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61" r:id="rId4"/>
    <p:sldId id="262" r:id="rId5"/>
    <p:sldId id="263" r:id="rId6"/>
    <p:sldId id="266" r:id="rId7"/>
    <p:sldId id="267" r:id="rId8"/>
    <p:sldId id="268" r:id="rId9"/>
    <p:sldId id="269" r:id="rId10"/>
    <p:sldId id="288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58" r:id="rId19"/>
    <p:sldId id="279" r:id="rId20"/>
    <p:sldId id="280" r:id="rId21"/>
    <p:sldId id="281" r:id="rId22"/>
    <p:sldId id="282" r:id="rId23"/>
    <p:sldId id="289" r:id="rId24"/>
    <p:sldId id="283" r:id="rId25"/>
    <p:sldId id="290" r:id="rId26"/>
    <p:sldId id="284" r:id="rId27"/>
    <p:sldId id="292" r:id="rId28"/>
    <p:sldId id="291" r:id="rId29"/>
    <p:sldId id="286" r:id="rId30"/>
    <p:sldId id="26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TfZvweFNwaNnPr727//3Ng==" hashData="+5GOtQVXEPber9yto10fub3JFJ2kTW8Wmp/SEHqjByO5oQElCOoRtavaH+v2fYPOqyiGMva5DQOHoDc/i4lQ8g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1835"/>
    <a:srgbClr val="FE0001"/>
    <a:srgbClr val="CE0F25"/>
    <a:srgbClr val="C91427"/>
    <a:srgbClr val="861138"/>
    <a:srgbClr val="EEBEC6"/>
    <a:srgbClr val="EDBDC6"/>
    <a:srgbClr val="C11633"/>
    <a:srgbClr val="4F862A"/>
    <a:srgbClr val="FF68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52" autoAdjust="0"/>
    <p:restoredTop sz="95761" autoAdjust="0"/>
  </p:normalViewPr>
  <p:slideViewPr>
    <p:cSldViewPr snapToGrid="0" snapToObjects="1">
      <p:cViewPr varScale="1">
        <p:scale>
          <a:sx n="121" d="100"/>
          <a:sy n="121" d="100"/>
        </p:scale>
        <p:origin x="336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088"/>
    </p:cViewPr>
  </p:outlineViewPr>
  <p:notesTextViewPr>
    <p:cViewPr>
      <p:scale>
        <a:sx n="110" d="100"/>
        <a:sy n="11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59CFF-7984-8049-9E18-9CED8E3CB6D1}" type="datetimeFigureOut">
              <a:rPr lang="en-US" smtClean="0"/>
              <a:t>4/21/24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1768B-CEB8-3D48-A5A3-4C1DFABE4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780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C9883-3C4C-EA4E-9F95-518ACBD41BE1}" type="datetimeFigureOut">
              <a:rPr lang="en-US" smtClean="0"/>
              <a:t>4/21/24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E8948-4663-9F45-9E99-9723FF9E5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509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81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10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1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6E8359-7930-2043-9A93-E12C9513A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6"/>
            <a:ext cx="12192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2D54DB2-AF69-A647-93D3-00CA0600DF13}"/>
              </a:ext>
            </a:extLst>
          </p:cNvPr>
          <p:cNvSpPr/>
          <p:nvPr userDrawn="1"/>
        </p:nvSpPr>
        <p:spPr>
          <a:xfrm>
            <a:off x="-2" y="5635392"/>
            <a:ext cx="12192000" cy="934007"/>
          </a:xfrm>
          <a:prstGeom prst="rect">
            <a:avLst/>
          </a:prstGeom>
          <a:solidFill>
            <a:srgbClr val="CE0F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61138"/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E018003-0ED3-F549-9D51-A2D56A4AFD73}"/>
              </a:ext>
            </a:extLst>
          </p:cNvPr>
          <p:cNvSpPr txBox="1">
            <a:spLocks/>
          </p:cNvSpPr>
          <p:nvPr userDrawn="1"/>
        </p:nvSpPr>
        <p:spPr>
          <a:xfrm>
            <a:off x="0" y="5635391"/>
            <a:ext cx="6096000" cy="9340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pc="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Wills Eye Surgical Curriculum</a:t>
            </a:r>
          </a:p>
        </p:txBody>
      </p:sp>
    </p:spTree>
    <p:extLst>
      <p:ext uri="{BB962C8B-B14F-4D97-AF65-F5344CB8AC3E}">
        <p14:creationId xmlns:p14="http://schemas.microsoft.com/office/powerpoint/2010/main" val="61178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E7C012-435F-5946-9707-89E899B2B412}"/>
              </a:ext>
            </a:extLst>
          </p:cNvPr>
          <p:cNvSpPr txBox="1"/>
          <p:nvPr userDrawn="1"/>
        </p:nvSpPr>
        <p:spPr>
          <a:xfrm>
            <a:off x="2481943" y="64839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29A16B5-C609-1C40-A8DD-FC419D1B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fld id="{90F0153F-5A2C-3A4E-B55D-76C3916E2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Garamond" panose="02020404030301010803" pitchFamily="18" charset="0"/>
              </a:defRPr>
            </a:lvl1pPr>
            <a:lvl2pPr>
              <a:defRPr sz="2400">
                <a:latin typeface="Garamond" panose="02020404030301010803" pitchFamily="18" charset="0"/>
              </a:defRPr>
            </a:lvl2pPr>
            <a:lvl3pPr>
              <a:defRPr sz="2000">
                <a:latin typeface="Garamond" panose="02020404030301010803" pitchFamily="18" charset="0"/>
              </a:defRPr>
            </a:lvl3pPr>
            <a:lvl4pPr>
              <a:defRPr sz="1800">
                <a:latin typeface="Garamond" panose="02020404030301010803" pitchFamily="18" charset="0"/>
              </a:defRPr>
            </a:lvl4pPr>
            <a:lvl5pPr>
              <a:defRPr sz="1800">
                <a:latin typeface="Garamond" panose="02020404030301010803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Garamond" panose="02020404030301010803" pitchFamily="18" charset="0"/>
              </a:defRPr>
            </a:lvl1pPr>
            <a:lvl2pPr>
              <a:defRPr sz="2400">
                <a:latin typeface="Garamond" panose="02020404030301010803" pitchFamily="18" charset="0"/>
              </a:defRPr>
            </a:lvl2pPr>
            <a:lvl3pPr>
              <a:defRPr sz="2000">
                <a:latin typeface="Garamond" panose="02020404030301010803" pitchFamily="18" charset="0"/>
              </a:defRPr>
            </a:lvl3pPr>
            <a:lvl4pPr>
              <a:defRPr sz="1800">
                <a:latin typeface="Garamond" panose="02020404030301010803" pitchFamily="18" charset="0"/>
              </a:defRPr>
            </a:lvl4pPr>
            <a:lvl5pPr>
              <a:defRPr sz="1800">
                <a:latin typeface="Garamond" panose="02020404030301010803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fld id="{90F0153F-5A2C-3A4E-B55D-76C3916E2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75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3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6E8359-7930-2043-9A93-E12C9513A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6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CBA03-07C2-0D43-A60D-AF13CB4D4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2214" y="1977158"/>
            <a:ext cx="5167571" cy="290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44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88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8A34BE12-C449-5242-AF55-CB887E18AF5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1417638"/>
            <a:ext cx="10972800" cy="0"/>
          </a:xfrm>
          <a:prstGeom prst="line">
            <a:avLst/>
          </a:prstGeom>
          <a:ln w="63500" cmpd="thickThin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609600" y="6311744"/>
            <a:ext cx="10972800" cy="0"/>
          </a:xfrm>
          <a:prstGeom prst="line">
            <a:avLst/>
          </a:prstGeom>
          <a:ln w="254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3" t="9781" r="40811" b="61128"/>
          <a:stretch/>
        </p:blipFill>
        <p:spPr>
          <a:xfrm>
            <a:off x="686789" y="6460460"/>
            <a:ext cx="289108" cy="2312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7EDDAC-2F7C-1B4A-B377-208C6728CB3E}"/>
              </a:ext>
            </a:extLst>
          </p:cNvPr>
          <p:cNvSpPr txBox="1"/>
          <p:nvPr userDrawn="1"/>
        </p:nvSpPr>
        <p:spPr>
          <a:xfrm>
            <a:off x="975897" y="6333394"/>
            <a:ext cx="4024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0" dirty="0">
                <a:solidFill>
                  <a:srgbClr val="E21835"/>
                </a:solidFill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Wills Eye</a:t>
            </a:r>
            <a:r>
              <a:rPr lang="en-US" sz="2400" spc="0" dirty="0"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 Surgical Curriculum</a:t>
            </a:r>
          </a:p>
        </p:txBody>
      </p:sp>
    </p:spTree>
    <p:extLst>
      <p:ext uri="{BB962C8B-B14F-4D97-AF65-F5344CB8AC3E}">
        <p14:creationId xmlns:p14="http://schemas.microsoft.com/office/powerpoint/2010/main" val="302690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0AE3833-D4AB-A244-957F-AA3F70A797C7}"/>
              </a:ext>
            </a:extLst>
          </p:cNvPr>
          <p:cNvSpPr txBox="1"/>
          <p:nvPr/>
        </p:nvSpPr>
        <p:spPr>
          <a:xfrm>
            <a:off x="0" y="1757186"/>
            <a:ext cx="12192000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7200" b="1" spc="-150" dirty="0">
                <a:ln w="1270">
                  <a:solidFill>
                    <a:schemeClr val="bg1"/>
                  </a:solidFill>
                </a:ln>
                <a:solidFill>
                  <a:srgbClr val="CE0F25"/>
                </a:solidFill>
                <a:latin typeface="Garamond" panose="02020404030301010803" pitchFamily="18" charset="0"/>
              </a:rPr>
              <a:t>Phaco Machine</a:t>
            </a:r>
          </a:p>
          <a:p>
            <a:pPr algn="ctr"/>
            <a:r>
              <a:rPr lang="en-US" sz="7200" b="1" spc="-150" dirty="0">
                <a:ln w="1270">
                  <a:solidFill>
                    <a:schemeClr val="bg1"/>
                  </a:solidFill>
                </a:ln>
                <a:solidFill>
                  <a:srgbClr val="CE0F25"/>
                </a:solidFill>
                <a:latin typeface="Garamond" panose="02020404030301010803" pitchFamily="18" charset="0"/>
              </a:rPr>
              <a:t>and Instruments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CD9B08D-25E8-C447-B18F-8035DE3F15FB}"/>
              </a:ext>
            </a:extLst>
          </p:cNvPr>
          <p:cNvSpPr txBox="1">
            <a:spLocks/>
          </p:cNvSpPr>
          <p:nvPr/>
        </p:nvSpPr>
        <p:spPr>
          <a:xfrm>
            <a:off x="6096000" y="5635390"/>
            <a:ext cx="6096000" cy="9340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pc="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Michael Abendroth, MD, MBA</a:t>
            </a:r>
          </a:p>
        </p:txBody>
      </p:sp>
    </p:spTree>
    <p:extLst>
      <p:ext uri="{BB962C8B-B14F-4D97-AF65-F5344CB8AC3E}">
        <p14:creationId xmlns:p14="http://schemas.microsoft.com/office/powerpoint/2010/main" val="754446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80BB2-3EEB-E542-A8E7-E4EF5AF8B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Anesthetic and Viscoelastic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5167B-9D91-4D46-A4F0-02B876B14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218" name="Picture 2" descr="Viscoat - Chondroitin sulfate-sodium hyaluronate | Healing Is Divine">
            <a:extLst>
              <a:ext uri="{FF2B5EF4-FFF2-40B4-BE49-F238E27FC236}">
                <a16:creationId xmlns:a16="http://schemas.microsoft.com/office/drawing/2014/main" id="{4DF938BD-4BB9-CE47-8AD9-1FED64306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59" b="2620"/>
          <a:stretch/>
        </p:blipFill>
        <p:spPr bwMode="auto">
          <a:xfrm>
            <a:off x="627055" y="4155316"/>
            <a:ext cx="6483350" cy="141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indoor, plastic&#10;&#10;Description automatically generated">
            <a:extLst>
              <a:ext uri="{FF2B5EF4-FFF2-40B4-BE49-F238E27FC236}">
                <a16:creationId xmlns:a16="http://schemas.microsoft.com/office/drawing/2014/main" id="{84B3F821-00D7-2C4A-8021-1EDB8AD0D5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55" t="5716" r="37549" b="30433"/>
          <a:stretch/>
        </p:blipFill>
        <p:spPr>
          <a:xfrm>
            <a:off x="7413171" y="1692710"/>
            <a:ext cx="4169229" cy="4379005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DBC5605-333F-994C-B099-015563B80263}"/>
              </a:ext>
            </a:extLst>
          </p:cNvPr>
          <p:cNvSpPr txBox="1">
            <a:spLocks/>
          </p:cNvSpPr>
          <p:nvPr/>
        </p:nvSpPr>
        <p:spPr>
          <a:xfrm>
            <a:off x="2228191" y="3950114"/>
            <a:ext cx="2754532" cy="55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/>
              <a:t>Dispersive Viscoelastic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1D8683-1556-DB0A-113A-3493AD5778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88" t="21511" r="4705" b="22242"/>
          <a:stretch/>
        </p:blipFill>
        <p:spPr>
          <a:xfrm>
            <a:off x="605750" y="2351563"/>
            <a:ext cx="6448566" cy="130603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77FD2CB-A1B6-8246-DFDE-D0E7E07071A5}"/>
              </a:ext>
            </a:extLst>
          </p:cNvPr>
          <p:cNvSpPr txBox="1">
            <a:spLocks/>
          </p:cNvSpPr>
          <p:nvPr/>
        </p:nvSpPr>
        <p:spPr>
          <a:xfrm>
            <a:off x="1965843" y="2149857"/>
            <a:ext cx="3237187" cy="55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/>
              <a:t>Lidocaine +/- Epinephrine</a:t>
            </a:r>
          </a:p>
        </p:txBody>
      </p:sp>
    </p:spTree>
    <p:extLst>
      <p:ext uri="{BB962C8B-B14F-4D97-AF65-F5344CB8AC3E}">
        <p14:creationId xmlns:p14="http://schemas.microsoft.com/office/powerpoint/2010/main" val="2647286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7D6B-0ACD-D74C-9CF7-9511C9E63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of Cataract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4ECF5-2E7B-F042-924D-0A5D2E23F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Paracentesis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Anesthetic and Viscoelastic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Main Wound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Capsulorrhexis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Hydrodissection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+/-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Hydrodelineation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Nuclear Disassembly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Cortex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IOL Insertion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Viscoelastic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Wound Hydration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3D4EB-2F01-3041-AFCC-A1CBD26D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49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80BB2-3EEB-E542-A8E7-E4EF5AF8B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Keratome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5167B-9D91-4D46-A4F0-02B876B14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101D47-85C3-394B-A242-7F16E4295217}"/>
              </a:ext>
            </a:extLst>
          </p:cNvPr>
          <p:cNvSpPr txBox="1"/>
          <p:nvPr/>
        </p:nvSpPr>
        <p:spPr>
          <a:xfrm>
            <a:off x="8978900" y="6440778"/>
            <a:ext cx="2260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www.caliberophthalmics.com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6" name="Picture 5" descr="A picture containing indoor, plastic&#10;&#10;Description automatically generated">
            <a:extLst>
              <a:ext uri="{FF2B5EF4-FFF2-40B4-BE49-F238E27FC236}">
                <a16:creationId xmlns:a16="http://schemas.microsoft.com/office/drawing/2014/main" id="{7053B50F-A31C-7A44-AE24-239EBF4AAE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46" t="5953" r="29051" b="20000"/>
          <a:stretch/>
        </p:blipFill>
        <p:spPr>
          <a:xfrm>
            <a:off x="7543800" y="1495298"/>
            <a:ext cx="4038600" cy="4755589"/>
          </a:xfrm>
          <a:prstGeom prst="rect">
            <a:avLst/>
          </a:prstGeom>
        </p:spPr>
      </p:pic>
      <p:pic>
        <p:nvPicPr>
          <p:cNvPr id="10" name="Picture 9" descr="A picture containing tableware, knife, fork&#10;&#10;Description automatically generated">
            <a:extLst>
              <a:ext uri="{FF2B5EF4-FFF2-40B4-BE49-F238E27FC236}">
                <a16:creationId xmlns:a16="http://schemas.microsoft.com/office/drawing/2014/main" id="{30341EE0-732A-6846-9894-853524A61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760" y="2805430"/>
            <a:ext cx="1930400" cy="1917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E69683-86BC-7A41-8AEF-413BBC0BA0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49" r="1"/>
          <a:stretch/>
        </p:blipFill>
        <p:spPr>
          <a:xfrm>
            <a:off x="609600" y="3427730"/>
            <a:ext cx="4940924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67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7D6B-0ACD-D74C-9CF7-9511C9E63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of Cataract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4ECF5-2E7B-F042-924D-0A5D2E23F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Paracentesis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Anesthetic and Viscoelastic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Main Wound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Capsulorrhexis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Hydrodissection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+/-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Hydrodelineation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Nuclear Disassembly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Cortex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IOL Insertion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Viscoelastic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Wound Hydration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3D4EB-2F01-3041-AFCC-A1CBD26D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63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80BB2-3EEB-E542-A8E7-E4EF5AF8B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Cystotome and </a:t>
            </a:r>
            <a:r>
              <a:rPr lang="en-US" dirty="0" err="1"/>
              <a:t>Utrata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5167B-9D91-4D46-A4F0-02B876B14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101D47-85C3-394B-A242-7F16E4295217}"/>
              </a:ext>
            </a:extLst>
          </p:cNvPr>
          <p:cNvSpPr txBox="1"/>
          <p:nvPr/>
        </p:nvSpPr>
        <p:spPr>
          <a:xfrm>
            <a:off x="9895840" y="6440778"/>
            <a:ext cx="1343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www.storzeye.eu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11266" name="Picture 2" descr="Cystotome Irrigating 23 Gauge Formed | Storz Ophthalmic Instruments">
            <a:extLst>
              <a:ext uri="{FF2B5EF4-FFF2-40B4-BE49-F238E27FC236}">
                <a16:creationId xmlns:a16="http://schemas.microsoft.com/office/drawing/2014/main" id="{914F7F6E-626C-4042-A62B-C3CC33A8A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55" y="2321600"/>
            <a:ext cx="3406258" cy="16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ccutome Lehner-Utrata Capsulorhexis Forceps | Beye">
            <a:extLst>
              <a:ext uri="{FF2B5EF4-FFF2-40B4-BE49-F238E27FC236}">
                <a16:creationId xmlns:a16="http://schemas.microsoft.com/office/drawing/2014/main" id="{AFC7E4A3-09BE-6C4D-919C-CC36BC151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7" t="14671" r="29417" b="34197"/>
          <a:stretch/>
        </p:blipFill>
        <p:spPr bwMode="auto">
          <a:xfrm rot="20529348" flipH="1" flipV="1">
            <a:off x="4522587" y="1923858"/>
            <a:ext cx="2712720" cy="2697480"/>
          </a:xfrm>
          <a:prstGeom prst="rect">
            <a:avLst/>
          </a:prstGeom>
          <a:noFill/>
          <a:scene3d>
            <a:camera prst="orthographicFront">
              <a:rot lat="0" lon="20699996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ccutome Lehner-Utrata Capsulorhexis Forceps | Beye">
            <a:extLst>
              <a:ext uri="{FF2B5EF4-FFF2-40B4-BE49-F238E27FC236}">
                <a16:creationId xmlns:a16="http://schemas.microsoft.com/office/drawing/2014/main" id="{1DFF71C4-054D-DF4B-B59A-127F2E33F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49" b="15985"/>
          <a:stretch/>
        </p:blipFill>
        <p:spPr bwMode="auto">
          <a:xfrm flipH="1">
            <a:off x="609600" y="4606098"/>
            <a:ext cx="6683586" cy="108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5A8DF2-FDA1-5A40-B789-0A598C27F944}"/>
              </a:ext>
            </a:extLst>
          </p:cNvPr>
          <p:cNvSpPr/>
          <p:nvPr/>
        </p:nvSpPr>
        <p:spPr>
          <a:xfrm>
            <a:off x="3337329" y="4375518"/>
            <a:ext cx="1806049" cy="535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9E0311ED-576A-E543-8849-B1AB9F5D37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19" t="6122" r="37986" b="25213"/>
          <a:stretch/>
        </p:blipFill>
        <p:spPr>
          <a:xfrm>
            <a:off x="7665720" y="1514836"/>
            <a:ext cx="3916680" cy="470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30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7D6B-0ACD-D74C-9CF7-9511C9E63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of Cataract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4ECF5-2E7B-F042-924D-0A5D2E23F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Paracentesis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Anesthetic and Viscoelastic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Main Wound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Capsulorrhexis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Hydrodissection</a:t>
            </a:r>
            <a:r>
              <a:rPr lang="en-US" dirty="0"/>
              <a:t> +/- </a:t>
            </a:r>
            <a:r>
              <a:rPr lang="en-US" dirty="0" err="1"/>
              <a:t>Hydrodelineation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Nuclear Disassembly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Cortex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IOL Insertion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Viscoelastic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Wound Hydration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3D4EB-2F01-3041-AFCC-A1CBD26D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38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80BB2-3EEB-E542-A8E7-E4EF5AF8B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Hydrodissection</a:t>
            </a:r>
            <a:r>
              <a:rPr lang="en-US" dirty="0"/>
              <a:t> Cannula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5167B-9D91-4D46-A4F0-02B876B14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101D47-85C3-394B-A242-7F16E4295217}"/>
              </a:ext>
            </a:extLst>
          </p:cNvPr>
          <p:cNvSpPr txBox="1"/>
          <p:nvPr/>
        </p:nvSpPr>
        <p:spPr>
          <a:xfrm>
            <a:off x="9895840" y="6440778"/>
            <a:ext cx="1343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www.storzeye.eu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13314" name="Picture 2" descr="Hydrodissection Cannula 27 Gauge, Chang | ED7160 | Storz Ophthalmics">
            <a:extLst>
              <a:ext uri="{FF2B5EF4-FFF2-40B4-BE49-F238E27FC236}">
                <a16:creationId xmlns:a16="http://schemas.microsoft.com/office/drawing/2014/main" id="{A420C908-B1F1-8640-B6B2-C93E14A9E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8" b="14299"/>
          <a:stretch/>
        </p:blipFill>
        <p:spPr bwMode="auto">
          <a:xfrm>
            <a:off x="875380" y="4932339"/>
            <a:ext cx="6336828" cy="128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Nucleus Hydrodissection Cannula 27G, Angled | Beye">
            <a:extLst>
              <a:ext uri="{FF2B5EF4-FFF2-40B4-BE49-F238E27FC236}">
                <a16:creationId xmlns:a16="http://schemas.microsoft.com/office/drawing/2014/main" id="{8B3A1954-3634-724C-B54C-4F2C6F817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2" b="31666"/>
          <a:stretch/>
        </p:blipFill>
        <p:spPr bwMode="auto">
          <a:xfrm>
            <a:off x="974476" y="1682919"/>
            <a:ext cx="6138636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ydrodissection Flattened Cannula 25g Angled">
            <a:extLst>
              <a:ext uri="{FF2B5EF4-FFF2-40B4-BE49-F238E27FC236}">
                <a16:creationId xmlns:a16="http://schemas.microsoft.com/office/drawing/2014/main" id="{47076B00-2728-2641-8BB4-269FC6A9F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92" b="40208"/>
          <a:stretch/>
        </p:blipFill>
        <p:spPr bwMode="auto">
          <a:xfrm>
            <a:off x="566736" y="3320491"/>
            <a:ext cx="68580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C9A03E0-2895-744C-B3BA-6D8F81146800}"/>
              </a:ext>
            </a:extLst>
          </p:cNvPr>
          <p:cNvSpPr txBox="1">
            <a:spLocks/>
          </p:cNvSpPr>
          <p:nvPr/>
        </p:nvSpPr>
        <p:spPr>
          <a:xfrm>
            <a:off x="2025648" y="1934201"/>
            <a:ext cx="2136776" cy="55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/>
              <a:t>Round Tip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F27B75E-CE00-8843-B6FB-A6E9E4F4108B}"/>
              </a:ext>
            </a:extLst>
          </p:cNvPr>
          <p:cNvSpPr txBox="1">
            <a:spLocks/>
          </p:cNvSpPr>
          <p:nvPr/>
        </p:nvSpPr>
        <p:spPr>
          <a:xfrm>
            <a:off x="2025648" y="3580523"/>
            <a:ext cx="2136776" cy="55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/>
              <a:t>Flat Tip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49A7576-78B5-164F-B4E1-0FEBB14AD36C}"/>
              </a:ext>
            </a:extLst>
          </p:cNvPr>
          <p:cNvSpPr txBox="1">
            <a:spLocks/>
          </p:cNvSpPr>
          <p:nvPr/>
        </p:nvSpPr>
        <p:spPr>
          <a:xfrm>
            <a:off x="2025648" y="5100131"/>
            <a:ext cx="2136776" cy="55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/>
              <a:t>Chang</a:t>
            </a:r>
          </a:p>
        </p:txBody>
      </p:sp>
      <p:pic>
        <p:nvPicPr>
          <p:cNvPr id="8" name="Picture 7" descr="A picture containing indoor, plastic&#10;&#10;Description automatically generated">
            <a:extLst>
              <a:ext uri="{FF2B5EF4-FFF2-40B4-BE49-F238E27FC236}">
                <a16:creationId xmlns:a16="http://schemas.microsoft.com/office/drawing/2014/main" id="{848BF0AC-D7AE-8D4E-A6F6-C7BD992EBC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326" t="5329" r="31392" b="19005"/>
          <a:stretch/>
        </p:blipFill>
        <p:spPr>
          <a:xfrm>
            <a:off x="7672388" y="1522177"/>
            <a:ext cx="3910012" cy="470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44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7D6B-0ACD-D74C-9CF7-9511C9E63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of Cataract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4ECF5-2E7B-F042-924D-0A5D2E23F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Paracentesis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Anesthetic and Viscoelastic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Main Wound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Capsulorrhexis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Hydrodissection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+/-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Hydrodelineation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Nuclear Disassembly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Cortex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IOL Insertion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Viscoelastic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Wound Hydration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3D4EB-2F01-3041-AFCC-A1CBD26D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69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6C4FE-4E49-FB4D-8302-FC60EC36B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Phaco</a:t>
            </a:r>
            <a:r>
              <a:rPr lang="en-US" dirty="0"/>
              <a:t> Handpiece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E6249-A609-0A4B-900F-56FA709C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8" descr="A close-up of a syringe&#10;&#10;Description automatically generated with medium confidence">
            <a:extLst>
              <a:ext uri="{FF2B5EF4-FFF2-40B4-BE49-F238E27FC236}">
                <a16:creationId xmlns:a16="http://schemas.microsoft.com/office/drawing/2014/main" id="{633F4C36-63A3-BD4B-94E3-078F8AAB4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81780">
            <a:off x="6697540" y="59807"/>
            <a:ext cx="3873211" cy="4426527"/>
          </a:xfrm>
          <a:prstGeom prst="rect">
            <a:avLst/>
          </a:prstGeom>
        </p:spPr>
      </p:pic>
      <p:pic>
        <p:nvPicPr>
          <p:cNvPr id="11" name="Picture 10" descr="A close-up of a syringe&#10;&#10;Description automatically generated with medium confidence">
            <a:extLst>
              <a:ext uri="{FF2B5EF4-FFF2-40B4-BE49-F238E27FC236}">
                <a16:creationId xmlns:a16="http://schemas.microsoft.com/office/drawing/2014/main" id="{5C40C3AB-5802-5D46-8E79-DFD90ACBF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93876">
            <a:off x="6682453" y="1529661"/>
            <a:ext cx="4081029" cy="4664033"/>
          </a:xfrm>
          <a:prstGeom prst="rect">
            <a:avLst/>
          </a:prstGeom>
        </p:spPr>
      </p:pic>
      <p:pic>
        <p:nvPicPr>
          <p:cNvPr id="13" name="Picture 12" descr="A close-up of a syringe&#10;&#10;Description automatically generated">
            <a:extLst>
              <a:ext uri="{FF2B5EF4-FFF2-40B4-BE49-F238E27FC236}">
                <a16:creationId xmlns:a16="http://schemas.microsoft.com/office/drawing/2014/main" id="{39D480E6-CB79-B749-BF44-41AD1ED5A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16459">
            <a:off x="6425672" y="3230140"/>
            <a:ext cx="4032536" cy="460861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C23442B3-5CA8-044E-BC2C-8BF8C9A981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50" b="537"/>
          <a:stretch/>
        </p:blipFill>
        <p:spPr>
          <a:xfrm>
            <a:off x="1030373" y="1524000"/>
            <a:ext cx="4026539" cy="47105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0BBEA96-A049-C34E-8B44-327412BEF3D2}"/>
              </a:ext>
            </a:extLst>
          </p:cNvPr>
          <p:cNvSpPr txBox="1"/>
          <p:nvPr/>
        </p:nvSpPr>
        <p:spPr>
          <a:xfrm>
            <a:off x="8500710" y="6440778"/>
            <a:ext cx="2738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Garamond" panose="02020404030301010803" pitchFamily="18" charset="0"/>
              </a:rPr>
              <a:t>BCSC Volume 11: Lens and Cataract </a:t>
            </a:r>
          </a:p>
        </p:txBody>
      </p:sp>
    </p:spTree>
    <p:extLst>
      <p:ext uri="{BB962C8B-B14F-4D97-AF65-F5344CB8AC3E}">
        <p14:creationId xmlns:p14="http://schemas.microsoft.com/office/powerpoint/2010/main" val="1088709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6C4FE-4E49-FB4D-8302-FC60EC36B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Instrument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E6249-A609-0A4B-900F-56FA709C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429AD2-1AFE-D440-8A2D-0E25E94D6835}"/>
              </a:ext>
            </a:extLst>
          </p:cNvPr>
          <p:cNvSpPr txBox="1"/>
          <p:nvPr/>
        </p:nvSpPr>
        <p:spPr>
          <a:xfrm>
            <a:off x="9354207" y="6440778"/>
            <a:ext cx="1885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www.microsurgical.com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15366" name="Picture 6" descr="Nagahara Fine Chopper and Nichamin Quick Chopper AH4182 – MicroSurgical  Technology">
            <a:extLst>
              <a:ext uri="{FF2B5EF4-FFF2-40B4-BE49-F238E27FC236}">
                <a16:creationId xmlns:a16="http://schemas.microsoft.com/office/drawing/2014/main" id="{61E566D3-0488-B84A-BB26-62364575A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678" y="3722698"/>
            <a:ext cx="4465814" cy="250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rysdale Nucleus Manipulator - Choppers &amp; Lens Manipulators">
            <a:extLst>
              <a:ext uri="{FF2B5EF4-FFF2-40B4-BE49-F238E27FC236}">
                <a16:creationId xmlns:a16="http://schemas.microsoft.com/office/drawing/2014/main" id="{409C42DD-DBB6-A647-AA79-BCF9C59C2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"/>
          <a:stretch/>
        </p:blipFill>
        <p:spPr bwMode="auto">
          <a:xfrm>
            <a:off x="1504678" y="1486183"/>
            <a:ext cx="4465814" cy="225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304E0428-6A4E-A84C-981C-382EA3BE1D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59" t="5835" r="33551" b="26206"/>
          <a:stretch/>
        </p:blipFill>
        <p:spPr>
          <a:xfrm>
            <a:off x="7424736" y="1541630"/>
            <a:ext cx="4157664" cy="466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56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Phaco Machine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1</a:t>
            </a:fld>
            <a:endParaRPr lang="en-US" dirty="0"/>
          </a:p>
        </p:txBody>
      </p:sp>
      <p:pic>
        <p:nvPicPr>
          <p:cNvPr id="1026" name="Picture 2" descr="Centurion Phaco Released by Alcon - Surgical Direct Inc">
            <a:extLst>
              <a:ext uri="{FF2B5EF4-FFF2-40B4-BE49-F238E27FC236}">
                <a16:creationId xmlns:a16="http://schemas.microsoft.com/office/drawing/2014/main" id="{0D060F74-2CA2-1D47-844A-678CAFEC8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" b="4407"/>
          <a:stretch/>
        </p:blipFill>
        <p:spPr bwMode="auto">
          <a:xfrm>
            <a:off x="889000" y="1558633"/>
            <a:ext cx="28448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029" y="5717589"/>
            <a:ext cx="2844799" cy="55055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Alcon Centurion</a:t>
            </a:r>
          </a:p>
        </p:txBody>
      </p:sp>
      <p:pic>
        <p:nvPicPr>
          <p:cNvPr id="1030" name="Picture 6" descr="Stellaris Elite | Products | Bausch + Lomb Veterinary Ophthalmology">
            <a:extLst>
              <a:ext uri="{FF2B5EF4-FFF2-40B4-BE49-F238E27FC236}">
                <a16:creationId xmlns:a16="http://schemas.microsoft.com/office/drawing/2014/main" id="{A6F2E448-4751-EB45-ADCC-E24645139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"/>
          <a:stretch/>
        </p:blipFill>
        <p:spPr bwMode="auto">
          <a:xfrm>
            <a:off x="4673599" y="1629966"/>
            <a:ext cx="2844799" cy="436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250AA5-4E84-7F43-BF8A-A75BE131D56A}"/>
              </a:ext>
            </a:extLst>
          </p:cNvPr>
          <p:cNvSpPr txBox="1">
            <a:spLocks/>
          </p:cNvSpPr>
          <p:nvPr/>
        </p:nvSpPr>
        <p:spPr>
          <a:xfrm>
            <a:off x="4673599" y="5739764"/>
            <a:ext cx="2844799" cy="55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dirty="0"/>
              <a:t>B&amp;L Stellaris Elite</a:t>
            </a:r>
          </a:p>
        </p:txBody>
      </p:sp>
      <p:pic>
        <p:nvPicPr>
          <p:cNvPr id="1034" name="Picture 10" descr="Abbott Launches Whitestar Signature Pro Phacoemulsification System in the  United States – Eyewire News">
            <a:extLst>
              <a:ext uri="{FF2B5EF4-FFF2-40B4-BE49-F238E27FC236}">
                <a16:creationId xmlns:a16="http://schemas.microsoft.com/office/drawing/2014/main" id="{E9C62474-EA66-3C40-B2B9-56A985F5C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1254995"/>
            <a:ext cx="2306638" cy="477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916115C-5306-0D46-96F0-8B1B92462B7A}"/>
              </a:ext>
            </a:extLst>
          </p:cNvPr>
          <p:cNvSpPr txBox="1">
            <a:spLocks/>
          </p:cNvSpPr>
          <p:nvPr/>
        </p:nvSpPr>
        <p:spPr>
          <a:xfrm>
            <a:off x="7895828" y="5717589"/>
            <a:ext cx="3990181" cy="55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dirty="0"/>
              <a:t>J&amp;J </a:t>
            </a:r>
            <a:r>
              <a:rPr lang="en-US" sz="2400" dirty="0" err="1"/>
              <a:t>Whitestar</a:t>
            </a:r>
            <a:r>
              <a:rPr lang="en-US" sz="2400" dirty="0"/>
              <a:t> Signature Pro</a:t>
            </a:r>
          </a:p>
        </p:txBody>
      </p:sp>
    </p:spTree>
    <p:extLst>
      <p:ext uri="{BB962C8B-B14F-4D97-AF65-F5344CB8AC3E}">
        <p14:creationId xmlns:p14="http://schemas.microsoft.com/office/powerpoint/2010/main" val="182418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7D6B-0ACD-D74C-9CF7-9511C9E63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of Cataract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4ECF5-2E7B-F042-924D-0A5D2E23F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Paracentesis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Anesthetic and Viscoelastic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Main Wound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Capsulorrhexis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Hydrodissection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+/-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Hydrodelineation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Nuclear Disassembly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Cortex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IOL Insertion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Viscoelastic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Wound Hydration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3D4EB-2F01-3041-AFCC-A1CBD26D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63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5217B-92FD-2C4C-84BA-BB290F024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Irrigation/Aspiration Handpiece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FD8AD-522A-2240-A01E-67D4979D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146" name="Picture 2" descr="I/A Handpiece 45° with sleeve, roughened tip, for 1.8 C-MICS | Storz  Ophthalmic Instruments">
            <a:extLst>
              <a:ext uri="{FF2B5EF4-FFF2-40B4-BE49-F238E27FC236}">
                <a16:creationId xmlns:a16="http://schemas.microsoft.com/office/drawing/2014/main" id="{FD038A85-5875-1348-AC4D-D7CD5F6AB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t="39774" r="9882" b="40339"/>
          <a:stretch/>
        </p:blipFill>
        <p:spPr bwMode="auto">
          <a:xfrm>
            <a:off x="609601" y="1700145"/>
            <a:ext cx="7041776" cy="100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2EF20-A7F9-644D-B59B-0E3DFBFD4B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5" b="4394"/>
          <a:stretch/>
        </p:blipFill>
        <p:spPr>
          <a:xfrm>
            <a:off x="609600" y="3180785"/>
            <a:ext cx="3872749" cy="1887817"/>
          </a:xfrm>
          <a:prstGeom prst="rect">
            <a:avLst/>
          </a:prstGeom>
        </p:spPr>
      </p:pic>
      <p:pic>
        <p:nvPicPr>
          <p:cNvPr id="10" name="Picture 9" descr="A picture containing indoor, cut, fork, spoon&#10;&#10;Description automatically generated">
            <a:extLst>
              <a:ext uri="{FF2B5EF4-FFF2-40B4-BE49-F238E27FC236}">
                <a16:creationId xmlns:a16="http://schemas.microsoft.com/office/drawing/2014/main" id="{B6430B37-5B82-8748-A75B-ECAFC46C5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4921">
            <a:off x="2518057" y="3834903"/>
            <a:ext cx="4903564" cy="246739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EB5C2F-D885-1640-94A6-5A45D5F58CB1}"/>
              </a:ext>
            </a:extLst>
          </p:cNvPr>
          <p:cNvCxnSpPr>
            <a:cxnSpLocks/>
          </p:cNvCxnSpPr>
          <p:nvPr/>
        </p:nvCxnSpPr>
        <p:spPr>
          <a:xfrm>
            <a:off x="3270519" y="4410635"/>
            <a:ext cx="980994" cy="484094"/>
          </a:xfrm>
          <a:prstGeom prst="straightConnector1">
            <a:avLst/>
          </a:prstGeom>
          <a:ln w="76200">
            <a:solidFill>
              <a:srgbClr val="E2183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indoor, beverage, pink, clear&#10;&#10;Description automatically generated">
            <a:extLst>
              <a:ext uri="{FF2B5EF4-FFF2-40B4-BE49-F238E27FC236}">
                <a16:creationId xmlns:a16="http://schemas.microsoft.com/office/drawing/2014/main" id="{4A5B1F92-8533-BE4E-B8A7-9E5298629D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022" t="9020" r="29114" b="20784"/>
          <a:stretch/>
        </p:blipFill>
        <p:spPr>
          <a:xfrm>
            <a:off x="7856695" y="1523154"/>
            <a:ext cx="3725705" cy="46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41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7D6B-0ACD-D74C-9CF7-9511C9E63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of Cataract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4ECF5-2E7B-F042-924D-0A5D2E23F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Paracentesis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Anesthetic and Viscoelastic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Main Wound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Capsulorrhexis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Hydrodissection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+/-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Hydrodelineation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Nuclear Disassembly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Cortex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IOL Insertion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Viscoelastic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Wound Hydration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3D4EB-2F01-3041-AFCC-A1CBD26D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77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1232E-DF72-F25F-EC48-D39E01BE2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Viscoelastic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8D1BC-A10B-61D9-DFA2-9C1C69446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F0153F-5A2C-3A4E-B55D-76C3916E214D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pic>
        <p:nvPicPr>
          <p:cNvPr id="7" name="Picture 6" descr="Viscoat - Chondroitin sulfate-sodium hyaluronate | Healing Is Divine">
            <a:extLst>
              <a:ext uri="{FF2B5EF4-FFF2-40B4-BE49-F238E27FC236}">
                <a16:creationId xmlns:a16="http://schemas.microsoft.com/office/drawing/2014/main" id="{6C860406-3F7F-2FA1-D051-C363A708B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61" b="35087"/>
          <a:stretch/>
        </p:blipFill>
        <p:spPr bwMode="auto">
          <a:xfrm>
            <a:off x="609600" y="3048671"/>
            <a:ext cx="6406212" cy="136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B0B6B1-E886-997A-E410-0C6476D79C41}"/>
              </a:ext>
            </a:extLst>
          </p:cNvPr>
          <p:cNvSpPr txBox="1">
            <a:spLocks/>
          </p:cNvSpPr>
          <p:nvPr/>
        </p:nvSpPr>
        <p:spPr>
          <a:xfrm>
            <a:off x="2744318" y="2941508"/>
            <a:ext cx="2136776" cy="55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/>
              <a:t>Cohesive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C45087-9DD5-17B2-EE02-EBB474736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44" t="1781" r="26159" b="19937"/>
          <a:stretch/>
        </p:blipFill>
        <p:spPr>
          <a:xfrm>
            <a:off x="8101491" y="1524576"/>
            <a:ext cx="3480908" cy="469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7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48444-709A-A241-8A10-2A88AFBF6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IOL and Injector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F8801-C380-8943-8C97-45B17D5AD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7E9C3C6D-31CC-FB46-9A02-8D816E48A8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96" b="25582"/>
          <a:stretch/>
        </p:blipFill>
        <p:spPr>
          <a:xfrm rot="642220">
            <a:off x="710519" y="4830240"/>
            <a:ext cx="6880533" cy="17172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D14B7A-A3FA-464E-95A6-97D94A4DA4D1}"/>
              </a:ext>
            </a:extLst>
          </p:cNvPr>
          <p:cNvSpPr txBox="1"/>
          <p:nvPr/>
        </p:nvSpPr>
        <p:spPr>
          <a:xfrm>
            <a:off x="9507071" y="6440778"/>
            <a:ext cx="1732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www.prnewswire.com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9" name="Picture 8" descr="A picture containing pot, porcelain&#10;&#10;Description automatically generated">
            <a:extLst>
              <a:ext uri="{FF2B5EF4-FFF2-40B4-BE49-F238E27FC236}">
                <a16:creationId xmlns:a16="http://schemas.microsoft.com/office/drawing/2014/main" id="{920D767A-D322-B949-BD30-F78E872F37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20" b="6441"/>
          <a:stretch/>
        </p:blipFill>
        <p:spPr>
          <a:xfrm>
            <a:off x="306173" y="1494384"/>
            <a:ext cx="2159122" cy="3111445"/>
          </a:xfrm>
          <a:prstGeom prst="rect">
            <a:avLst/>
          </a:prstGeom>
        </p:spPr>
      </p:pic>
      <p:pic>
        <p:nvPicPr>
          <p:cNvPr id="11" name="Picture 10" descr="A picture containing dark, calla lily, porcelain&#10;&#10;Description automatically generated">
            <a:extLst>
              <a:ext uri="{FF2B5EF4-FFF2-40B4-BE49-F238E27FC236}">
                <a16:creationId xmlns:a16="http://schemas.microsoft.com/office/drawing/2014/main" id="{ED79300C-37E3-9F4B-9D8E-53F0A64BE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9603" y="1177811"/>
            <a:ext cx="2083946" cy="3744590"/>
          </a:xfrm>
          <a:prstGeom prst="rect">
            <a:avLst/>
          </a:prstGeom>
        </p:spPr>
      </p:pic>
      <p:pic>
        <p:nvPicPr>
          <p:cNvPr id="17" name="Picture 16" descr="A picture containing lamp&#10;&#10;Description automatically generated">
            <a:extLst>
              <a:ext uri="{FF2B5EF4-FFF2-40B4-BE49-F238E27FC236}">
                <a16:creationId xmlns:a16="http://schemas.microsoft.com/office/drawing/2014/main" id="{C9C73329-1000-2244-9F5C-D138D63D2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400" y="1515643"/>
            <a:ext cx="2388155" cy="3076739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6E7B44C-7063-C14A-8BBF-9CB3B4B09C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654" t="6110" r="30195" b="6110"/>
          <a:stretch/>
        </p:blipFill>
        <p:spPr>
          <a:xfrm>
            <a:off x="6178439" y="1788459"/>
            <a:ext cx="1362956" cy="2710598"/>
          </a:xfrm>
          <a:prstGeom prst="rect">
            <a:avLst/>
          </a:prstGeom>
        </p:spPr>
      </p:pic>
      <p:pic>
        <p:nvPicPr>
          <p:cNvPr id="21" name="Picture 20" descr="A picture containing indoor&#10;&#10;Description automatically generated">
            <a:extLst>
              <a:ext uri="{FF2B5EF4-FFF2-40B4-BE49-F238E27FC236}">
                <a16:creationId xmlns:a16="http://schemas.microsoft.com/office/drawing/2014/main" id="{B0CD07DD-B670-CD44-8187-0C128DE343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789" t="6471" r="42157" b="24257"/>
          <a:stretch/>
        </p:blipFill>
        <p:spPr>
          <a:xfrm>
            <a:off x="8101491" y="1524576"/>
            <a:ext cx="3479608" cy="469990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6D43287-01D9-9445-8347-D3C84A3E5E78}"/>
              </a:ext>
            </a:extLst>
          </p:cNvPr>
          <p:cNvSpPr txBox="1">
            <a:spLocks/>
          </p:cNvSpPr>
          <p:nvPr/>
        </p:nvSpPr>
        <p:spPr>
          <a:xfrm>
            <a:off x="317346" y="4480870"/>
            <a:ext cx="2136776" cy="55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 err="1"/>
              <a:t>Monofocal</a:t>
            </a:r>
            <a:endParaRPr lang="en-US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B9CB20C-50D3-AE48-89F6-B52FAA862589}"/>
              </a:ext>
            </a:extLst>
          </p:cNvPr>
          <p:cNvSpPr txBox="1">
            <a:spLocks/>
          </p:cNvSpPr>
          <p:nvPr/>
        </p:nvSpPr>
        <p:spPr>
          <a:xfrm>
            <a:off x="2080778" y="4485383"/>
            <a:ext cx="2136776" cy="55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/>
              <a:t>Multifocal </a:t>
            </a:r>
            <a:r>
              <a:rPr lang="en-US" sz="2000" dirty="0" err="1"/>
              <a:t>Toric</a:t>
            </a:r>
            <a:endParaRPr lang="en-US" sz="2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BA03A20-D594-1143-AA09-A6AB025FDA59}"/>
              </a:ext>
            </a:extLst>
          </p:cNvPr>
          <p:cNvSpPr txBox="1">
            <a:spLocks/>
          </p:cNvSpPr>
          <p:nvPr/>
        </p:nvSpPr>
        <p:spPr>
          <a:xfrm>
            <a:off x="3883430" y="4489896"/>
            <a:ext cx="2136776" cy="55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/>
              <a:t>Three-Piece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90E59CB-0448-E64E-9C14-E5C471C62A15}"/>
              </a:ext>
            </a:extLst>
          </p:cNvPr>
          <p:cNvSpPr txBox="1">
            <a:spLocks/>
          </p:cNvSpPr>
          <p:nvPr/>
        </p:nvSpPr>
        <p:spPr>
          <a:xfrm>
            <a:off x="5791529" y="4494266"/>
            <a:ext cx="2136776" cy="55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/>
              <a:t>Anterior Chamber</a:t>
            </a:r>
          </a:p>
        </p:txBody>
      </p:sp>
    </p:spTree>
    <p:extLst>
      <p:ext uri="{BB962C8B-B14F-4D97-AF65-F5344CB8AC3E}">
        <p14:creationId xmlns:p14="http://schemas.microsoft.com/office/powerpoint/2010/main" val="720145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1232E-DF72-F25F-EC48-D39E01BE2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Lester Manipulator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8EF35B-F79F-3FCD-EC33-ADEA5EB9C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084" y="2122567"/>
            <a:ext cx="6215039" cy="3480421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8D1BC-A10B-61D9-DFA2-9C1C69446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F0153F-5A2C-3A4E-B55D-76C3916E214D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EDF7D8-90ED-D3B2-2E15-13CB33A425DE}"/>
              </a:ext>
            </a:extLst>
          </p:cNvPr>
          <p:cNvSpPr txBox="1"/>
          <p:nvPr/>
        </p:nvSpPr>
        <p:spPr>
          <a:xfrm>
            <a:off x="9507071" y="6440778"/>
            <a:ext cx="1732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www.accutome.com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996804-1FF7-115C-D903-F8F7CBA28A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29" t="1897" r="22573" b="13595"/>
          <a:stretch/>
        </p:blipFill>
        <p:spPr>
          <a:xfrm>
            <a:off x="8097397" y="1524575"/>
            <a:ext cx="3483702" cy="469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4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7D6B-0ACD-D74C-9CF7-9511C9E63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of Cataract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4ECF5-2E7B-F042-924D-0A5D2E23F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Paracentesis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Anesthetic and Viscoelastic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Main Wound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Capsulorrhexis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Hydrodissection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+/-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Hydrodelineation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Nuclear Disassembly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Cortex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IOL Insertion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Viscoelastic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Wound Hydration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3D4EB-2F01-3041-AFCC-A1CBD26D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52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1232E-DF72-F25F-EC48-D39E01BE2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Irrigation/Aspiration Handpiece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8D1BC-A10B-61D9-DFA2-9C1C69446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0F0153F-5A2C-3A4E-B55D-76C3916E214D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EDF7D8-90ED-D3B2-2E15-13CB33A425DE}"/>
              </a:ext>
            </a:extLst>
          </p:cNvPr>
          <p:cNvSpPr txBox="1"/>
          <p:nvPr/>
        </p:nvSpPr>
        <p:spPr>
          <a:xfrm>
            <a:off x="9507071" y="6440778"/>
            <a:ext cx="1732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www.accutome.com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7" name="Picture 2" descr="I/A Handpiece 45° with sleeve, roughened tip, for 1.8 C-MICS | Storz  Ophthalmic Instruments">
            <a:extLst>
              <a:ext uri="{FF2B5EF4-FFF2-40B4-BE49-F238E27FC236}">
                <a16:creationId xmlns:a16="http://schemas.microsoft.com/office/drawing/2014/main" id="{FB6DC06F-23A4-4508-8AFF-38F156F3C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t="39774" r="9882" b="40339"/>
          <a:stretch/>
        </p:blipFill>
        <p:spPr bwMode="auto">
          <a:xfrm>
            <a:off x="756746" y="3043253"/>
            <a:ext cx="7041776" cy="100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BDEA70-D1C1-3115-EDBF-B011A5C86F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21" t="994" r="24737" b="14589"/>
          <a:stretch/>
        </p:blipFill>
        <p:spPr>
          <a:xfrm>
            <a:off x="8097396" y="1524575"/>
            <a:ext cx="3483703" cy="469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05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7D6B-0ACD-D74C-9CF7-9511C9E63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of Cataract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4ECF5-2E7B-F042-924D-0A5D2E23F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Paracentesis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Anesthetic and Viscoelastic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Main Wound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Capsulorrhexis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Hydrodissection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+/-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Hydrodelineation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Nuclear Disassembly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Cortex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IOL Insertion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Viscoelastic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Wound Hydration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3D4EB-2F01-3041-AFCC-A1CBD26D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71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5217B-92FD-2C4C-84BA-BB290F024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BSS Cannula and </a:t>
            </a:r>
            <a:r>
              <a:rPr lang="en-US" dirty="0" err="1"/>
              <a:t>Weck-Cel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FD8AD-522A-2240-A01E-67D4979D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1" name="Picture 4" descr="Nucleus Hydrodissection Cannula 27G, Angled | Beye">
            <a:extLst>
              <a:ext uri="{FF2B5EF4-FFF2-40B4-BE49-F238E27FC236}">
                <a16:creationId xmlns:a16="http://schemas.microsoft.com/office/drawing/2014/main" id="{C5836B8D-97D7-5443-BEB0-1AF569D8B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2" b="31666"/>
          <a:stretch/>
        </p:blipFill>
        <p:spPr bwMode="auto">
          <a:xfrm>
            <a:off x="974476" y="2341829"/>
            <a:ext cx="6138636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CE0F6F7-DECA-1F48-A6B2-B023750F7A10}"/>
              </a:ext>
            </a:extLst>
          </p:cNvPr>
          <p:cNvSpPr txBox="1">
            <a:spLocks/>
          </p:cNvSpPr>
          <p:nvPr/>
        </p:nvSpPr>
        <p:spPr>
          <a:xfrm>
            <a:off x="2025648" y="2593111"/>
            <a:ext cx="2136776" cy="55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/>
              <a:t>Round Tip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D14F26-1CED-C14C-8D54-58F372A2DB10}"/>
              </a:ext>
            </a:extLst>
          </p:cNvPr>
          <p:cNvSpPr txBox="1"/>
          <p:nvPr/>
        </p:nvSpPr>
        <p:spPr>
          <a:xfrm>
            <a:off x="9555892" y="6440778"/>
            <a:ext cx="1683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www.bvimedical.com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0343D207-EDB1-0944-97A7-B7747EAF4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03" t="47740" r="8375" b="13436"/>
          <a:stretch/>
        </p:blipFill>
        <p:spPr>
          <a:xfrm>
            <a:off x="8288283" y="1486652"/>
            <a:ext cx="3294117" cy="2302007"/>
          </a:xfrm>
          <a:prstGeom prst="rect">
            <a:avLst/>
          </a:prstGeom>
        </p:spPr>
      </p:pic>
      <p:pic>
        <p:nvPicPr>
          <p:cNvPr id="17" name="Picture 16" descr="A picture containing indoor&#10;&#10;Description automatically generated">
            <a:extLst>
              <a:ext uri="{FF2B5EF4-FFF2-40B4-BE49-F238E27FC236}">
                <a16:creationId xmlns:a16="http://schemas.microsoft.com/office/drawing/2014/main" id="{2BD3E2D4-08FB-F047-B26E-6B6A85E9EF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333" t="46078" r="8945" b="12993"/>
          <a:stretch/>
        </p:blipFill>
        <p:spPr>
          <a:xfrm>
            <a:off x="8288283" y="3825776"/>
            <a:ext cx="3294493" cy="2427106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FAEC143-BA84-D94A-851A-EDBA2A8791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73" t="40169" r="18770" b="37372"/>
          <a:stretch/>
        </p:blipFill>
        <p:spPr>
          <a:xfrm>
            <a:off x="567659" y="4156506"/>
            <a:ext cx="6978148" cy="169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47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Phaco Screen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3E742CA4-9747-4441-B08D-1897F1334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023" y="1500293"/>
            <a:ext cx="5946776" cy="474342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E7C617-08B4-0749-9E8D-C1D6C6511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93618"/>
            <a:ext cx="2136776" cy="550552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en-US" sz="2000" dirty="0"/>
              <a:t>Surgeon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E4E322-3F3E-D847-9412-8DFE5FA0B61C}"/>
              </a:ext>
            </a:extLst>
          </p:cNvPr>
          <p:cNvSpPr txBox="1">
            <a:spLocks/>
          </p:cNvSpPr>
          <p:nvPr/>
        </p:nvSpPr>
        <p:spPr>
          <a:xfrm>
            <a:off x="609600" y="1808638"/>
            <a:ext cx="2136776" cy="55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2000" dirty="0"/>
              <a:t>Procedure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15FDAE-6C55-2E43-B12D-BEC449C428A0}"/>
              </a:ext>
            </a:extLst>
          </p:cNvPr>
          <p:cNvSpPr txBox="1">
            <a:spLocks/>
          </p:cNvSpPr>
          <p:nvPr/>
        </p:nvSpPr>
        <p:spPr>
          <a:xfrm>
            <a:off x="9480539" y="1360595"/>
            <a:ext cx="2136776" cy="985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/>
              <a:t>Cumulative Dissipated Energy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DA949D5-85FD-D442-8254-725B431F43A8}"/>
              </a:ext>
            </a:extLst>
          </p:cNvPr>
          <p:cNvSpPr txBox="1">
            <a:spLocks/>
          </p:cNvSpPr>
          <p:nvPr/>
        </p:nvSpPr>
        <p:spPr>
          <a:xfrm>
            <a:off x="609600" y="4095935"/>
            <a:ext cx="2136776" cy="55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2000" dirty="0"/>
              <a:t>Bottle Height / IOP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07756CE-B968-0F4E-AB89-E62B75BA27CB}"/>
              </a:ext>
            </a:extLst>
          </p:cNvPr>
          <p:cNvSpPr txBox="1">
            <a:spLocks/>
          </p:cNvSpPr>
          <p:nvPr/>
        </p:nvSpPr>
        <p:spPr>
          <a:xfrm>
            <a:off x="446084" y="5028025"/>
            <a:ext cx="2300292" cy="55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2000" dirty="0"/>
              <a:t>Continuous Irrigation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A3AD31-1C44-1C41-8C70-D5F071FFE0FF}"/>
              </a:ext>
            </a:extLst>
          </p:cNvPr>
          <p:cNvSpPr txBox="1">
            <a:spLocks/>
          </p:cNvSpPr>
          <p:nvPr/>
        </p:nvSpPr>
        <p:spPr>
          <a:xfrm>
            <a:off x="446084" y="5649729"/>
            <a:ext cx="2300292" cy="55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2000" dirty="0"/>
              <a:t>Phaco Mode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4F1D05-E1AA-A348-AD77-55A831DBD21A}"/>
              </a:ext>
            </a:extLst>
          </p:cNvPr>
          <p:cNvCxnSpPr>
            <a:cxnSpLocks/>
          </p:cNvCxnSpPr>
          <p:nvPr/>
        </p:nvCxnSpPr>
        <p:spPr>
          <a:xfrm>
            <a:off x="2704215" y="1698171"/>
            <a:ext cx="365760" cy="0"/>
          </a:xfrm>
          <a:prstGeom prst="straightConnector1">
            <a:avLst/>
          </a:prstGeom>
          <a:ln w="38100">
            <a:solidFill>
              <a:srgbClr val="E2183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3F26EBA-484A-9C42-A3DC-5F2F7FE339F8}"/>
              </a:ext>
            </a:extLst>
          </p:cNvPr>
          <p:cNvCxnSpPr>
            <a:cxnSpLocks/>
          </p:cNvCxnSpPr>
          <p:nvPr/>
        </p:nvCxnSpPr>
        <p:spPr>
          <a:xfrm>
            <a:off x="2704215" y="2110215"/>
            <a:ext cx="365760" cy="0"/>
          </a:xfrm>
          <a:prstGeom prst="straightConnector1">
            <a:avLst/>
          </a:prstGeom>
          <a:ln w="38100">
            <a:solidFill>
              <a:srgbClr val="E2183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219106-D9CF-EE4E-BA64-739FF43423C0}"/>
              </a:ext>
            </a:extLst>
          </p:cNvPr>
          <p:cNvGrpSpPr/>
          <p:nvPr/>
        </p:nvGrpSpPr>
        <p:grpSpPr>
          <a:xfrm>
            <a:off x="2704215" y="4389911"/>
            <a:ext cx="1766185" cy="613889"/>
            <a:chOff x="2704215" y="4389911"/>
            <a:chExt cx="1766185" cy="613889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D36423D-021F-FA44-8356-FB3BE899065D}"/>
                </a:ext>
              </a:extLst>
            </p:cNvPr>
            <p:cNvCxnSpPr>
              <a:cxnSpLocks/>
            </p:cNvCxnSpPr>
            <p:nvPr/>
          </p:nvCxnSpPr>
          <p:spPr>
            <a:xfrm>
              <a:off x="2704215" y="4389911"/>
              <a:ext cx="1534103" cy="0"/>
            </a:xfrm>
            <a:prstGeom prst="straightConnector1">
              <a:avLst/>
            </a:prstGeom>
            <a:ln w="38100">
              <a:solidFill>
                <a:srgbClr val="E2183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7EA6D43-D785-7B47-AAFF-8B2DD6A59BB4}"/>
                </a:ext>
              </a:extLst>
            </p:cNvPr>
            <p:cNvCxnSpPr>
              <a:cxnSpLocks/>
            </p:cNvCxnSpPr>
            <p:nvPr/>
          </p:nvCxnSpPr>
          <p:spPr>
            <a:xfrm>
              <a:off x="3548456" y="4389911"/>
              <a:ext cx="921944" cy="613889"/>
            </a:xfrm>
            <a:prstGeom prst="straightConnector1">
              <a:avLst/>
            </a:prstGeom>
            <a:ln w="38100">
              <a:solidFill>
                <a:srgbClr val="E2183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8A9008D-C359-9C40-9B66-0C7013C3BDDE}"/>
              </a:ext>
            </a:extLst>
          </p:cNvPr>
          <p:cNvCxnSpPr>
            <a:cxnSpLocks/>
          </p:cNvCxnSpPr>
          <p:nvPr/>
        </p:nvCxnSpPr>
        <p:spPr>
          <a:xfrm>
            <a:off x="2704215" y="5316001"/>
            <a:ext cx="365760" cy="0"/>
          </a:xfrm>
          <a:prstGeom prst="straightConnector1">
            <a:avLst/>
          </a:prstGeom>
          <a:ln w="38100">
            <a:solidFill>
              <a:srgbClr val="E2183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EB1794E-3F21-D14F-B4BC-2992A6D5FEDB}"/>
              </a:ext>
            </a:extLst>
          </p:cNvPr>
          <p:cNvCxnSpPr>
            <a:cxnSpLocks/>
          </p:cNvCxnSpPr>
          <p:nvPr/>
        </p:nvCxnSpPr>
        <p:spPr>
          <a:xfrm>
            <a:off x="2704215" y="5945106"/>
            <a:ext cx="365760" cy="0"/>
          </a:xfrm>
          <a:prstGeom prst="straightConnector1">
            <a:avLst/>
          </a:prstGeom>
          <a:ln w="38100">
            <a:solidFill>
              <a:srgbClr val="E2183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7BBB22-6451-F041-8FDB-6D71EEE0F940}"/>
              </a:ext>
            </a:extLst>
          </p:cNvPr>
          <p:cNvCxnSpPr>
            <a:cxnSpLocks/>
          </p:cNvCxnSpPr>
          <p:nvPr/>
        </p:nvCxnSpPr>
        <p:spPr>
          <a:xfrm flipH="1">
            <a:off x="9118599" y="1865418"/>
            <a:ext cx="365760" cy="0"/>
          </a:xfrm>
          <a:prstGeom prst="straightConnector1">
            <a:avLst/>
          </a:prstGeom>
          <a:ln w="38100">
            <a:solidFill>
              <a:srgbClr val="E2183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A208982-4CCE-B648-917A-708199FE46F8}"/>
              </a:ext>
            </a:extLst>
          </p:cNvPr>
          <p:cNvSpPr txBox="1"/>
          <p:nvPr/>
        </p:nvSpPr>
        <p:spPr>
          <a:xfrm>
            <a:off x="8191499" y="6440778"/>
            <a:ext cx="3048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Garamond" panose="02020404030301010803" pitchFamily="18" charset="0"/>
              </a:rPr>
              <a:t>Davison, James. 10.2147/OPTH.S90245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7256271-0440-964A-8211-7EF0A5BD57C0}"/>
              </a:ext>
            </a:extLst>
          </p:cNvPr>
          <p:cNvCxnSpPr>
            <a:cxnSpLocks/>
          </p:cNvCxnSpPr>
          <p:nvPr/>
        </p:nvCxnSpPr>
        <p:spPr>
          <a:xfrm flipH="1">
            <a:off x="4482428" y="3004408"/>
            <a:ext cx="365760" cy="0"/>
          </a:xfrm>
          <a:prstGeom prst="straightConnector1">
            <a:avLst/>
          </a:prstGeom>
          <a:ln w="38100">
            <a:solidFill>
              <a:srgbClr val="E2183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C7AC51B-917E-7E4C-8DD1-81885749539E}"/>
              </a:ext>
            </a:extLst>
          </p:cNvPr>
          <p:cNvSpPr txBox="1">
            <a:spLocks/>
          </p:cNvSpPr>
          <p:nvPr/>
        </p:nvSpPr>
        <p:spPr>
          <a:xfrm>
            <a:off x="4848188" y="2511544"/>
            <a:ext cx="2136776" cy="985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/>
              <a:t>Phaco Power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F43195A-443F-0945-ABDF-831A4E61F4D2}"/>
              </a:ext>
            </a:extLst>
          </p:cNvPr>
          <p:cNvCxnSpPr>
            <a:cxnSpLocks/>
          </p:cNvCxnSpPr>
          <p:nvPr/>
        </p:nvCxnSpPr>
        <p:spPr>
          <a:xfrm>
            <a:off x="6321708" y="3004408"/>
            <a:ext cx="365760" cy="0"/>
          </a:xfrm>
          <a:prstGeom prst="straightConnector1">
            <a:avLst/>
          </a:prstGeom>
          <a:ln w="38100">
            <a:solidFill>
              <a:srgbClr val="E2183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13885B9-6791-BF41-A1D3-F0B850EDDEBD}"/>
              </a:ext>
            </a:extLst>
          </p:cNvPr>
          <p:cNvSpPr txBox="1">
            <a:spLocks/>
          </p:cNvSpPr>
          <p:nvPr/>
        </p:nvSpPr>
        <p:spPr>
          <a:xfrm>
            <a:off x="609600" y="3476522"/>
            <a:ext cx="2136776" cy="55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2000" dirty="0"/>
              <a:t>BSS Remaining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4565213-F02D-FF44-A40D-ECB931A113D8}"/>
              </a:ext>
            </a:extLst>
          </p:cNvPr>
          <p:cNvCxnSpPr>
            <a:cxnSpLocks/>
          </p:cNvCxnSpPr>
          <p:nvPr/>
        </p:nvCxnSpPr>
        <p:spPr>
          <a:xfrm>
            <a:off x="2704215" y="3778099"/>
            <a:ext cx="365760" cy="248975"/>
          </a:xfrm>
          <a:prstGeom prst="straightConnector1">
            <a:avLst/>
          </a:prstGeom>
          <a:ln w="38100">
            <a:solidFill>
              <a:srgbClr val="E2183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83C9DD84-EC3B-8E42-AA7D-23AC5E0ED30F}"/>
              </a:ext>
            </a:extLst>
          </p:cNvPr>
          <p:cNvSpPr txBox="1">
            <a:spLocks/>
          </p:cNvSpPr>
          <p:nvPr/>
        </p:nvSpPr>
        <p:spPr>
          <a:xfrm>
            <a:off x="9480539" y="4042302"/>
            <a:ext cx="2136776" cy="985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/>
              <a:t>Vacuum &amp; Aspiration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FA60A8D-ABFB-854E-A8BF-5829F609E5D3}"/>
              </a:ext>
            </a:extLst>
          </p:cNvPr>
          <p:cNvCxnSpPr>
            <a:cxnSpLocks/>
          </p:cNvCxnSpPr>
          <p:nvPr/>
        </p:nvCxnSpPr>
        <p:spPr>
          <a:xfrm flipH="1">
            <a:off x="9118599" y="4547125"/>
            <a:ext cx="365760" cy="0"/>
          </a:xfrm>
          <a:prstGeom prst="straightConnector1">
            <a:avLst/>
          </a:prstGeom>
          <a:ln w="38100">
            <a:solidFill>
              <a:srgbClr val="E2183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00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  <p:bldP spid="11" grpId="0"/>
      <p:bldP spid="12" grpId="0"/>
      <p:bldP spid="13" grpId="0"/>
      <p:bldP spid="14" grpId="0"/>
      <p:bldP spid="24" grpId="0"/>
      <p:bldP spid="28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390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AA111-10F2-B144-A034-5AAA8EEF2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Phaco Base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220C1-9259-404D-9128-7889DE8BC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1" name="Picture 20" descr="A picture containing monitor, computer, indoor, kitchen appliance&#10;&#10;Description automatically generated">
            <a:extLst>
              <a:ext uri="{FF2B5EF4-FFF2-40B4-BE49-F238E27FC236}">
                <a16:creationId xmlns:a16="http://schemas.microsoft.com/office/drawing/2014/main" id="{E084C29D-A5CA-4D43-B298-C7B95DED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422" y="1501827"/>
            <a:ext cx="3587155" cy="4749888"/>
          </a:xfrm>
          <a:prstGeom prst="rect">
            <a:avLst/>
          </a:prstGeom>
        </p:spPr>
      </p:pic>
      <p:pic>
        <p:nvPicPr>
          <p:cNvPr id="28" name="Picture 27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45775EB9-4C98-414B-80FB-EE4814DC2E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76" t="13023" r="1536" b="12559"/>
          <a:stretch/>
        </p:blipFill>
        <p:spPr>
          <a:xfrm>
            <a:off x="965199" y="2125832"/>
            <a:ext cx="2951163" cy="2794000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1020F33-4C54-0E48-9376-B8184A3F2A31}"/>
              </a:ext>
            </a:extLst>
          </p:cNvPr>
          <p:cNvCxnSpPr>
            <a:cxnSpLocks/>
          </p:cNvCxnSpPr>
          <p:nvPr/>
        </p:nvCxnSpPr>
        <p:spPr>
          <a:xfrm>
            <a:off x="4007651" y="3655989"/>
            <a:ext cx="1612563" cy="220782"/>
          </a:xfrm>
          <a:prstGeom prst="straightConnector1">
            <a:avLst/>
          </a:prstGeom>
          <a:ln w="38100">
            <a:solidFill>
              <a:srgbClr val="E2183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7EDB00E-0080-A946-BAD8-F4EC19066347}"/>
              </a:ext>
            </a:extLst>
          </p:cNvPr>
          <p:cNvCxnSpPr>
            <a:cxnSpLocks/>
          </p:cNvCxnSpPr>
          <p:nvPr/>
        </p:nvCxnSpPr>
        <p:spPr>
          <a:xfrm flipH="1">
            <a:off x="7050157" y="4386819"/>
            <a:ext cx="1719399" cy="0"/>
          </a:xfrm>
          <a:prstGeom prst="straightConnector1">
            <a:avLst/>
          </a:prstGeom>
          <a:ln w="38100">
            <a:solidFill>
              <a:srgbClr val="E2183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BDBEA7CF-502D-EA44-BF8A-EC491BA47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2392" y="4919832"/>
            <a:ext cx="2136776" cy="55055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Fluid Cassette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06273C23-E9F0-1D45-A473-1E9361D4AF9A}"/>
              </a:ext>
            </a:extLst>
          </p:cNvPr>
          <p:cNvSpPr txBox="1">
            <a:spLocks/>
          </p:cNvSpPr>
          <p:nvPr/>
        </p:nvSpPr>
        <p:spPr>
          <a:xfrm>
            <a:off x="8847497" y="4555392"/>
            <a:ext cx="2136776" cy="55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/>
              <a:t>Phaco Handpiece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CB37914-B534-F34B-A34E-0253603B83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595" t="28774" r="9949" b="10266"/>
          <a:stretch/>
        </p:blipFill>
        <p:spPr>
          <a:xfrm>
            <a:off x="8847497" y="2867482"/>
            <a:ext cx="2136776" cy="1737264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4244E1E-712F-114D-AAA2-27E5E530CC59}"/>
              </a:ext>
            </a:extLst>
          </p:cNvPr>
          <p:cNvCxnSpPr>
            <a:cxnSpLocks/>
          </p:cNvCxnSpPr>
          <p:nvPr/>
        </p:nvCxnSpPr>
        <p:spPr>
          <a:xfrm flipH="1" flipV="1">
            <a:off x="7168662" y="3997569"/>
            <a:ext cx="358574" cy="389252"/>
          </a:xfrm>
          <a:prstGeom prst="straightConnector1">
            <a:avLst/>
          </a:prstGeom>
          <a:ln w="38100">
            <a:solidFill>
              <a:srgbClr val="E2183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4D880227-7936-DF40-88B8-8315132AEFA5}"/>
              </a:ext>
            </a:extLst>
          </p:cNvPr>
          <p:cNvSpPr txBox="1">
            <a:spLocks/>
          </p:cNvSpPr>
          <p:nvPr/>
        </p:nvSpPr>
        <p:spPr>
          <a:xfrm>
            <a:off x="1372392" y="5712430"/>
            <a:ext cx="2136776" cy="550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/>
              <a:t>Vitrector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B55D719-FAA8-AE47-90AD-45D072B7FBC8}"/>
              </a:ext>
            </a:extLst>
          </p:cNvPr>
          <p:cNvCxnSpPr>
            <a:cxnSpLocks/>
          </p:cNvCxnSpPr>
          <p:nvPr/>
        </p:nvCxnSpPr>
        <p:spPr>
          <a:xfrm flipV="1">
            <a:off x="2960176" y="5105944"/>
            <a:ext cx="2166006" cy="907398"/>
          </a:xfrm>
          <a:prstGeom prst="straightConnector1">
            <a:avLst/>
          </a:prstGeom>
          <a:ln w="38100">
            <a:solidFill>
              <a:srgbClr val="E2183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A24D37C-A6C0-3345-961A-BDEA46437C13}"/>
              </a:ext>
            </a:extLst>
          </p:cNvPr>
          <p:cNvCxnSpPr>
            <a:cxnSpLocks/>
          </p:cNvCxnSpPr>
          <p:nvPr/>
        </p:nvCxnSpPr>
        <p:spPr>
          <a:xfrm flipH="1">
            <a:off x="7118856" y="4386819"/>
            <a:ext cx="408380" cy="611527"/>
          </a:xfrm>
          <a:prstGeom prst="straightConnector1">
            <a:avLst/>
          </a:prstGeom>
          <a:ln w="38100">
            <a:solidFill>
              <a:srgbClr val="E2183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647971E-15F2-FD31-8367-4A7AFD4D5780}"/>
              </a:ext>
            </a:extLst>
          </p:cNvPr>
          <p:cNvSpPr txBox="1"/>
          <p:nvPr/>
        </p:nvSpPr>
        <p:spPr>
          <a:xfrm>
            <a:off x="8191499" y="6440778"/>
            <a:ext cx="3048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www.jodymyerseye.com</a:t>
            </a:r>
            <a:endParaRPr lang="en-US" sz="1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72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/>
      <p:bldP spid="47" grpId="0"/>
      <p:bldP spid="5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AA111-10F2-B144-A034-5AAA8EEF2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Phaco Foot Pedal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220C1-9259-404D-9128-7889DE8BC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102" name="Picture 6" descr="JaypeeDigital | eBook Reader">
            <a:extLst>
              <a:ext uri="{FF2B5EF4-FFF2-40B4-BE49-F238E27FC236}">
                <a16:creationId xmlns:a16="http://schemas.microsoft.com/office/drawing/2014/main" id="{64A40CF8-3923-D44A-87C1-10F7EB344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408217"/>
            <a:ext cx="571500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5C1475DF-C19B-3144-84CE-55E60E412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50" y="1309667"/>
            <a:ext cx="3594100" cy="508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17743A-E574-E64C-8264-E1109EE4891C}"/>
              </a:ext>
            </a:extLst>
          </p:cNvPr>
          <p:cNvSpPr txBox="1"/>
          <p:nvPr/>
        </p:nvSpPr>
        <p:spPr>
          <a:xfrm>
            <a:off x="8978900" y="6440778"/>
            <a:ext cx="2260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Garamond" panose="02020404030301010803" pitchFamily="18" charset="0"/>
              </a:rPr>
              <a:t>Dada, </a:t>
            </a:r>
            <a:r>
              <a:rPr lang="en-US" sz="1400" dirty="0" err="1">
                <a:latin typeface="Garamond" panose="02020404030301010803" pitchFamily="18" charset="0"/>
              </a:rPr>
              <a:t>Tanuj</a:t>
            </a:r>
            <a:r>
              <a:rPr lang="en-US" sz="1400" dirty="0">
                <a:latin typeface="Garamond" panose="02020404030301010803" pitchFamily="18" charset="0"/>
              </a:rPr>
              <a:t>. 9788184481792</a:t>
            </a:r>
          </a:p>
        </p:txBody>
      </p:sp>
    </p:spTree>
    <p:extLst>
      <p:ext uri="{BB962C8B-B14F-4D97-AF65-F5344CB8AC3E}">
        <p14:creationId xmlns:p14="http://schemas.microsoft.com/office/powerpoint/2010/main" val="781242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7D6B-0ACD-D74C-9CF7-9511C9E63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of Cataract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4ECF5-2E7B-F042-924D-0A5D2E23F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Paracentesis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Anesthetic and Viscoelastic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Main Wound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Capsulorrhexis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Hydrodissection</a:t>
            </a:r>
            <a:r>
              <a:rPr lang="en-US" dirty="0"/>
              <a:t> +/- </a:t>
            </a:r>
            <a:r>
              <a:rPr lang="en-US" dirty="0" err="1"/>
              <a:t>Hydrodelineation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Nuclear Disassembly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Cortex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IOL Insertion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Viscoelastic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Wound Hydration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3D4EB-2F01-3041-AFCC-A1CBD26D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57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7D6B-0ACD-D74C-9CF7-9511C9E63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of Cataract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4ECF5-2E7B-F042-924D-0A5D2E23F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Paracentesis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Anesthetic and Viscoelastic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Main Wound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Capsulorrhexis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Hydrodissection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+/-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Hydrodelineation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Nuclear Disassembly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Cortex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IOL Insertion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Viscoelastic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Wound Hydration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3D4EB-2F01-3041-AFCC-A1CBD26D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5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80BB2-3EEB-E542-A8E7-E4EF5AF8B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Paracentesis Blade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5167B-9D91-4D46-A4F0-02B876B14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8" descr="A picture containing arrow&#10;&#10;Description automatically generated">
            <a:extLst>
              <a:ext uri="{FF2B5EF4-FFF2-40B4-BE49-F238E27FC236}">
                <a16:creationId xmlns:a16="http://schemas.microsoft.com/office/drawing/2014/main" id="{1726C810-EF88-254F-9D32-D61EA8745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62" b="44173"/>
          <a:stretch/>
        </p:blipFill>
        <p:spPr>
          <a:xfrm>
            <a:off x="5409383" y="3928606"/>
            <a:ext cx="1701369" cy="1935539"/>
          </a:xfrm>
          <a:prstGeom prst="rect">
            <a:avLst/>
          </a:prstGeom>
        </p:spPr>
      </p:pic>
      <p:pic>
        <p:nvPicPr>
          <p:cNvPr id="13" name="Picture 12" descr="A picture containing knife, weapon&#10;&#10;Description automatically generated">
            <a:extLst>
              <a:ext uri="{FF2B5EF4-FFF2-40B4-BE49-F238E27FC236}">
                <a16:creationId xmlns:a16="http://schemas.microsoft.com/office/drawing/2014/main" id="{CC7BD8DC-92C5-0943-9796-864425613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5"/>
          <a:stretch/>
        </p:blipFill>
        <p:spPr>
          <a:xfrm>
            <a:off x="5370467" y="1714272"/>
            <a:ext cx="1779203" cy="1917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BAC972-A27D-7E4A-82CE-7E6ACB724C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67"/>
          <a:stretch/>
        </p:blipFill>
        <p:spPr>
          <a:xfrm>
            <a:off x="609600" y="2364125"/>
            <a:ext cx="4837594" cy="617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CF7D53-6B68-5C49-9B8C-31F7BA434D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141"/>
          <a:stretch/>
        </p:blipFill>
        <p:spPr>
          <a:xfrm>
            <a:off x="609600" y="4587379"/>
            <a:ext cx="5063026" cy="6179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101D47-85C3-394B-A242-7F16E4295217}"/>
              </a:ext>
            </a:extLst>
          </p:cNvPr>
          <p:cNvSpPr txBox="1"/>
          <p:nvPr/>
        </p:nvSpPr>
        <p:spPr>
          <a:xfrm>
            <a:off x="8978900" y="6440778"/>
            <a:ext cx="2260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www.caliberophthalmics.com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0A3F7E-320E-D145-B559-A22B80C803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71" t="6189" r="35158" b="14492"/>
          <a:stretch/>
        </p:blipFill>
        <p:spPr>
          <a:xfrm>
            <a:off x="7592786" y="1588961"/>
            <a:ext cx="3989614" cy="458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94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7D6B-0ACD-D74C-9CF7-9511C9E63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of Cataract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4ECF5-2E7B-F042-924D-0A5D2E23F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Paracentesis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Anesthetic and Viscoelastic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Main Wound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Capsulorrhexis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Hydrodissection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+/-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Hydrodelineation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Nuclear Disassembly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Cortex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IOL Insertion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Viscoelastic Removal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Wound Hydration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3D4EB-2F01-3041-AFCC-A1CBD26D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30149</TotalTime>
  <Words>475</Words>
  <Application>Microsoft Macintosh PowerPoint</Application>
  <PresentationFormat>Widescreen</PresentationFormat>
  <Paragraphs>211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Garamond</vt:lpstr>
      <vt:lpstr>Office Theme</vt:lpstr>
      <vt:lpstr>PowerPoint Presentation</vt:lpstr>
      <vt:lpstr>Phaco Machine</vt:lpstr>
      <vt:lpstr>Phaco Screen</vt:lpstr>
      <vt:lpstr>Phaco Base</vt:lpstr>
      <vt:lpstr>Phaco Foot Pedal</vt:lpstr>
      <vt:lpstr>Steps of Cataract Surgery</vt:lpstr>
      <vt:lpstr>Steps of Cataract Surgery</vt:lpstr>
      <vt:lpstr>Paracentesis Blade</vt:lpstr>
      <vt:lpstr>Steps of Cataract Surgery</vt:lpstr>
      <vt:lpstr>Anesthetic and Viscoelastic</vt:lpstr>
      <vt:lpstr>Steps of Cataract Surgery</vt:lpstr>
      <vt:lpstr>Keratome</vt:lpstr>
      <vt:lpstr>Steps of Cataract Surgery</vt:lpstr>
      <vt:lpstr>Cystotome and Utrata</vt:lpstr>
      <vt:lpstr>Steps of Cataract Surgery</vt:lpstr>
      <vt:lpstr>Hydrodissection Cannula</vt:lpstr>
      <vt:lpstr>Steps of Cataract Surgery</vt:lpstr>
      <vt:lpstr>Phaco Handpiece</vt:lpstr>
      <vt:lpstr>Second Instrument</vt:lpstr>
      <vt:lpstr>Steps of Cataract Surgery</vt:lpstr>
      <vt:lpstr>Irrigation/Aspiration Handpiece</vt:lpstr>
      <vt:lpstr>Steps of Cataract Surgery</vt:lpstr>
      <vt:lpstr>Viscoelastic</vt:lpstr>
      <vt:lpstr>IOL and Injector</vt:lpstr>
      <vt:lpstr>Lester Manipulator</vt:lpstr>
      <vt:lpstr>Steps of Cataract Surgery</vt:lpstr>
      <vt:lpstr>Irrigation/Aspiration Handpiece</vt:lpstr>
      <vt:lpstr>Steps of Cataract Surgery</vt:lpstr>
      <vt:lpstr>BSS Cannula and Weck-Cel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Abendroth</dc:creator>
  <cp:lastModifiedBy>Michael Abendroth</cp:lastModifiedBy>
  <cp:revision>726</cp:revision>
  <cp:lastPrinted>2017-09-22T01:03:27Z</cp:lastPrinted>
  <dcterms:created xsi:type="dcterms:W3CDTF">2015-04-12T16:05:13Z</dcterms:created>
  <dcterms:modified xsi:type="dcterms:W3CDTF">2024-04-21T21:03:52Z</dcterms:modified>
</cp:coreProperties>
</file>