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41"/>
  </p:notesMasterIdLst>
  <p:handoutMasterIdLst>
    <p:handoutMasterId r:id="rId42"/>
  </p:handoutMasterIdLst>
  <p:sldIdLst>
    <p:sldId id="256" r:id="rId2"/>
    <p:sldId id="257" r:id="rId3"/>
    <p:sldId id="261" r:id="rId4"/>
    <p:sldId id="271" r:id="rId5"/>
    <p:sldId id="264" r:id="rId6"/>
    <p:sldId id="265" r:id="rId7"/>
    <p:sldId id="268" r:id="rId8"/>
    <p:sldId id="266" r:id="rId9"/>
    <p:sldId id="267" r:id="rId10"/>
    <p:sldId id="269" r:id="rId11"/>
    <p:sldId id="270" r:id="rId12"/>
    <p:sldId id="272" r:id="rId13"/>
    <p:sldId id="273" r:id="rId14"/>
    <p:sldId id="274" r:id="rId15"/>
    <p:sldId id="275" r:id="rId16"/>
    <p:sldId id="276" r:id="rId17"/>
    <p:sldId id="281" r:id="rId18"/>
    <p:sldId id="277" r:id="rId19"/>
    <p:sldId id="278" r:id="rId20"/>
    <p:sldId id="280" r:id="rId21"/>
    <p:sldId id="282" r:id="rId22"/>
    <p:sldId id="283" r:id="rId23"/>
    <p:sldId id="262" r:id="rId24"/>
    <p:sldId id="284" r:id="rId25"/>
    <p:sldId id="285" r:id="rId26"/>
    <p:sldId id="286" r:id="rId27"/>
    <p:sldId id="287" r:id="rId28"/>
    <p:sldId id="288" r:id="rId29"/>
    <p:sldId id="289" r:id="rId30"/>
    <p:sldId id="290" r:id="rId31"/>
    <p:sldId id="291" r:id="rId32"/>
    <p:sldId id="292" r:id="rId33"/>
    <p:sldId id="293" r:id="rId34"/>
    <p:sldId id="295" r:id="rId35"/>
    <p:sldId id="294" r:id="rId36"/>
    <p:sldId id="296" r:id="rId37"/>
    <p:sldId id="297" r:id="rId38"/>
    <p:sldId id="298" r:id="rId39"/>
    <p:sldId id="260"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iwE7NkbwNfW8rrQaFsbW3Q==" hashData="rCdSl70PCsAWVA9GZTU8bW5kDoqFad1ogslAs0Y0X0rauSr54gZqal0dsVbzPEFwjps6JnpzZrh0sdDnzQtRxg=="/>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1835"/>
    <a:srgbClr val="FE0001"/>
    <a:srgbClr val="CE0F25"/>
    <a:srgbClr val="C91427"/>
    <a:srgbClr val="861138"/>
    <a:srgbClr val="EEBEC6"/>
    <a:srgbClr val="EDBDC6"/>
    <a:srgbClr val="C11633"/>
    <a:srgbClr val="4F862A"/>
    <a:srgbClr val="FF686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21" autoAdjust="0"/>
    <p:restoredTop sz="86599" autoAdjust="0"/>
  </p:normalViewPr>
  <p:slideViewPr>
    <p:cSldViewPr snapToGrid="0" snapToObjects="1">
      <p:cViewPr varScale="1">
        <p:scale>
          <a:sx n="103" d="100"/>
          <a:sy n="103" d="100"/>
        </p:scale>
        <p:origin x="1488" y="184"/>
      </p:cViewPr>
      <p:guideLst>
        <p:guide orient="horz" pos="2160"/>
        <p:guide pos="3840"/>
      </p:guideLst>
    </p:cSldViewPr>
  </p:slideViewPr>
  <p:outlineViewPr>
    <p:cViewPr>
      <p:scale>
        <a:sx n="33" d="100"/>
        <a:sy n="33" d="100"/>
      </p:scale>
      <p:origin x="0" y="-3088"/>
    </p:cViewPr>
  </p:outlineViewPr>
  <p:notesTextViewPr>
    <p:cViewPr>
      <p:scale>
        <a:sx n="110" d="100"/>
        <a:sy n="11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3559CFF-7984-8049-9E18-9CED8E3CB6D1}" type="datetimeFigureOut">
              <a:rPr lang="en-US" smtClean="0"/>
              <a:t>1/15/23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B1768B-CEB8-3D48-A5A3-4C1DFABE4194}" type="slidenum">
              <a:rPr lang="en-US" smtClean="0"/>
              <a:t>‹#›</a:t>
            </a:fld>
            <a:endParaRPr lang="en-US"/>
          </a:p>
        </p:txBody>
      </p:sp>
    </p:spTree>
    <p:extLst>
      <p:ext uri="{BB962C8B-B14F-4D97-AF65-F5344CB8AC3E}">
        <p14:creationId xmlns:p14="http://schemas.microsoft.com/office/powerpoint/2010/main" val="12620780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FC9883-3C4C-EA4E-9F95-518ACBD41BE1}" type="datetimeFigureOut">
              <a:rPr lang="en-US" smtClean="0"/>
              <a:t>1/15/23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0E8948-4663-9F45-9E99-9723FF9E588E}" type="slidenum">
              <a:rPr lang="en-US" smtClean="0"/>
              <a:t>‹#›</a:t>
            </a:fld>
            <a:endParaRPr lang="en-US"/>
          </a:p>
        </p:txBody>
      </p:sp>
    </p:spTree>
    <p:extLst>
      <p:ext uri="{BB962C8B-B14F-4D97-AF65-F5344CB8AC3E}">
        <p14:creationId xmlns:p14="http://schemas.microsoft.com/office/powerpoint/2010/main" val="41027509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E8948-4663-9F45-9E99-9723FF9E588E}" type="slidenum">
              <a:rPr lang="en-US" smtClean="0"/>
              <a:t>0</a:t>
            </a:fld>
            <a:endParaRPr lang="en-US"/>
          </a:p>
        </p:txBody>
      </p:sp>
    </p:spTree>
    <p:extLst>
      <p:ext uri="{BB962C8B-B14F-4D97-AF65-F5344CB8AC3E}">
        <p14:creationId xmlns:p14="http://schemas.microsoft.com/office/powerpoint/2010/main" val="2011781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500E8948-4663-9F45-9E99-9723FF9E588E}" type="slidenum">
              <a:rPr lang="en-US" smtClean="0"/>
              <a:t>1</a:t>
            </a:fld>
            <a:endParaRPr lang="en-US"/>
          </a:p>
        </p:txBody>
      </p:sp>
    </p:spTree>
    <p:extLst>
      <p:ext uri="{BB962C8B-B14F-4D97-AF65-F5344CB8AC3E}">
        <p14:creationId xmlns:p14="http://schemas.microsoft.com/office/powerpoint/2010/main" val="1091510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F6E8359-7930-2043-9A93-E12C9513A979}"/>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1" y="396"/>
            <a:ext cx="12192001" cy="6858000"/>
          </a:xfrm>
          <a:prstGeom prst="rect">
            <a:avLst/>
          </a:prstGeom>
        </p:spPr>
      </p:pic>
      <p:sp>
        <p:nvSpPr>
          <p:cNvPr id="12" name="Rectangle 11">
            <a:extLst>
              <a:ext uri="{FF2B5EF4-FFF2-40B4-BE49-F238E27FC236}">
                <a16:creationId xmlns:a16="http://schemas.microsoft.com/office/drawing/2014/main" id="{92D54DB2-AF69-A647-93D3-00CA0600DF13}"/>
              </a:ext>
            </a:extLst>
          </p:cNvPr>
          <p:cNvSpPr/>
          <p:nvPr userDrawn="1"/>
        </p:nvSpPr>
        <p:spPr>
          <a:xfrm>
            <a:off x="-2" y="5635392"/>
            <a:ext cx="12192000" cy="934007"/>
          </a:xfrm>
          <a:prstGeom prst="rect">
            <a:avLst/>
          </a:prstGeom>
          <a:solidFill>
            <a:srgbClr val="CE0F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61138"/>
              </a:solidFill>
            </a:endParaRPr>
          </a:p>
        </p:txBody>
      </p:sp>
      <p:sp>
        <p:nvSpPr>
          <p:cNvPr id="15" name="Subtitle 2">
            <a:extLst>
              <a:ext uri="{FF2B5EF4-FFF2-40B4-BE49-F238E27FC236}">
                <a16:creationId xmlns:a16="http://schemas.microsoft.com/office/drawing/2014/main" id="{BE018003-0ED3-F549-9D51-A2D56A4AFD73}"/>
              </a:ext>
            </a:extLst>
          </p:cNvPr>
          <p:cNvSpPr txBox="1">
            <a:spLocks/>
          </p:cNvSpPr>
          <p:nvPr userDrawn="1"/>
        </p:nvSpPr>
        <p:spPr>
          <a:xfrm>
            <a:off x="0" y="5635391"/>
            <a:ext cx="6096000" cy="934007"/>
          </a:xfrm>
          <a:prstGeom prst="rect">
            <a:avLst/>
          </a:prstGeom>
          <a:ln>
            <a:noFill/>
          </a:ln>
        </p:spPr>
        <p:txBody>
          <a:bodyPr vert="horz" lIns="91440" tIns="45720" rIns="91440" bIns="45720" rtlCol="0" anchor="ctr">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3200" spc="0" dirty="0">
                <a:solidFill>
                  <a:schemeClr val="bg1"/>
                </a:solidFill>
                <a:effectLst/>
                <a:latin typeface="Garamond" panose="02020404030301010803" pitchFamily="18" charset="0"/>
                <a:ea typeface="Baskerville" panose="02020502070401020303" pitchFamily="18" charset="0"/>
                <a:cs typeface="Baghdad" pitchFamily="2" charset="-78"/>
              </a:rPr>
              <a:t>Wills Eye Surgical Curriculum</a:t>
            </a:r>
          </a:p>
        </p:txBody>
      </p:sp>
    </p:spTree>
    <p:extLst>
      <p:ext uri="{BB962C8B-B14F-4D97-AF65-F5344CB8AC3E}">
        <p14:creationId xmlns:p14="http://schemas.microsoft.com/office/powerpoint/2010/main" val="611785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aramond" panose="02020404030301010803" pitchFamily="18"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34E7C012-435F-5946-9707-89E899B2B412}"/>
              </a:ext>
            </a:extLst>
          </p:cNvPr>
          <p:cNvSpPr txBox="1"/>
          <p:nvPr userDrawn="1"/>
        </p:nvSpPr>
        <p:spPr>
          <a:xfrm>
            <a:off x="2481943" y="6483927"/>
            <a:ext cx="184731" cy="369332"/>
          </a:xfrm>
          <a:prstGeom prst="rect">
            <a:avLst/>
          </a:prstGeom>
          <a:noFill/>
        </p:spPr>
        <p:txBody>
          <a:bodyPr wrap="none" rtlCol="0">
            <a:spAutoFit/>
          </a:bodyPr>
          <a:lstStyle/>
          <a:p>
            <a:endParaRPr lang="en-US">
              <a:latin typeface="Garamond" panose="02020404030301010803" pitchFamily="18" charset="0"/>
            </a:endParaRPr>
          </a:p>
        </p:txBody>
      </p:sp>
      <p:sp>
        <p:nvSpPr>
          <p:cNvPr id="8" name="Slide Number Placeholder 6">
            <a:extLst>
              <a:ext uri="{FF2B5EF4-FFF2-40B4-BE49-F238E27FC236}">
                <a16:creationId xmlns:a16="http://schemas.microsoft.com/office/drawing/2014/main" id="{529A16B5-C609-1C40-A8DD-FC419D1B0350}"/>
              </a:ext>
            </a:extLst>
          </p:cNvPr>
          <p:cNvSpPr>
            <a:spLocks noGrp="1"/>
          </p:cNvSpPr>
          <p:nvPr>
            <p:ph type="sldNum" sz="quarter" idx="12"/>
          </p:nvPr>
        </p:nvSpPr>
        <p:spPr>
          <a:xfrm>
            <a:off x="8737600" y="6412105"/>
            <a:ext cx="2844800" cy="365125"/>
          </a:xfrm>
        </p:spPr>
        <p:txBody>
          <a:bodyPr/>
          <a:lstStyle>
            <a:lvl1pPr>
              <a:defRPr>
                <a:latin typeface="Garamond" panose="02020404030301010803" pitchFamily="18" charset="0"/>
              </a:defRPr>
            </a:lvl1pPr>
          </a:lstStyle>
          <a:p>
            <a:fld id="{90F0153F-5A2C-3A4E-B55D-76C3916E214D}" type="slidenum">
              <a:rPr lang="en-US" smtClean="0"/>
              <a:pPr/>
              <a:t>‹#›</a:t>
            </a:fld>
            <a:endParaRPr lang="en-US"/>
          </a:p>
        </p:txBody>
      </p:sp>
    </p:spTree>
    <p:extLst>
      <p:ext uri="{BB962C8B-B14F-4D97-AF65-F5344CB8AC3E}">
        <p14:creationId xmlns:p14="http://schemas.microsoft.com/office/powerpoint/2010/main" val="276160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aramond" panose="02020404030301010803" pitchFamily="18" charset="0"/>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atin typeface="Garamond" panose="02020404030301010803" pitchFamily="18" charset="0"/>
              </a:defRPr>
            </a:lvl1pPr>
            <a:lvl2pPr>
              <a:defRPr sz="2400">
                <a:latin typeface="Garamond" panose="02020404030301010803" pitchFamily="18" charset="0"/>
              </a:defRPr>
            </a:lvl2pPr>
            <a:lvl3pPr>
              <a:defRPr sz="2000">
                <a:latin typeface="Garamond" panose="02020404030301010803" pitchFamily="18" charset="0"/>
              </a:defRPr>
            </a:lvl3pPr>
            <a:lvl4pPr>
              <a:defRPr sz="1800">
                <a:latin typeface="Garamond" panose="02020404030301010803" pitchFamily="18" charset="0"/>
              </a:defRPr>
            </a:lvl4pPr>
            <a:lvl5pPr>
              <a:defRPr sz="1800">
                <a:latin typeface="Garamond" panose="02020404030301010803"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atin typeface="Garamond" panose="02020404030301010803" pitchFamily="18" charset="0"/>
              </a:defRPr>
            </a:lvl1pPr>
            <a:lvl2pPr>
              <a:defRPr sz="2400">
                <a:latin typeface="Garamond" panose="02020404030301010803" pitchFamily="18" charset="0"/>
              </a:defRPr>
            </a:lvl2pPr>
            <a:lvl3pPr>
              <a:defRPr sz="2000">
                <a:latin typeface="Garamond" panose="02020404030301010803" pitchFamily="18" charset="0"/>
              </a:defRPr>
            </a:lvl3pPr>
            <a:lvl4pPr>
              <a:defRPr sz="1800">
                <a:latin typeface="Garamond" panose="02020404030301010803" pitchFamily="18" charset="0"/>
              </a:defRPr>
            </a:lvl4pPr>
            <a:lvl5pPr>
              <a:defRPr sz="1800">
                <a:latin typeface="Garamond" panose="02020404030301010803"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latin typeface="Garamond" panose="02020404030301010803" pitchFamily="18" charset="0"/>
              </a:defRPr>
            </a:lvl1pPr>
          </a:lstStyle>
          <a:p>
            <a:fld id="{90F0153F-5A2C-3A4E-B55D-76C3916E214D}" type="slidenum">
              <a:rPr lang="en-US" smtClean="0"/>
              <a:pPr/>
              <a:t>‹#›</a:t>
            </a:fld>
            <a:endParaRPr lang="en-US"/>
          </a:p>
        </p:txBody>
      </p:sp>
    </p:spTree>
    <p:extLst>
      <p:ext uri="{BB962C8B-B14F-4D97-AF65-F5344CB8AC3E}">
        <p14:creationId xmlns:p14="http://schemas.microsoft.com/office/powerpoint/2010/main" val="2757375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3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F6E8359-7930-2043-9A93-E12C9513A979}"/>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1" y="396"/>
            <a:ext cx="12192001" cy="6858000"/>
          </a:xfrm>
          <a:prstGeom prst="rect">
            <a:avLst/>
          </a:prstGeom>
        </p:spPr>
      </p:pic>
      <p:pic>
        <p:nvPicPr>
          <p:cNvPr id="3" name="Picture 2">
            <a:extLst>
              <a:ext uri="{FF2B5EF4-FFF2-40B4-BE49-F238E27FC236}">
                <a16:creationId xmlns:a16="http://schemas.microsoft.com/office/drawing/2014/main" id="{128CBA03-07C2-0D43-A60D-AF13CB4D490E}"/>
              </a:ext>
            </a:extLst>
          </p:cNvPr>
          <p:cNvPicPr>
            <a:picLocks noChangeAspect="1"/>
          </p:cNvPicPr>
          <p:nvPr userDrawn="1"/>
        </p:nvPicPr>
        <p:blipFill>
          <a:blip r:embed="rId3"/>
          <a:stretch>
            <a:fillRect/>
          </a:stretch>
        </p:blipFill>
        <p:spPr>
          <a:xfrm>
            <a:off x="3512214" y="1977158"/>
            <a:ext cx="5167571" cy="2903683"/>
          </a:xfrm>
          <a:prstGeom prst="rect">
            <a:avLst/>
          </a:prstGeom>
        </p:spPr>
      </p:pic>
    </p:spTree>
    <p:extLst>
      <p:ext uri="{BB962C8B-B14F-4D97-AF65-F5344CB8AC3E}">
        <p14:creationId xmlns:p14="http://schemas.microsoft.com/office/powerpoint/2010/main" val="26801440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5888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737600" y="6412105"/>
            <a:ext cx="2844800" cy="365125"/>
          </a:xfrm>
          <a:prstGeom prst="rect">
            <a:avLst/>
          </a:prstGeom>
        </p:spPr>
        <p:txBody>
          <a:bodyPr vert="horz" lIns="91440" tIns="45720" rIns="91440" bIns="45720" rtlCol="0" anchor="ctr"/>
          <a:lstStyle>
            <a:lvl1pPr algn="r">
              <a:defRPr sz="1200">
                <a:solidFill>
                  <a:schemeClr val="tx1">
                    <a:tint val="75000"/>
                  </a:schemeClr>
                </a:solidFill>
                <a:latin typeface="Garamond" panose="02020404030301010803" pitchFamily="18" charset="0"/>
              </a:defRPr>
            </a:lvl1pPr>
          </a:lstStyle>
          <a:p>
            <a:fld id="{8A34BE12-C449-5242-AF55-CB887E18AF5D}" type="slidenum">
              <a:rPr lang="en-US" smtClean="0"/>
              <a:pPr/>
              <a:t>‹#›</a:t>
            </a:fld>
            <a:endParaRPr lang="en-US" dirty="0"/>
          </a:p>
        </p:txBody>
      </p:sp>
      <p:cxnSp>
        <p:nvCxnSpPr>
          <p:cNvPr id="8" name="Straight Connector 7"/>
          <p:cNvCxnSpPr/>
          <p:nvPr userDrawn="1"/>
        </p:nvCxnSpPr>
        <p:spPr>
          <a:xfrm>
            <a:off x="609600" y="1417638"/>
            <a:ext cx="10972800" cy="0"/>
          </a:xfrm>
          <a:prstGeom prst="line">
            <a:avLst/>
          </a:prstGeom>
          <a:ln w="63500" cmpd="thickThi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609600" y="6311744"/>
            <a:ext cx="10972800" cy="0"/>
          </a:xfrm>
          <a:prstGeom prst="line">
            <a:avLst/>
          </a:prstGeom>
          <a:ln w="254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l="41013" t="9781" r="40811" b="61128"/>
          <a:stretch/>
        </p:blipFill>
        <p:spPr>
          <a:xfrm>
            <a:off x="686789" y="6460460"/>
            <a:ext cx="289108" cy="231285"/>
          </a:xfrm>
          <a:prstGeom prst="rect">
            <a:avLst/>
          </a:prstGeom>
        </p:spPr>
      </p:pic>
      <p:sp>
        <p:nvSpPr>
          <p:cNvPr id="5" name="TextBox 4">
            <a:extLst>
              <a:ext uri="{FF2B5EF4-FFF2-40B4-BE49-F238E27FC236}">
                <a16:creationId xmlns:a16="http://schemas.microsoft.com/office/drawing/2014/main" id="{EE7EDDAC-2F7C-1B4A-B377-208C6728CB3E}"/>
              </a:ext>
            </a:extLst>
          </p:cNvPr>
          <p:cNvSpPr txBox="1"/>
          <p:nvPr userDrawn="1"/>
        </p:nvSpPr>
        <p:spPr>
          <a:xfrm>
            <a:off x="975897" y="6333394"/>
            <a:ext cx="4024889" cy="461665"/>
          </a:xfrm>
          <a:prstGeom prst="rect">
            <a:avLst/>
          </a:prstGeom>
          <a:noFill/>
        </p:spPr>
        <p:txBody>
          <a:bodyPr wrap="square" rtlCol="0">
            <a:spAutoFit/>
          </a:bodyPr>
          <a:lstStyle/>
          <a:p>
            <a:r>
              <a:rPr lang="en-US" sz="2400" spc="0" dirty="0">
                <a:solidFill>
                  <a:srgbClr val="E21835"/>
                </a:solidFill>
                <a:latin typeface="Garamond" panose="02020404030301010803" pitchFamily="18" charset="0"/>
                <a:ea typeface="Baskerville" panose="02020502070401020303" pitchFamily="18" charset="0"/>
                <a:cs typeface="Baghdad" pitchFamily="2" charset="-78"/>
              </a:rPr>
              <a:t>Wills Eye</a:t>
            </a:r>
            <a:r>
              <a:rPr lang="en-US" sz="2400" spc="0" dirty="0">
                <a:latin typeface="Garamond" panose="02020404030301010803" pitchFamily="18" charset="0"/>
                <a:ea typeface="Baskerville" panose="02020502070401020303" pitchFamily="18" charset="0"/>
                <a:cs typeface="Baghdad" pitchFamily="2" charset="-78"/>
              </a:rPr>
              <a:t> Surgical Curriculum</a:t>
            </a:r>
          </a:p>
        </p:txBody>
      </p:sp>
    </p:spTree>
    <p:extLst>
      <p:ext uri="{BB962C8B-B14F-4D97-AF65-F5344CB8AC3E}">
        <p14:creationId xmlns:p14="http://schemas.microsoft.com/office/powerpoint/2010/main" val="3026906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ftr="0"/>
  <p:txStyles>
    <p:titleStyle>
      <a:lvl1pPr algn="l" defTabSz="457200" rtl="0" eaLnBrk="1" latinLnBrk="0" hangingPunct="1">
        <a:spcBef>
          <a:spcPct val="0"/>
        </a:spcBef>
        <a:buNone/>
        <a:defRPr sz="4400" kern="1200">
          <a:solidFill>
            <a:schemeClr val="tx1"/>
          </a:solidFill>
          <a:latin typeface="Garamond" panose="02020404030301010803" pitchFamily="18"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aramond" panose="02020404030301010803" pitchFamily="18"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aramond" panose="02020404030301010803" pitchFamily="18"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aramond" panose="02020404030301010803" pitchFamily="18"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aramond" panose="02020404030301010803" pitchFamily="18"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aramond" panose="02020404030301010803"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0AE3833-D4AB-A244-957F-AA3F70A797C7}"/>
              </a:ext>
            </a:extLst>
          </p:cNvPr>
          <p:cNvSpPr txBox="1"/>
          <p:nvPr/>
        </p:nvSpPr>
        <p:spPr>
          <a:xfrm>
            <a:off x="0" y="2311183"/>
            <a:ext cx="12192000" cy="1200329"/>
          </a:xfrm>
          <a:prstGeom prst="rect">
            <a:avLst/>
          </a:prstGeom>
          <a:noFill/>
        </p:spPr>
        <p:txBody>
          <a:bodyPr wrap="square" rtlCol="0" anchor="ctr">
            <a:spAutoFit/>
          </a:bodyPr>
          <a:lstStyle/>
          <a:p>
            <a:pPr algn="ctr"/>
            <a:r>
              <a:rPr lang="en-US" sz="7200" b="1" spc="-150" dirty="0">
                <a:ln w="1270">
                  <a:solidFill>
                    <a:schemeClr val="bg1"/>
                  </a:solidFill>
                </a:ln>
                <a:solidFill>
                  <a:srgbClr val="CE0F25"/>
                </a:solidFill>
                <a:latin typeface="Garamond" panose="02020404030301010803" pitchFamily="18" charset="0"/>
              </a:rPr>
              <a:t>Common ER Pathology</a:t>
            </a:r>
          </a:p>
        </p:txBody>
      </p:sp>
      <p:sp>
        <p:nvSpPr>
          <p:cNvPr id="4" name="Subtitle 2">
            <a:extLst>
              <a:ext uri="{FF2B5EF4-FFF2-40B4-BE49-F238E27FC236}">
                <a16:creationId xmlns:a16="http://schemas.microsoft.com/office/drawing/2014/main" id="{7CD9B08D-25E8-C447-B18F-8035DE3F15FB}"/>
              </a:ext>
            </a:extLst>
          </p:cNvPr>
          <p:cNvSpPr txBox="1">
            <a:spLocks/>
          </p:cNvSpPr>
          <p:nvPr/>
        </p:nvSpPr>
        <p:spPr>
          <a:xfrm>
            <a:off x="6096000" y="5635390"/>
            <a:ext cx="6096000" cy="934007"/>
          </a:xfrm>
          <a:prstGeom prst="rect">
            <a:avLst/>
          </a:prstGeom>
          <a:ln>
            <a:noFill/>
          </a:ln>
        </p:spPr>
        <p:txBody>
          <a:bodyPr vert="horz" lIns="91440" tIns="45720" rIns="91440" bIns="45720" rtlCol="0" anchor="ctr">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3200" spc="0" dirty="0">
                <a:solidFill>
                  <a:schemeClr val="bg1"/>
                </a:solidFill>
                <a:effectLst/>
                <a:latin typeface="Garamond" panose="02020404030301010803" pitchFamily="18" charset="0"/>
                <a:ea typeface="Baskerville" panose="02020502070401020303" pitchFamily="18" charset="0"/>
                <a:cs typeface="Baghdad" pitchFamily="2" charset="-78"/>
              </a:rPr>
              <a:t>Aditya </a:t>
            </a:r>
            <a:r>
              <a:rPr lang="en-US" sz="3200" spc="0" dirty="0" err="1">
                <a:solidFill>
                  <a:schemeClr val="bg1"/>
                </a:solidFill>
                <a:effectLst/>
                <a:latin typeface="Garamond" panose="02020404030301010803" pitchFamily="18" charset="0"/>
                <a:ea typeface="Baskerville" panose="02020502070401020303" pitchFamily="18" charset="0"/>
                <a:cs typeface="Baghdad" pitchFamily="2" charset="-78"/>
              </a:rPr>
              <a:t>Kanesa-thasan</a:t>
            </a:r>
            <a:r>
              <a:rPr lang="en-US" sz="3200" spc="0" dirty="0">
                <a:solidFill>
                  <a:schemeClr val="bg1"/>
                </a:solidFill>
                <a:effectLst/>
                <a:latin typeface="Garamond" panose="02020404030301010803" pitchFamily="18" charset="0"/>
                <a:ea typeface="Baskerville" panose="02020502070401020303" pitchFamily="18" charset="0"/>
                <a:cs typeface="Baghdad" pitchFamily="2" charset="-78"/>
              </a:rPr>
              <a:t>, MD</a:t>
            </a:r>
          </a:p>
        </p:txBody>
      </p:sp>
    </p:spTree>
    <p:extLst>
      <p:ext uri="{BB962C8B-B14F-4D97-AF65-F5344CB8AC3E}">
        <p14:creationId xmlns:p14="http://schemas.microsoft.com/office/powerpoint/2010/main" val="754446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5679F-6B56-136B-32CE-577F83237AAF}"/>
              </a:ext>
            </a:extLst>
          </p:cNvPr>
          <p:cNvSpPr>
            <a:spLocks noGrp="1"/>
          </p:cNvSpPr>
          <p:nvPr>
            <p:ph type="title"/>
          </p:nvPr>
        </p:nvSpPr>
        <p:spPr/>
        <p:txBody>
          <a:bodyPr/>
          <a:lstStyle/>
          <a:p>
            <a:r>
              <a:rPr lang="en-US" dirty="0"/>
              <a:t>Stroke: Case Study</a:t>
            </a:r>
          </a:p>
        </p:txBody>
      </p:sp>
      <p:sp>
        <p:nvSpPr>
          <p:cNvPr id="3" name="Content Placeholder 2">
            <a:extLst>
              <a:ext uri="{FF2B5EF4-FFF2-40B4-BE49-F238E27FC236}">
                <a16:creationId xmlns:a16="http://schemas.microsoft.com/office/drawing/2014/main" id="{4CC81776-C2CB-B020-C303-666A849CBF49}"/>
              </a:ext>
            </a:extLst>
          </p:cNvPr>
          <p:cNvSpPr>
            <a:spLocks noGrp="1"/>
          </p:cNvSpPr>
          <p:nvPr>
            <p:ph idx="1"/>
          </p:nvPr>
        </p:nvSpPr>
        <p:spPr/>
        <p:txBody>
          <a:bodyPr>
            <a:normAutofit fontScale="92500" lnSpcReduction="10000"/>
          </a:bodyPr>
          <a:lstStyle/>
          <a:p>
            <a:pPr marL="0" indent="0">
              <a:buNone/>
            </a:pPr>
            <a:r>
              <a:rPr lang="en-US" b="1" dirty="0"/>
              <a:t>An 85-year-old woman is brought in by her daughter because her right eye “doesn’t turn in” for the past 2 hours.</a:t>
            </a:r>
            <a:endParaRPr lang="en-US" dirty="0"/>
          </a:p>
          <a:p>
            <a:pPr marL="0" indent="0">
              <a:buNone/>
            </a:pPr>
            <a:endParaRPr lang="en-US" dirty="0"/>
          </a:p>
          <a:p>
            <a:r>
              <a:rPr lang="en-US" dirty="0"/>
              <a:t>This is an INO (internuclear ophthalmoplegia) and in this age range is a brainstem stroke until proven otherwise</a:t>
            </a:r>
          </a:p>
          <a:p>
            <a:r>
              <a:rPr lang="en-US" dirty="0"/>
              <a:t>These are hard to see on MRI, even when the radiologist is notified. Even if the MRI is normal, the case should be discussed with Neurology since they sometimes will admit based on clinical findings</a:t>
            </a:r>
          </a:p>
          <a:p>
            <a:r>
              <a:rPr lang="en-US" dirty="0"/>
              <a:t>Most importantly, since this occurred within the past 2 hours, this qualifies as a stroke code. Call this urgently to activate the stroke team</a:t>
            </a:r>
          </a:p>
        </p:txBody>
      </p:sp>
      <p:sp>
        <p:nvSpPr>
          <p:cNvPr id="4" name="Slide Number Placeholder 3">
            <a:extLst>
              <a:ext uri="{FF2B5EF4-FFF2-40B4-BE49-F238E27FC236}">
                <a16:creationId xmlns:a16="http://schemas.microsoft.com/office/drawing/2014/main" id="{74937054-E0E6-E1B0-F47B-13E3F733542F}"/>
              </a:ext>
            </a:extLst>
          </p:cNvPr>
          <p:cNvSpPr>
            <a:spLocks noGrp="1"/>
          </p:cNvSpPr>
          <p:nvPr>
            <p:ph type="sldNum" sz="quarter" idx="12"/>
          </p:nvPr>
        </p:nvSpPr>
        <p:spPr/>
        <p:txBody>
          <a:bodyPr/>
          <a:lstStyle/>
          <a:p>
            <a:fld id="{90F0153F-5A2C-3A4E-B55D-76C3916E214D}" type="slidenum">
              <a:rPr lang="en-US" smtClean="0"/>
              <a:pPr/>
              <a:t>9</a:t>
            </a:fld>
            <a:endParaRPr lang="en-US"/>
          </a:p>
        </p:txBody>
      </p:sp>
    </p:spTree>
    <p:extLst>
      <p:ext uri="{BB962C8B-B14F-4D97-AF65-F5344CB8AC3E}">
        <p14:creationId xmlns:p14="http://schemas.microsoft.com/office/powerpoint/2010/main" val="1561651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FFBFD-8CBE-F705-5CB3-724F5E8E6F1C}"/>
              </a:ext>
            </a:extLst>
          </p:cNvPr>
          <p:cNvSpPr>
            <a:spLocks noGrp="1"/>
          </p:cNvSpPr>
          <p:nvPr>
            <p:ph type="title"/>
          </p:nvPr>
        </p:nvSpPr>
        <p:spPr/>
        <p:txBody>
          <a:bodyPr/>
          <a:lstStyle/>
          <a:p>
            <a:r>
              <a:rPr lang="en-US" dirty="0"/>
              <a:t>Life-Threatening Conditions</a:t>
            </a:r>
          </a:p>
        </p:txBody>
      </p:sp>
      <p:sp>
        <p:nvSpPr>
          <p:cNvPr id="3" name="Content Placeholder 2">
            <a:extLst>
              <a:ext uri="{FF2B5EF4-FFF2-40B4-BE49-F238E27FC236}">
                <a16:creationId xmlns:a16="http://schemas.microsoft.com/office/drawing/2014/main" id="{7156E711-9BC1-4B8F-DCF7-9B69DFFCF1A9}"/>
              </a:ext>
            </a:extLst>
          </p:cNvPr>
          <p:cNvSpPr>
            <a:spLocks noGrp="1"/>
          </p:cNvSpPr>
          <p:nvPr>
            <p:ph idx="1"/>
          </p:nvPr>
        </p:nvSpPr>
        <p:spPr/>
        <p:txBody>
          <a:bodyPr>
            <a:normAutofit/>
          </a:bodyPr>
          <a:lstStyle/>
          <a:p>
            <a:r>
              <a:rPr lang="en-US" dirty="0">
                <a:solidFill>
                  <a:schemeClr val="bg1">
                    <a:lumMod val="85000"/>
                  </a:schemeClr>
                </a:solidFill>
              </a:rPr>
              <a:t>Cardiac or respiratory arrest</a:t>
            </a:r>
          </a:p>
          <a:p>
            <a:r>
              <a:rPr lang="en-US" dirty="0">
                <a:solidFill>
                  <a:schemeClr val="bg1">
                    <a:lumMod val="85000"/>
                  </a:schemeClr>
                </a:solidFill>
              </a:rPr>
              <a:t>Stroke</a:t>
            </a:r>
          </a:p>
          <a:p>
            <a:r>
              <a:rPr lang="en-US" dirty="0"/>
              <a:t>Third nerve palsy</a:t>
            </a:r>
          </a:p>
          <a:p>
            <a:r>
              <a:rPr lang="en-US" dirty="0">
                <a:solidFill>
                  <a:schemeClr val="bg1">
                    <a:lumMod val="85000"/>
                  </a:schemeClr>
                </a:solidFill>
              </a:rPr>
              <a:t>Bilateral disc edema</a:t>
            </a:r>
          </a:p>
          <a:p>
            <a:r>
              <a:rPr lang="en-US" dirty="0">
                <a:solidFill>
                  <a:schemeClr val="bg1">
                    <a:lumMod val="85000"/>
                  </a:schemeClr>
                </a:solidFill>
              </a:rPr>
              <a:t>Orbital cellulitis</a:t>
            </a:r>
          </a:p>
          <a:p>
            <a:r>
              <a:rPr lang="en-US" dirty="0">
                <a:solidFill>
                  <a:schemeClr val="bg1">
                    <a:lumMod val="85000"/>
                  </a:schemeClr>
                </a:solidFill>
              </a:rPr>
              <a:t>Cavernous sinus process</a:t>
            </a:r>
          </a:p>
        </p:txBody>
      </p:sp>
      <p:sp>
        <p:nvSpPr>
          <p:cNvPr id="4" name="Slide Number Placeholder 3">
            <a:extLst>
              <a:ext uri="{FF2B5EF4-FFF2-40B4-BE49-F238E27FC236}">
                <a16:creationId xmlns:a16="http://schemas.microsoft.com/office/drawing/2014/main" id="{A00E6232-CA1B-7BD6-B050-C049D2AD1D59}"/>
              </a:ext>
            </a:extLst>
          </p:cNvPr>
          <p:cNvSpPr>
            <a:spLocks noGrp="1"/>
          </p:cNvSpPr>
          <p:nvPr>
            <p:ph type="sldNum" sz="quarter" idx="12"/>
          </p:nvPr>
        </p:nvSpPr>
        <p:spPr/>
        <p:txBody>
          <a:bodyPr/>
          <a:lstStyle/>
          <a:p>
            <a:fld id="{90F0153F-5A2C-3A4E-B55D-76C3916E214D}" type="slidenum">
              <a:rPr lang="en-US" smtClean="0"/>
              <a:pPr/>
              <a:t>10</a:t>
            </a:fld>
            <a:endParaRPr lang="en-US"/>
          </a:p>
        </p:txBody>
      </p:sp>
    </p:spTree>
    <p:extLst>
      <p:ext uri="{BB962C8B-B14F-4D97-AF65-F5344CB8AC3E}">
        <p14:creationId xmlns:p14="http://schemas.microsoft.com/office/powerpoint/2010/main" val="2495753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A23B8-63B0-D445-BC18-B330358F8491}"/>
              </a:ext>
            </a:extLst>
          </p:cNvPr>
          <p:cNvSpPr>
            <a:spLocks noGrp="1"/>
          </p:cNvSpPr>
          <p:nvPr>
            <p:ph type="title"/>
          </p:nvPr>
        </p:nvSpPr>
        <p:spPr/>
        <p:txBody>
          <a:bodyPr/>
          <a:lstStyle/>
          <a:p>
            <a:r>
              <a:rPr lang="en-US" dirty="0"/>
              <a:t>Third Nerve Palsy</a:t>
            </a:r>
          </a:p>
        </p:txBody>
      </p:sp>
      <p:sp>
        <p:nvSpPr>
          <p:cNvPr id="3" name="Content Placeholder 2">
            <a:extLst>
              <a:ext uri="{FF2B5EF4-FFF2-40B4-BE49-F238E27FC236}">
                <a16:creationId xmlns:a16="http://schemas.microsoft.com/office/drawing/2014/main" id="{81DDDBB2-40BE-11A6-81A3-E8CDB4FB56D2}"/>
              </a:ext>
            </a:extLst>
          </p:cNvPr>
          <p:cNvSpPr>
            <a:spLocks noGrp="1"/>
          </p:cNvSpPr>
          <p:nvPr>
            <p:ph idx="1"/>
          </p:nvPr>
        </p:nvSpPr>
        <p:spPr/>
        <p:txBody>
          <a:bodyPr>
            <a:normAutofit fontScale="92500" lnSpcReduction="20000"/>
          </a:bodyPr>
          <a:lstStyle/>
          <a:p>
            <a:r>
              <a:rPr lang="en-US" dirty="0"/>
              <a:t>Your primary goal is to evaluate these patients immediately to rule out an expanding aneurysm or cavernous sinus process. Other etiologies, including ischemic, traumatic, and inflammatory, are less urgent</a:t>
            </a:r>
          </a:p>
          <a:p>
            <a:r>
              <a:rPr lang="en-US" dirty="0"/>
              <a:t>MRI brain/orbits with and without gadolinium plus MRA head is the best to evaluate for all etiologies, but CTA head has similar sensitivity and specificity for aneurysm</a:t>
            </a:r>
          </a:p>
          <a:p>
            <a:r>
              <a:rPr lang="en-US" dirty="0"/>
              <a:t>If an aneurysm is found, call Neurosurgery immediately because the patient may need embolization</a:t>
            </a:r>
          </a:p>
          <a:p>
            <a:r>
              <a:rPr lang="en-US" dirty="0"/>
              <a:t>If you see “diplopia” as a complaint on check-in, eyeball the patient immediately. This will help prioritize patients that may need neuro-imaging and will save time</a:t>
            </a:r>
          </a:p>
        </p:txBody>
      </p:sp>
      <p:sp>
        <p:nvSpPr>
          <p:cNvPr id="4" name="Slide Number Placeholder 3">
            <a:extLst>
              <a:ext uri="{FF2B5EF4-FFF2-40B4-BE49-F238E27FC236}">
                <a16:creationId xmlns:a16="http://schemas.microsoft.com/office/drawing/2014/main" id="{05FE11EC-7250-24F3-D8C4-11908CDA220C}"/>
              </a:ext>
            </a:extLst>
          </p:cNvPr>
          <p:cNvSpPr>
            <a:spLocks noGrp="1"/>
          </p:cNvSpPr>
          <p:nvPr>
            <p:ph type="sldNum" sz="quarter" idx="12"/>
          </p:nvPr>
        </p:nvSpPr>
        <p:spPr/>
        <p:txBody>
          <a:bodyPr/>
          <a:lstStyle/>
          <a:p>
            <a:fld id="{90F0153F-5A2C-3A4E-B55D-76C3916E214D}" type="slidenum">
              <a:rPr lang="en-US" smtClean="0"/>
              <a:pPr/>
              <a:t>11</a:t>
            </a:fld>
            <a:endParaRPr lang="en-US"/>
          </a:p>
        </p:txBody>
      </p:sp>
    </p:spTree>
    <p:extLst>
      <p:ext uri="{BB962C8B-B14F-4D97-AF65-F5344CB8AC3E}">
        <p14:creationId xmlns:p14="http://schemas.microsoft.com/office/powerpoint/2010/main" val="3903549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A23B8-63B0-D445-BC18-B330358F8491}"/>
              </a:ext>
            </a:extLst>
          </p:cNvPr>
          <p:cNvSpPr>
            <a:spLocks noGrp="1"/>
          </p:cNvSpPr>
          <p:nvPr>
            <p:ph type="title"/>
          </p:nvPr>
        </p:nvSpPr>
        <p:spPr/>
        <p:txBody>
          <a:bodyPr/>
          <a:lstStyle/>
          <a:p>
            <a:r>
              <a:rPr lang="en-US" dirty="0"/>
              <a:t>Third Nerve Palsy: Case Study</a:t>
            </a:r>
          </a:p>
        </p:txBody>
      </p:sp>
      <p:sp>
        <p:nvSpPr>
          <p:cNvPr id="3" name="Content Placeholder 2">
            <a:extLst>
              <a:ext uri="{FF2B5EF4-FFF2-40B4-BE49-F238E27FC236}">
                <a16:creationId xmlns:a16="http://schemas.microsoft.com/office/drawing/2014/main" id="{81DDDBB2-40BE-11A6-81A3-E8CDB4FB56D2}"/>
              </a:ext>
            </a:extLst>
          </p:cNvPr>
          <p:cNvSpPr>
            <a:spLocks noGrp="1"/>
          </p:cNvSpPr>
          <p:nvPr>
            <p:ph idx="1"/>
          </p:nvPr>
        </p:nvSpPr>
        <p:spPr/>
        <p:txBody>
          <a:bodyPr>
            <a:normAutofit fontScale="92500" lnSpcReduction="10000"/>
          </a:bodyPr>
          <a:lstStyle/>
          <a:p>
            <a:pPr marL="0" indent="0">
              <a:buNone/>
            </a:pPr>
            <a:r>
              <a:rPr lang="en-US" b="1" dirty="0"/>
              <a:t>A 64-year-old man presents with left third nerve palsy and 10/10 headache since 6:30am.</a:t>
            </a:r>
          </a:p>
          <a:p>
            <a:pPr marL="0" indent="0">
              <a:buNone/>
            </a:pPr>
            <a:endParaRPr lang="en-US" dirty="0"/>
          </a:p>
          <a:p>
            <a:r>
              <a:rPr lang="en-US" dirty="0"/>
              <a:t>Patient knowing the exact time is concerning. Check pupils/motility and get STAT CT head/CTA. </a:t>
            </a:r>
            <a:r>
              <a:rPr lang="en-US" b="1" dirty="0"/>
              <a:t>*Write that you are concerned for subarachnoid hemorrhage and call Radiology to explain this.* </a:t>
            </a:r>
            <a:r>
              <a:rPr lang="en-US" dirty="0"/>
              <a:t>Also call Neurosurgery so they can anticipate intervention.</a:t>
            </a:r>
          </a:p>
          <a:p>
            <a:r>
              <a:rPr lang="en-US" dirty="0"/>
              <a:t>If CT is negative, the patient still needs an MRI +/- MRA to establish the etiology. Call Radiology to discuss what to order</a:t>
            </a:r>
          </a:p>
          <a:p>
            <a:r>
              <a:rPr lang="en-US" dirty="0"/>
              <a:t>Defer dilation until aneurysm is ruled-out in case pupil exam changes</a:t>
            </a:r>
          </a:p>
        </p:txBody>
      </p:sp>
      <p:sp>
        <p:nvSpPr>
          <p:cNvPr id="4" name="Slide Number Placeholder 3">
            <a:extLst>
              <a:ext uri="{FF2B5EF4-FFF2-40B4-BE49-F238E27FC236}">
                <a16:creationId xmlns:a16="http://schemas.microsoft.com/office/drawing/2014/main" id="{05FE11EC-7250-24F3-D8C4-11908CDA220C}"/>
              </a:ext>
            </a:extLst>
          </p:cNvPr>
          <p:cNvSpPr>
            <a:spLocks noGrp="1"/>
          </p:cNvSpPr>
          <p:nvPr>
            <p:ph type="sldNum" sz="quarter" idx="12"/>
          </p:nvPr>
        </p:nvSpPr>
        <p:spPr/>
        <p:txBody>
          <a:bodyPr/>
          <a:lstStyle/>
          <a:p>
            <a:fld id="{90F0153F-5A2C-3A4E-B55D-76C3916E214D}" type="slidenum">
              <a:rPr lang="en-US" smtClean="0"/>
              <a:pPr/>
              <a:t>12</a:t>
            </a:fld>
            <a:endParaRPr lang="en-US"/>
          </a:p>
        </p:txBody>
      </p:sp>
    </p:spTree>
    <p:extLst>
      <p:ext uri="{BB962C8B-B14F-4D97-AF65-F5344CB8AC3E}">
        <p14:creationId xmlns:p14="http://schemas.microsoft.com/office/powerpoint/2010/main" val="4260122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A23B8-63B0-D445-BC18-B330358F8491}"/>
              </a:ext>
            </a:extLst>
          </p:cNvPr>
          <p:cNvSpPr>
            <a:spLocks noGrp="1"/>
          </p:cNvSpPr>
          <p:nvPr>
            <p:ph type="title"/>
          </p:nvPr>
        </p:nvSpPr>
        <p:spPr/>
        <p:txBody>
          <a:bodyPr/>
          <a:lstStyle/>
          <a:p>
            <a:r>
              <a:rPr lang="en-US" dirty="0"/>
              <a:t>Third Nerve Palsy: Case Study</a:t>
            </a:r>
          </a:p>
        </p:txBody>
      </p:sp>
      <p:sp>
        <p:nvSpPr>
          <p:cNvPr id="3" name="Content Placeholder 2">
            <a:extLst>
              <a:ext uri="{FF2B5EF4-FFF2-40B4-BE49-F238E27FC236}">
                <a16:creationId xmlns:a16="http://schemas.microsoft.com/office/drawing/2014/main" id="{81DDDBB2-40BE-11A6-81A3-E8CDB4FB56D2}"/>
              </a:ext>
            </a:extLst>
          </p:cNvPr>
          <p:cNvSpPr>
            <a:spLocks noGrp="1"/>
          </p:cNvSpPr>
          <p:nvPr>
            <p:ph idx="1"/>
          </p:nvPr>
        </p:nvSpPr>
        <p:spPr/>
        <p:txBody>
          <a:bodyPr>
            <a:normAutofit fontScale="92500" lnSpcReduction="10000"/>
          </a:bodyPr>
          <a:lstStyle/>
          <a:p>
            <a:pPr marL="0" indent="0">
              <a:buNone/>
            </a:pPr>
            <a:r>
              <a:rPr lang="en-US" b="1" dirty="0"/>
              <a:t>A 45-year-old woman with HTN/DM presents with third nerve palsy for 5 days and some aching pain.</a:t>
            </a:r>
          </a:p>
          <a:p>
            <a:pPr marL="0" indent="0">
              <a:buNone/>
            </a:pPr>
            <a:endParaRPr lang="en-US" dirty="0"/>
          </a:p>
          <a:p>
            <a:r>
              <a:rPr lang="en-US" dirty="0"/>
              <a:t>Given the vascular risk factors, this likely is microvascular, but you need to rule-out more serious etiologies</a:t>
            </a:r>
          </a:p>
          <a:p>
            <a:r>
              <a:rPr lang="en-US" dirty="0"/>
              <a:t>See patient in triage to check pupils and motility. Ask nurse to check vision and vitals then put patient on a stretcher to get IV, creatinine, and urine </a:t>
            </a:r>
            <a:r>
              <a:rPr lang="en-US" dirty="0" err="1"/>
              <a:t>hCG</a:t>
            </a:r>
            <a:r>
              <a:rPr lang="en-US" dirty="0"/>
              <a:t>. Complete triage and exam once blood has been sent</a:t>
            </a:r>
          </a:p>
          <a:p>
            <a:r>
              <a:rPr lang="en-US" dirty="0"/>
              <a:t>Call Radiology to discuss urgency and determine the best study given scanner availability</a:t>
            </a:r>
          </a:p>
        </p:txBody>
      </p:sp>
      <p:sp>
        <p:nvSpPr>
          <p:cNvPr id="4" name="Slide Number Placeholder 3">
            <a:extLst>
              <a:ext uri="{FF2B5EF4-FFF2-40B4-BE49-F238E27FC236}">
                <a16:creationId xmlns:a16="http://schemas.microsoft.com/office/drawing/2014/main" id="{05FE11EC-7250-24F3-D8C4-11908CDA220C}"/>
              </a:ext>
            </a:extLst>
          </p:cNvPr>
          <p:cNvSpPr>
            <a:spLocks noGrp="1"/>
          </p:cNvSpPr>
          <p:nvPr>
            <p:ph type="sldNum" sz="quarter" idx="12"/>
          </p:nvPr>
        </p:nvSpPr>
        <p:spPr/>
        <p:txBody>
          <a:bodyPr/>
          <a:lstStyle/>
          <a:p>
            <a:fld id="{90F0153F-5A2C-3A4E-B55D-76C3916E214D}" type="slidenum">
              <a:rPr lang="en-US" smtClean="0"/>
              <a:pPr/>
              <a:t>13</a:t>
            </a:fld>
            <a:endParaRPr lang="en-US"/>
          </a:p>
        </p:txBody>
      </p:sp>
    </p:spTree>
    <p:extLst>
      <p:ext uri="{BB962C8B-B14F-4D97-AF65-F5344CB8AC3E}">
        <p14:creationId xmlns:p14="http://schemas.microsoft.com/office/powerpoint/2010/main" val="4259110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FFBFD-8CBE-F705-5CB3-724F5E8E6F1C}"/>
              </a:ext>
            </a:extLst>
          </p:cNvPr>
          <p:cNvSpPr>
            <a:spLocks noGrp="1"/>
          </p:cNvSpPr>
          <p:nvPr>
            <p:ph type="title"/>
          </p:nvPr>
        </p:nvSpPr>
        <p:spPr/>
        <p:txBody>
          <a:bodyPr/>
          <a:lstStyle/>
          <a:p>
            <a:r>
              <a:rPr lang="en-US" dirty="0"/>
              <a:t>Life-Threatening Conditions</a:t>
            </a:r>
          </a:p>
        </p:txBody>
      </p:sp>
      <p:sp>
        <p:nvSpPr>
          <p:cNvPr id="3" name="Content Placeholder 2">
            <a:extLst>
              <a:ext uri="{FF2B5EF4-FFF2-40B4-BE49-F238E27FC236}">
                <a16:creationId xmlns:a16="http://schemas.microsoft.com/office/drawing/2014/main" id="{7156E711-9BC1-4B8F-DCF7-9B69DFFCF1A9}"/>
              </a:ext>
            </a:extLst>
          </p:cNvPr>
          <p:cNvSpPr>
            <a:spLocks noGrp="1"/>
          </p:cNvSpPr>
          <p:nvPr>
            <p:ph idx="1"/>
          </p:nvPr>
        </p:nvSpPr>
        <p:spPr/>
        <p:txBody>
          <a:bodyPr>
            <a:normAutofit/>
          </a:bodyPr>
          <a:lstStyle/>
          <a:p>
            <a:r>
              <a:rPr lang="en-US" dirty="0">
                <a:solidFill>
                  <a:schemeClr val="bg1">
                    <a:lumMod val="85000"/>
                  </a:schemeClr>
                </a:solidFill>
              </a:rPr>
              <a:t>Cardiac or respiratory arrest</a:t>
            </a:r>
          </a:p>
          <a:p>
            <a:r>
              <a:rPr lang="en-US" dirty="0">
                <a:solidFill>
                  <a:schemeClr val="bg1">
                    <a:lumMod val="85000"/>
                  </a:schemeClr>
                </a:solidFill>
              </a:rPr>
              <a:t>Stroke</a:t>
            </a:r>
          </a:p>
          <a:p>
            <a:r>
              <a:rPr lang="en-US" dirty="0">
                <a:solidFill>
                  <a:schemeClr val="bg1">
                    <a:lumMod val="85000"/>
                  </a:schemeClr>
                </a:solidFill>
              </a:rPr>
              <a:t>Third nerve palsy</a:t>
            </a:r>
          </a:p>
          <a:p>
            <a:r>
              <a:rPr lang="en-US" dirty="0"/>
              <a:t>Bilateral disc edema</a:t>
            </a:r>
          </a:p>
          <a:p>
            <a:r>
              <a:rPr lang="en-US" dirty="0">
                <a:solidFill>
                  <a:schemeClr val="bg1">
                    <a:lumMod val="85000"/>
                  </a:schemeClr>
                </a:solidFill>
              </a:rPr>
              <a:t>Orbital cellulitis</a:t>
            </a:r>
          </a:p>
          <a:p>
            <a:r>
              <a:rPr lang="en-US" dirty="0">
                <a:solidFill>
                  <a:schemeClr val="bg1">
                    <a:lumMod val="85000"/>
                  </a:schemeClr>
                </a:solidFill>
              </a:rPr>
              <a:t>Cavernous sinus process</a:t>
            </a:r>
          </a:p>
        </p:txBody>
      </p:sp>
      <p:sp>
        <p:nvSpPr>
          <p:cNvPr id="4" name="Slide Number Placeholder 3">
            <a:extLst>
              <a:ext uri="{FF2B5EF4-FFF2-40B4-BE49-F238E27FC236}">
                <a16:creationId xmlns:a16="http://schemas.microsoft.com/office/drawing/2014/main" id="{A00E6232-CA1B-7BD6-B050-C049D2AD1D59}"/>
              </a:ext>
            </a:extLst>
          </p:cNvPr>
          <p:cNvSpPr>
            <a:spLocks noGrp="1"/>
          </p:cNvSpPr>
          <p:nvPr>
            <p:ph type="sldNum" sz="quarter" idx="12"/>
          </p:nvPr>
        </p:nvSpPr>
        <p:spPr/>
        <p:txBody>
          <a:bodyPr/>
          <a:lstStyle/>
          <a:p>
            <a:fld id="{90F0153F-5A2C-3A4E-B55D-76C3916E214D}" type="slidenum">
              <a:rPr lang="en-US" smtClean="0"/>
              <a:pPr/>
              <a:t>14</a:t>
            </a:fld>
            <a:endParaRPr lang="en-US"/>
          </a:p>
        </p:txBody>
      </p:sp>
    </p:spTree>
    <p:extLst>
      <p:ext uri="{BB962C8B-B14F-4D97-AF65-F5344CB8AC3E}">
        <p14:creationId xmlns:p14="http://schemas.microsoft.com/office/powerpoint/2010/main" val="3281220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7069-7F14-B4A1-D2EF-7744347982CD}"/>
              </a:ext>
            </a:extLst>
          </p:cNvPr>
          <p:cNvSpPr>
            <a:spLocks noGrp="1"/>
          </p:cNvSpPr>
          <p:nvPr>
            <p:ph type="title"/>
          </p:nvPr>
        </p:nvSpPr>
        <p:spPr/>
        <p:txBody>
          <a:bodyPr/>
          <a:lstStyle/>
          <a:p>
            <a:r>
              <a:rPr lang="en-US" dirty="0"/>
              <a:t>Bilateral Disc Edema</a:t>
            </a:r>
          </a:p>
        </p:txBody>
      </p:sp>
      <p:sp>
        <p:nvSpPr>
          <p:cNvPr id="3" name="Content Placeholder 2">
            <a:extLst>
              <a:ext uri="{FF2B5EF4-FFF2-40B4-BE49-F238E27FC236}">
                <a16:creationId xmlns:a16="http://schemas.microsoft.com/office/drawing/2014/main" id="{A488D804-91AC-6212-A7D9-85330EB451F8}"/>
              </a:ext>
            </a:extLst>
          </p:cNvPr>
          <p:cNvSpPr>
            <a:spLocks noGrp="1"/>
          </p:cNvSpPr>
          <p:nvPr>
            <p:ph idx="1"/>
          </p:nvPr>
        </p:nvSpPr>
        <p:spPr/>
        <p:txBody>
          <a:bodyPr>
            <a:normAutofit lnSpcReduction="10000"/>
          </a:bodyPr>
          <a:lstStyle/>
          <a:p>
            <a:r>
              <a:rPr lang="en-US" dirty="0"/>
              <a:t>The most common cause is increased intracranial pressure</a:t>
            </a:r>
          </a:p>
          <a:p>
            <a:pPr lvl="1"/>
            <a:r>
              <a:rPr lang="en-US" dirty="0"/>
              <a:t>You will see a lot of idiopathic intracranial hypertension (IIH) but need to evaluate for brain tumor, hemorrhage, hematoma, abscess, cerebral venous sinus thrombosis, meningitis, encephalitis, and other etiologies</a:t>
            </a:r>
          </a:p>
          <a:p>
            <a:r>
              <a:rPr lang="en-US" dirty="0"/>
              <a:t>Always check BP to rule-out malignant hypertension</a:t>
            </a:r>
          </a:p>
          <a:p>
            <a:r>
              <a:rPr lang="en-US" dirty="0"/>
              <a:t>Patient needs urgent MRI brain/orbits w/wo gadolinium AND MRV w/o contrast (to rule-out cerebral venous sinus thrombosis and cavernous sinus thrombosis)</a:t>
            </a:r>
          </a:p>
          <a:p>
            <a:r>
              <a:rPr lang="en-US" dirty="0"/>
              <a:t>If MRI is normal, then may need an LP to establish the etiology</a:t>
            </a:r>
          </a:p>
        </p:txBody>
      </p:sp>
      <p:sp>
        <p:nvSpPr>
          <p:cNvPr id="4" name="Slide Number Placeholder 3">
            <a:extLst>
              <a:ext uri="{FF2B5EF4-FFF2-40B4-BE49-F238E27FC236}">
                <a16:creationId xmlns:a16="http://schemas.microsoft.com/office/drawing/2014/main" id="{C54AFC9F-B7BF-F4BE-45BC-E36BB0DADB40}"/>
              </a:ext>
            </a:extLst>
          </p:cNvPr>
          <p:cNvSpPr>
            <a:spLocks noGrp="1"/>
          </p:cNvSpPr>
          <p:nvPr>
            <p:ph type="sldNum" sz="quarter" idx="12"/>
          </p:nvPr>
        </p:nvSpPr>
        <p:spPr/>
        <p:txBody>
          <a:bodyPr/>
          <a:lstStyle/>
          <a:p>
            <a:fld id="{90F0153F-5A2C-3A4E-B55D-76C3916E214D}" type="slidenum">
              <a:rPr lang="en-US" smtClean="0"/>
              <a:pPr/>
              <a:t>15</a:t>
            </a:fld>
            <a:endParaRPr lang="en-US"/>
          </a:p>
        </p:txBody>
      </p:sp>
    </p:spTree>
    <p:extLst>
      <p:ext uri="{BB962C8B-B14F-4D97-AF65-F5344CB8AC3E}">
        <p14:creationId xmlns:p14="http://schemas.microsoft.com/office/powerpoint/2010/main" val="554367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FFBFD-8CBE-F705-5CB3-724F5E8E6F1C}"/>
              </a:ext>
            </a:extLst>
          </p:cNvPr>
          <p:cNvSpPr>
            <a:spLocks noGrp="1"/>
          </p:cNvSpPr>
          <p:nvPr>
            <p:ph type="title"/>
          </p:nvPr>
        </p:nvSpPr>
        <p:spPr/>
        <p:txBody>
          <a:bodyPr/>
          <a:lstStyle/>
          <a:p>
            <a:r>
              <a:rPr lang="en-US" dirty="0"/>
              <a:t>Life-Threatening Conditions</a:t>
            </a:r>
          </a:p>
        </p:txBody>
      </p:sp>
      <p:sp>
        <p:nvSpPr>
          <p:cNvPr id="3" name="Content Placeholder 2">
            <a:extLst>
              <a:ext uri="{FF2B5EF4-FFF2-40B4-BE49-F238E27FC236}">
                <a16:creationId xmlns:a16="http://schemas.microsoft.com/office/drawing/2014/main" id="{7156E711-9BC1-4B8F-DCF7-9B69DFFCF1A9}"/>
              </a:ext>
            </a:extLst>
          </p:cNvPr>
          <p:cNvSpPr>
            <a:spLocks noGrp="1"/>
          </p:cNvSpPr>
          <p:nvPr>
            <p:ph idx="1"/>
          </p:nvPr>
        </p:nvSpPr>
        <p:spPr/>
        <p:txBody>
          <a:bodyPr>
            <a:normAutofit/>
          </a:bodyPr>
          <a:lstStyle/>
          <a:p>
            <a:r>
              <a:rPr lang="en-US" dirty="0">
                <a:solidFill>
                  <a:schemeClr val="bg1">
                    <a:lumMod val="85000"/>
                  </a:schemeClr>
                </a:solidFill>
              </a:rPr>
              <a:t>Cardiac or respiratory arrest</a:t>
            </a:r>
          </a:p>
          <a:p>
            <a:r>
              <a:rPr lang="en-US" dirty="0">
                <a:solidFill>
                  <a:schemeClr val="bg1">
                    <a:lumMod val="85000"/>
                  </a:schemeClr>
                </a:solidFill>
              </a:rPr>
              <a:t>Stroke</a:t>
            </a:r>
          </a:p>
          <a:p>
            <a:r>
              <a:rPr lang="en-US" dirty="0">
                <a:solidFill>
                  <a:schemeClr val="bg1">
                    <a:lumMod val="85000"/>
                  </a:schemeClr>
                </a:solidFill>
              </a:rPr>
              <a:t>Third nerve palsy</a:t>
            </a:r>
          </a:p>
          <a:p>
            <a:r>
              <a:rPr lang="en-US" dirty="0">
                <a:solidFill>
                  <a:schemeClr val="bg1">
                    <a:lumMod val="85000"/>
                  </a:schemeClr>
                </a:solidFill>
              </a:rPr>
              <a:t>Bilateral disc edema</a:t>
            </a:r>
          </a:p>
          <a:p>
            <a:r>
              <a:rPr lang="en-US" dirty="0"/>
              <a:t>Orbital cellulitis</a:t>
            </a:r>
          </a:p>
          <a:p>
            <a:r>
              <a:rPr lang="en-US" dirty="0">
                <a:solidFill>
                  <a:schemeClr val="bg1">
                    <a:lumMod val="85000"/>
                  </a:schemeClr>
                </a:solidFill>
              </a:rPr>
              <a:t>Cavernous sinus process</a:t>
            </a:r>
          </a:p>
        </p:txBody>
      </p:sp>
      <p:sp>
        <p:nvSpPr>
          <p:cNvPr id="4" name="Slide Number Placeholder 3">
            <a:extLst>
              <a:ext uri="{FF2B5EF4-FFF2-40B4-BE49-F238E27FC236}">
                <a16:creationId xmlns:a16="http://schemas.microsoft.com/office/drawing/2014/main" id="{A00E6232-CA1B-7BD6-B050-C049D2AD1D59}"/>
              </a:ext>
            </a:extLst>
          </p:cNvPr>
          <p:cNvSpPr>
            <a:spLocks noGrp="1"/>
          </p:cNvSpPr>
          <p:nvPr>
            <p:ph type="sldNum" sz="quarter" idx="12"/>
          </p:nvPr>
        </p:nvSpPr>
        <p:spPr/>
        <p:txBody>
          <a:bodyPr/>
          <a:lstStyle/>
          <a:p>
            <a:fld id="{90F0153F-5A2C-3A4E-B55D-76C3916E214D}" type="slidenum">
              <a:rPr lang="en-US" smtClean="0"/>
              <a:pPr/>
              <a:t>16</a:t>
            </a:fld>
            <a:endParaRPr lang="en-US"/>
          </a:p>
        </p:txBody>
      </p:sp>
    </p:spTree>
    <p:extLst>
      <p:ext uri="{BB962C8B-B14F-4D97-AF65-F5344CB8AC3E}">
        <p14:creationId xmlns:p14="http://schemas.microsoft.com/office/powerpoint/2010/main" val="4217683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2817C-3FF8-EED7-6004-23860B14130D}"/>
              </a:ext>
            </a:extLst>
          </p:cNvPr>
          <p:cNvSpPr>
            <a:spLocks noGrp="1"/>
          </p:cNvSpPr>
          <p:nvPr>
            <p:ph type="title"/>
          </p:nvPr>
        </p:nvSpPr>
        <p:spPr/>
        <p:txBody>
          <a:bodyPr/>
          <a:lstStyle/>
          <a:p>
            <a:r>
              <a:rPr lang="en-US" dirty="0"/>
              <a:t>Orbital Cellulitis</a:t>
            </a:r>
          </a:p>
        </p:txBody>
      </p:sp>
      <p:sp>
        <p:nvSpPr>
          <p:cNvPr id="3" name="Content Placeholder 2">
            <a:extLst>
              <a:ext uri="{FF2B5EF4-FFF2-40B4-BE49-F238E27FC236}">
                <a16:creationId xmlns:a16="http://schemas.microsoft.com/office/drawing/2014/main" id="{D7F8F37E-3B6F-1630-05E7-BBC9E1071C1F}"/>
              </a:ext>
            </a:extLst>
          </p:cNvPr>
          <p:cNvSpPr>
            <a:spLocks noGrp="1"/>
          </p:cNvSpPr>
          <p:nvPr>
            <p:ph idx="1"/>
          </p:nvPr>
        </p:nvSpPr>
        <p:spPr/>
        <p:txBody>
          <a:bodyPr>
            <a:normAutofit fontScale="92500" lnSpcReduction="10000"/>
          </a:bodyPr>
          <a:lstStyle/>
          <a:p>
            <a:r>
              <a:rPr lang="en-US" dirty="0"/>
              <a:t>Many referred cases are </a:t>
            </a:r>
            <a:r>
              <a:rPr lang="en-US" dirty="0" err="1"/>
              <a:t>preseptal</a:t>
            </a:r>
            <a:r>
              <a:rPr lang="en-US" dirty="0"/>
              <a:t> cellulitis rather than truly orbital, but you need to be on alert</a:t>
            </a:r>
          </a:p>
          <a:p>
            <a:r>
              <a:rPr lang="en-US" dirty="0"/>
              <a:t>Check vitals. If septic, then maybe better to send to the main ER for co-management by IM/ID/ENT</a:t>
            </a:r>
          </a:p>
          <a:p>
            <a:pPr lvl="1"/>
            <a:r>
              <a:rPr lang="en-US" dirty="0"/>
              <a:t>Draw blood cultures and start antibiotics before transfer</a:t>
            </a:r>
          </a:p>
          <a:p>
            <a:r>
              <a:rPr lang="en-US" dirty="0"/>
              <a:t>Don’t forget fungal, especially in diabetics! </a:t>
            </a:r>
            <a:r>
              <a:rPr lang="en-US" dirty="0" err="1"/>
              <a:t>Mucormycosis</a:t>
            </a:r>
            <a:r>
              <a:rPr lang="en-US" dirty="0"/>
              <a:t> can spread rapidly, and patients need admission and urgent evaluation by ENT if any concern for this. Be pushy if necessary. Eschar is a LATE finding</a:t>
            </a:r>
          </a:p>
          <a:p>
            <a:r>
              <a:rPr lang="en-US" dirty="0"/>
              <a:t>Might need canthotomy/</a:t>
            </a:r>
            <a:r>
              <a:rPr lang="en-US" dirty="0" err="1"/>
              <a:t>cantholysis</a:t>
            </a:r>
            <a:r>
              <a:rPr lang="en-US" dirty="0"/>
              <a:t> if orbital compartment syndrome or surgical drainage if orbital abscess</a:t>
            </a:r>
          </a:p>
        </p:txBody>
      </p:sp>
      <p:sp>
        <p:nvSpPr>
          <p:cNvPr id="4" name="Slide Number Placeholder 3">
            <a:extLst>
              <a:ext uri="{FF2B5EF4-FFF2-40B4-BE49-F238E27FC236}">
                <a16:creationId xmlns:a16="http://schemas.microsoft.com/office/drawing/2014/main" id="{FC6DBFCA-807C-2245-C59C-194A027F4006}"/>
              </a:ext>
            </a:extLst>
          </p:cNvPr>
          <p:cNvSpPr>
            <a:spLocks noGrp="1"/>
          </p:cNvSpPr>
          <p:nvPr>
            <p:ph type="sldNum" sz="quarter" idx="12"/>
          </p:nvPr>
        </p:nvSpPr>
        <p:spPr/>
        <p:txBody>
          <a:bodyPr/>
          <a:lstStyle/>
          <a:p>
            <a:fld id="{90F0153F-5A2C-3A4E-B55D-76C3916E214D}" type="slidenum">
              <a:rPr lang="en-US" smtClean="0"/>
              <a:pPr/>
              <a:t>17</a:t>
            </a:fld>
            <a:endParaRPr lang="en-US"/>
          </a:p>
        </p:txBody>
      </p:sp>
    </p:spTree>
    <p:extLst>
      <p:ext uri="{BB962C8B-B14F-4D97-AF65-F5344CB8AC3E}">
        <p14:creationId xmlns:p14="http://schemas.microsoft.com/office/powerpoint/2010/main" val="352472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2817C-3FF8-EED7-6004-23860B14130D}"/>
              </a:ext>
            </a:extLst>
          </p:cNvPr>
          <p:cNvSpPr>
            <a:spLocks noGrp="1"/>
          </p:cNvSpPr>
          <p:nvPr>
            <p:ph type="title"/>
          </p:nvPr>
        </p:nvSpPr>
        <p:spPr/>
        <p:txBody>
          <a:bodyPr/>
          <a:lstStyle/>
          <a:p>
            <a:r>
              <a:rPr lang="en-US" dirty="0"/>
              <a:t>Orbital Cellulitis: Case Study</a:t>
            </a:r>
          </a:p>
        </p:txBody>
      </p:sp>
      <p:sp>
        <p:nvSpPr>
          <p:cNvPr id="3" name="Content Placeholder 2">
            <a:extLst>
              <a:ext uri="{FF2B5EF4-FFF2-40B4-BE49-F238E27FC236}">
                <a16:creationId xmlns:a16="http://schemas.microsoft.com/office/drawing/2014/main" id="{D7F8F37E-3B6F-1630-05E7-BBC9E1071C1F}"/>
              </a:ext>
            </a:extLst>
          </p:cNvPr>
          <p:cNvSpPr>
            <a:spLocks noGrp="1"/>
          </p:cNvSpPr>
          <p:nvPr>
            <p:ph idx="1"/>
          </p:nvPr>
        </p:nvSpPr>
        <p:spPr/>
        <p:txBody>
          <a:bodyPr>
            <a:normAutofit fontScale="92500" lnSpcReduction="20000"/>
          </a:bodyPr>
          <a:lstStyle/>
          <a:p>
            <a:pPr marL="0" indent="0">
              <a:buNone/>
            </a:pPr>
            <a:r>
              <a:rPr lang="en-US" b="1" dirty="0"/>
              <a:t>A 48-year-old insulin-dependent diabetic with PMH of sinusitis and DKA presents with red, swollen eyelids that he cannot open.</a:t>
            </a:r>
          </a:p>
          <a:p>
            <a:pPr marL="0" indent="0">
              <a:buNone/>
            </a:pPr>
            <a:endParaRPr lang="en-US" dirty="0"/>
          </a:p>
          <a:p>
            <a:r>
              <a:rPr lang="en-US" dirty="0"/>
              <a:t>First, rule out orbital compartment syndrome and perform a canthotomy/</a:t>
            </a:r>
            <a:r>
              <a:rPr lang="en-US" dirty="0" err="1"/>
              <a:t>cantholysis</a:t>
            </a:r>
            <a:r>
              <a:rPr lang="en-US" dirty="0"/>
              <a:t> if needed</a:t>
            </a:r>
          </a:p>
          <a:p>
            <a:r>
              <a:rPr lang="en-US" dirty="0"/>
              <a:t>Get a CT with contrast to evaluate extent and presence of abscess or bony erosion</a:t>
            </a:r>
          </a:p>
          <a:p>
            <a:r>
              <a:rPr lang="en-US" dirty="0"/>
              <a:t>Draw blood cultures and start broad-spectrum IV antibiotics. Consult ID and consider empiric antifungals if indicated by exam or imaging</a:t>
            </a:r>
          </a:p>
          <a:p>
            <a:r>
              <a:rPr lang="en-US" dirty="0"/>
              <a:t>Consult IM and/or ENT</a:t>
            </a:r>
          </a:p>
        </p:txBody>
      </p:sp>
      <p:sp>
        <p:nvSpPr>
          <p:cNvPr id="4" name="Slide Number Placeholder 3">
            <a:extLst>
              <a:ext uri="{FF2B5EF4-FFF2-40B4-BE49-F238E27FC236}">
                <a16:creationId xmlns:a16="http://schemas.microsoft.com/office/drawing/2014/main" id="{FC6DBFCA-807C-2245-C59C-194A027F4006}"/>
              </a:ext>
            </a:extLst>
          </p:cNvPr>
          <p:cNvSpPr>
            <a:spLocks noGrp="1"/>
          </p:cNvSpPr>
          <p:nvPr>
            <p:ph type="sldNum" sz="quarter" idx="12"/>
          </p:nvPr>
        </p:nvSpPr>
        <p:spPr/>
        <p:txBody>
          <a:bodyPr/>
          <a:lstStyle/>
          <a:p>
            <a:fld id="{90F0153F-5A2C-3A4E-B55D-76C3916E214D}" type="slidenum">
              <a:rPr lang="en-US" smtClean="0"/>
              <a:pPr/>
              <a:t>18</a:t>
            </a:fld>
            <a:endParaRPr lang="en-US"/>
          </a:p>
        </p:txBody>
      </p:sp>
    </p:spTree>
    <p:extLst>
      <p:ext uri="{BB962C8B-B14F-4D97-AF65-F5344CB8AC3E}">
        <p14:creationId xmlns:p14="http://schemas.microsoft.com/office/powerpoint/2010/main" val="1623369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Managing ER Patients</a:t>
            </a:r>
          </a:p>
        </p:txBody>
      </p:sp>
      <p:sp>
        <p:nvSpPr>
          <p:cNvPr id="3" name="Content Placeholder 2"/>
          <p:cNvSpPr>
            <a:spLocks noGrp="1"/>
          </p:cNvSpPr>
          <p:nvPr>
            <p:ph idx="1"/>
          </p:nvPr>
        </p:nvSpPr>
        <p:spPr/>
        <p:txBody>
          <a:bodyPr/>
          <a:lstStyle/>
          <a:p>
            <a:pPr marL="0" indent="0">
              <a:buNone/>
            </a:pPr>
            <a:r>
              <a:rPr lang="en-US" dirty="0"/>
              <a:t>Three primary goals:</a:t>
            </a:r>
          </a:p>
          <a:p>
            <a:r>
              <a:rPr lang="en-US" dirty="0"/>
              <a:t>Recognize life-threatening conditions</a:t>
            </a:r>
          </a:p>
          <a:p>
            <a:r>
              <a:rPr lang="en-US" dirty="0"/>
              <a:t>Recognize sight-threatening conditions</a:t>
            </a:r>
          </a:p>
          <a:p>
            <a:r>
              <a:rPr lang="en-US" dirty="0"/>
              <a:t>Maximize efficiency so that care is not delayed</a:t>
            </a:r>
          </a:p>
        </p:txBody>
      </p:sp>
      <p:sp>
        <p:nvSpPr>
          <p:cNvPr id="4" name="Slide Number Placeholder 3"/>
          <p:cNvSpPr>
            <a:spLocks noGrp="1"/>
          </p:cNvSpPr>
          <p:nvPr>
            <p:ph type="sldNum" sz="quarter" idx="12"/>
          </p:nvPr>
        </p:nvSpPr>
        <p:spPr>
          <a:xfrm>
            <a:off x="8737600" y="6412105"/>
            <a:ext cx="2844800" cy="365125"/>
          </a:xfrm>
        </p:spPr>
        <p:txBody>
          <a:bodyPr/>
          <a:lstStyle/>
          <a:p>
            <a:fld id="{7CEED5A3-9C0A-204B-9366-5304630B46DF}" type="slidenum">
              <a:rPr lang="en-US" smtClean="0"/>
              <a:t>1</a:t>
            </a:fld>
            <a:endParaRPr lang="en-US" dirty="0"/>
          </a:p>
        </p:txBody>
      </p:sp>
    </p:spTree>
    <p:extLst>
      <p:ext uri="{BB962C8B-B14F-4D97-AF65-F5344CB8AC3E}">
        <p14:creationId xmlns:p14="http://schemas.microsoft.com/office/powerpoint/2010/main" val="182418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FFBFD-8CBE-F705-5CB3-724F5E8E6F1C}"/>
              </a:ext>
            </a:extLst>
          </p:cNvPr>
          <p:cNvSpPr>
            <a:spLocks noGrp="1"/>
          </p:cNvSpPr>
          <p:nvPr>
            <p:ph type="title"/>
          </p:nvPr>
        </p:nvSpPr>
        <p:spPr/>
        <p:txBody>
          <a:bodyPr/>
          <a:lstStyle/>
          <a:p>
            <a:r>
              <a:rPr lang="en-US" dirty="0"/>
              <a:t>Life-Threatening Conditions</a:t>
            </a:r>
          </a:p>
        </p:txBody>
      </p:sp>
      <p:sp>
        <p:nvSpPr>
          <p:cNvPr id="3" name="Content Placeholder 2">
            <a:extLst>
              <a:ext uri="{FF2B5EF4-FFF2-40B4-BE49-F238E27FC236}">
                <a16:creationId xmlns:a16="http://schemas.microsoft.com/office/drawing/2014/main" id="{7156E711-9BC1-4B8F-DCF7-9B69DFFCF1A9}"/>
              </a:ext>
            </a:extLst>
          </p:cNvPr>
          <p:cNvSpPr>
            <a:spLocks noGrp="1"/>
          </p:cNvSpPr>
          <p:nvPr>
            <p:ph idx="1"/>
          </p:nvPr>
        </p:nvSpPr>
        <p:spPr/>
        <p:txBody>
          <a:bodyPr>
            <a:normAutofit/>
          </a:bodyPr>
          <a:lstStyle/>
          <a:p>
            <a:r>
              <a:rPr lang="en-US" dirty="0">
                <a:solidFill>
                  <a:schemeClr val="bg1">
                    <a:lumMod val="85000"/>
                  </a:schemeClr>
                </a:solidFill>
              </a:rPr>
              <a:t>Cardiac or respiratory arrest</a:t>
            </a:r>
          </a:p>
          <a:p>
            <a:r>
              <a:rPr lang="en-US" dirty="0">
                <a:solidFill>
                  <a:schemeClr val="bg1">
                    <a:lumMod val="85000"/>
                  </a:schemeClr>
                </a:solidFill>
              </a:rPr>
              <a:t>Stroke</a:t>
            </a:r>
          </a:p>
          <a:p>
            <a:r>
              <a:rPr lang="en-US" dirty="0">
                <a:solidFill>
                  <a:schemeClr val="bg1">
                    <a:lumMod val="85000"/>
                  </a:schemeClr>
                </a:solidFill>
              </a:rPr>
              <a:t>Third nerve palsy</a:t>
            </a:r>
          </a:p>
          <a:p>
            <a:r>
              <a:rPr lang="en-US" dirty="0">
                <a:solidFill>
                  <a:schemeClr val="bg1">
                    <a:lumMod val="85000"/>
                  </a:schemeClr>
                </a:solidFill>
              </a:rPr>
              <a:t>Bilateral disc edema</a:t>
            </a:r>
          </a:p>
          <a:p>
            <a:r>
              <a:rPr lang="en-US" dirty="0">
                <a:solidFill>
                  <a:schemeClr val="bg1">
                    <a:lumMod val="85000"/>
                  </a:schemeClr>
                </a:solidFill>
              </a:rPr>
              <a:t>Orbital cellulitis</a:t>
            </a:r>
          </a:p>
          <a:p>
            <a:r>
              <a:rPr lang="en-US" dirty="0"/>
              <a:t>Cavernous sinus process</a:t>
            </a:r>
          </a:p>
        </p:txBody>
      </p:sp>
      <p:sp>
        <p:nvSpPr>
          <p:cNvPr id="4" name="Slide Number Placeholder 3">
            <a:extLst>
              <a:ext uri="{FF2B5EF4-FFF2-40B4-BE49-F238E27FC236}">
                <a16:creationId xmlns:a16="http://schemas.microsoft.com/office/drawing/2014/main" id="{A00E6232-CA1B-7BD6-B050-C049D2AD1D59}"/>
              </a:ext>
            </a:extLst>
          </p:cNvPr>
          <p:cNvSpPr>
            <a:spLocks noGrp="1"/>
          </p:cNvSpPr>
          <p:nvPr>
            <p:ph type="sldNum" sz="quarter" idx="12"/>
          </p:nvPr>
        </p:nvSpPr>
        <p:spPr/>
        <p:txBody>
          <a:bodyPr/>
          <a:lstStyle/>
          <a:p>
            <a:fld id="{90F0153F-5A2C-3A4E-B55D-76C3916E214D}" type="slidenum">
              <a:rPr lang="en-US" smtClean="0"/>
              <a:pPr/>
              <a:t>19</a:t>
            </a:fld>
            <a:endParaRPr lang="en-US"/>
          </a:p>
        </p:txBody>
      </p:sp>
    </p:spTree>
    <p:extLst>
      <p:ext uri="{BB962C8B-B14F-4D97-AF65-F5344CB8AC3E}">
        <p14:creationId xmlns:p14="http://schemas.microsoft.com/office/powerpoint/2010/main" val="1554298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7E1BF-E284-BA1D-DAB4-FE95F9FD73CE}"/>
              </a:ext>
            </a:extLst>
          </p:cNvPr>
          <p:cNvSpPr>
            <a:spLocks noGrp="1"/>
          </p:cNvSpPr>
          <p:nvPr>
            <p:ph type="title"/>
          </p:nvPr>
        </p:nvSpPr>
        <p:spPr/>
        <p:txBody>
          <a:bodyPr/>
          <a:lstStyle/>
          <a:p>
            <a:r>
              <a:rPr lang="en-US" dirty="0"/>
              <a:t>Cavernous Sinus Process</a:t>
            </a:r>
          </a:p>
        </p:txBody>
      </p:sp>
      <p:sp>
        <p:nvSpPr>
          <p:cNvPr id="3" name="Content Placeholder 2">
            <a:extLst>
              <a:ext uri="{FF2B5EF4-FFF2-40B4-BE49-F238E27FC236}">
                <a16:creationId xmlns:a16="http://schemas.microsoft.com/office/drawing/2014/main" id="{926A6F64-72E4-768A-A655-21EE8540DA6F}"/>
              </a:ext>
            </a:extLst>
          </p:cNvPr>
          <p:cNvSpPr>
            <a:spLocks noGrp="1"/>
          </p:cNvSpPr>
          <p:nvPr>
            <p:ph idx="1"/>
          </p:nvPr>
        </p:nvSpPr>
        <p:spPr/>
        <p:txBody>
          <a:bodyPr>
            <a:normAutofit fontScale="92500" lnSpcReduction="20000"/>
          </a:bodyPr>
          <a:lstStyle/>
          <a:p>
            <a:r>
              <a:rPr lang="en-US" dirty="0"/>
              <a:t>Have a high suspicion in patients with cavernous-carotid fistula, cavernous sinus thrombosis, and multiple cranial neuropathy</a:t>
            </a:r>
          </a:p>
          <a:p>
            <a:pPr lvl="1"/>
            <a:r>
              <a:rPr lang="en-US" dirty="0"/>
              <a:t>Always check facial sensation to determine subtle V1/V2 hypesthesia in addition to more obvious third, fourth, or sixth nerve palsies</a:t>
            </a:r>
          </a:p>
          <a:p>
            <a:r>
              <a:rPr lang="en-US" dirty="0"/>
              <a:t>Tip-off signs include asymmetrically high IOP, persistent injection post-dilation, dilated episcleral vessels, and blood in Schlemm’s canal</a:t>
            </a:r>
          </a:p>
          <a:p>
            <a:r>
              <a:rPr lang="en-US" dirty="0"/>
              <a:t>Call Radiology to discuss the best imaging for the cavernous sinus, usually MRI brain/orbits +/- MRV</a:t>
            </a:r>
          </a:p>
          <a:p>
            <a:pPr lvl="1"/>
            <a:r>
              <a:rPr lang="en-US" dirty="0"/>
              <a:t>The pathology may be in the opposite cavernous sinus, e.g. a left C-C fistula may cause right sixth nerve palsy</a:t>
            </a:r>
          </a:p>
          <a:p>
            <a:r>
              <a:rPr lang="en-US" dirty="0"/>
              <a:t>Treatment is urgent neurosurgery</a:t>
            </a:r>
          </a:p>
        </p:txBody>
      </p:sp>
      <p:sp>
        <p:nvSpPr>
          <p:cNvPr id="4" name="Slide Number Placeholder 3">
            <a:extLst>
              <a:ext uri="{FF2B5EF4-FFF2-40B4-BE49-F238E27FC236}">
                <a16:creationId xmlns:a16="http://schemas.microsoft.com/office/drawing/2014/main" id="{C1A6C02B-0B0C-A452-D773-64C6CE52FD95}"/>
              </a:ext>
            </a:extLst>
          </p:cNvPr>
          <p:cNvSpPr>
            <a:spLocks noGrp="1"/>
          </p:cNvSpPr>
          <p:nvPr>
            <p:ph type="sldNum" sz="quarter" idx="12"/>
          </p:nvPr>
        </p:nvSpPr>
        <p:spPr/>
        <p:txBody>
          <a:bodyPr/>
          <a:lstStyle/>
          <a:p>
            <a:fld id="{90F0153F-5A2C-3A4E-B55D-76C3916E214D}" type="slidenum">
              <a:rPr lang="en-US" smtClean="0"/>
              <a:pPr/>
              <a:t>20</a:t>
            </a:fld>
            <a:endParaRPr lang="en-US"/>
          </a:p>
        </p:txBody>
      </p:sp>
    </p:spTree>
    <p:extLst>
      <p:ext uri="{BB962C8B-B14F-4D97-AF65-F5344CB8AC3E}">
        <p14:creationId xmlns:p14="http://schemas.microsoft.com/office/powerpoint/2010/main" val="735594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7E1BF-E284-BA1D-DAB4-FE95F9FD73CE}"/>
              </a:ext>
            </a:extLst>
          </p:cNvPr>
          <p:cNvSpPr>
            <a:spLocks noGrp="1"/>
          </p:cNvSpPr>
          <p:nvPr>
            <p:ph type="title"/>
          </p:nvPr>
        </p:nvSpPr>
        <p:spPr/>
        <p:txBody>
          <a:bodyPr/>
          <a:lstStyle/>
          <a:p>
            <a:r>
              <a:rPr lang="en-US" dirty="0"/>
              <a:t>Cavernous Sinus Process: Case Study</a:t>
            </a:r>
          </a:p>
        </p:txBody>
      </p:sp>
      <p:sp>
        <p:nvSpPr>
          <p:cNvPr id="3" name="Content Placeholder 2">
            <a:extLst>
              <a:ext uri="{FF2B5EF4-FFF2-40B4-BE49-F238E27FC236}">
                <a16:creationId xmlns:a16="http://schemas.microsoft.com/office/drawing/2014/main" id="{926A6F64-72E4-768A-A655-21EE8540DA6F}"/>
              </a:ext>
            </a:extLst>
          </p:cNvPr>
          <p:cNvSpPr>
            <a:spLocks noGrp="1"/>
          </p:cNvSpPr>
          <p:nvPr>
            <p:ph idx="1"/>
          </p:nvPr>
        </p:nvSpPr>
        <p:spPr/>
        <p:txBody>
          <a:bodyPr>
            <a:normAutofit fontScale="92500" lnSpcReduction="10000"/>
          </a:bodyPr>
          <a:lstStyle/>
          <a:p>
            <a:pPr marL="0" indent="0">
              <a:buNone/>
            </a:pPr>
            <a:r>
              <a:rPr lang="en-US" b="1" dirty="0"/>
              <a:t>A 67-year-old female presents with a persistently red and “open” eye since falling down a flight of stairs three weeks ago. She also reports some double vision when looking to the right.</a:t>
            </a:r>
          </a:p>
          <a:p>
            <a:pPr marL="0" indent="0">
              <a:buNone/>
            </a:pPr>
            <a:endParaRPr lang="en-US" dirty="0"/>
          </a:p>
          <a:p>
            <a:r>
              <a:rPr lang="en-US" dirty="0"/>
              <a:t>Check motility, IOP, APD, color plates, and V1/V2 hypesthesia, then get urgent imaging. Call Radiology to discuss best study for C-C fistula</a:t>
            </a:r>
          </a:p>
          <a:p>
            <a:r>
              <a:rPr lang="en-US" dirty="0"/>
              <a:t>If imaging is negative, then consider angiogram. Discuss with Neuro-Ophthalmology, </a:t>
            </a:r>
            <a:r>
              <a:rPr lang="en-US" dirty="0" err="1"/>
              <a:t>Oculoplastics</a:t>
            </a:r>
            <a:r>
              <a:rPr lang="en-US" dirty="0"/>
              <a:t>, and/or Neurosurgery</a:t>
            </a:r>
          </a:p>
          <a:p>
            <a:r>
              <a:rPr lang="en-US" dirty="0"/>
              <a:t>If angiogram, then get a 6-vessel study since the pathology may be in either side despite unilateral symptoms</a:t>
            </a:r>
          </a:p>
        </p:txBody>
      </p:sp>
      <p:sp>
        <p:nvSpPr>
          <p:cNvPr id="4" name="Slide Number Placeholder 3">
            <a:extLst>
              <a:ext uri="{FF2B5EF4-FFF2-40B4-BE49-F238E27FC236}">
                <a16:creationId xmlns:a16="http://schemas.microsoft.com/office/drawing/2014/main" id="{C1A6C02B-0B0C-A452-D773-64C6CE52FD95}"/>
              </a:ext>
            </a:extLst>
          </p:cNvPr>
          <p:cNvSpPr>
            <a:spLocks noGrp="1"/>
          </p:cNvSpPr>
          <p:nvPr>
            <p:ph type="sldNum" sz="quarter" idx="12"/>
          </p:nvPr>
        </p:nvSpPr>
        <p:spPr/>
        <p:txBody>
          <a:bodyPr/>
          <a:lstStyle/>
          <a:p>
            <a:fld id="{90F0153F-5A2C-3A4E-B55D-76C3916E214D}" type="slidenum">
              <a:rPr lang="en-US" smtClean="0"/>
              <a:pPr/>
              <a:t>21</a:t>
            </a:fld>
            <a:endParaRPr lang="en-US"/>
          </a:p>
        </p:txBody>
      </p:sp>
    </p:spTree>
    <p:extLst>
      <p:ext uri="{BB962C8B-B14F-4D97-AF65-F5344CB8AC3E}">
        <p14:creationId xmlns:p14="http://schemas.microsoft.com/office/powerpoint/2010/main" val="3676051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E68EC-70D4-67F4-0EBD-618CB3EC26D8}"/>
              </a:ext>
            </a:extLst>
          </p:cNvPr>
          <p:cNvSpPr>
            <a:spLocks noGrp="1"/>
          </p:cNvSpPr>
          <p:nvPr>
            <p:ph type="title"/>
          </p:nvPr>
        </p:nvSpPr>
        <p:spPr/>
        <p:txBody>
          <a:bodyPr/>
          <a:lstStyle/>
          <a:p>
            <a:r>
              <a:rPr lang="en-US" dirty="0"/>
              <a:t>Sight-Threatening Conditions</a:t>
            </a:r>
          </a:p>
        </p:txBody>
      </p:sp>
      <p:sp>
        <p:nvSpPr>
          <p:cNvPr id="3" name="Content Placeholder 2">
            <a:extLst>
              <a:ext uri="{FF2B5EF4-FFF2-40B4-BE49-F238E27FC236}">
                <a16:creationId xmlns:a16="http://schemas.microsoft.com/office/drawing/2014/main" id="{786D184E-F82D-8924-4E2E-101BD7287997}"/>
              </a:ext>
            </a:extLst>
          </p:cNvPr>
          <p:cNvSpPr>
            <a:spLocks noGrp="1"/>
          </p:cNvSpPr>
          <p:nvPr>
            <p:ph idx="1"/>
          </p:nvPr>
        </p:nvSpPr>
        <p:spPr/>
        <p:txBody>
          <a:bodyPr>
            <a:normAutofit fontScale="92500" lnSpcReduction="20000"/>
          </a:bodyPr>
          <a:lstStyle/>
          <a:p>
            <a:r>
              <a:rPr lang="en-US" dirty="0"/>
              <a:t>Corneal ulcer</a:t>
            </a:r>
          </a:p>
          <a:p>
            <a:r>
              <a:rPr lang="en-US" dirty="0"/>
              <a:t>Retinal tear/detachment</a:t>
            </a:r>
          </a:p>
          <a:p>
            <a:r>
              <a:rPr lang="en-US" dirty="0"/>
              <a:t>Orbital compartment syndrome</a:t>
            </a:r>
          </a:p>
          <a:p>
            <a:r>
              <a:rPr lang="en-US" dirty="0"/>
              <a:t>Ruptured globe</a:t>
            </a:r>
          </a:p>
          <a:p>
            <a:r>
              <a:rPr lang="en-US" dirty="0"/>
              <a:t>Elevated IOP</a:t>
            </a:r>
          </a:p>
          <a:p>
            <a:r>
              <a:rPr lang="en-US" dirty="0"/>
              <a:t>Acute retinal necrosis</a:t>
            </a:r>
          </a:p>
          <a:p>
            <a:r>
              <a:rPr lang="en-US" dirty="0"/>
              <a:t>Endophthalmitis</a:t>
            </a:r>
          </a:p>
          <a:p>
            <a:r>
              <a:rPr lang="en-US" dirty="0"/>
              <a:t>Intraocular foreign body</a:t>
            </a:r>
          </a:p>
          <a:p>
            <a:r>
              <a:rPr lang="en-US" dirty="0"/>
              <a:t>Chemical injury</a:t>
            </a:r>
          </a:p>
          <a:p>
            <a:r>
              <a:rPr lang="en-US" dirty="0"/>
              <a:t>Giant cell arteritis</a:t>
            </a:r>
          </a:p>
        </p:txBody>
      </p:sp>
      <p:sp>
        <p:nvSpPr>
          <p:cNvPr id="4" name="Slide Number Placeholder 3">
            <a:extLst>
              <a:ext uri="{FF2B5EF4-FFF2-40B4-BE49-F238E27FC236}">
                <a16:creationId xmlns:a16="http://schemas.microsoft.com/office/drawing/2014/main" id="{D23F1137-79A0-D863-1CBC-6B19D566580D}"/>
              </a:ext>
            </a:extLst>
          </p:cNvPr>
          <p:cNvSpPr>
            <a:spLocks noGrp="1"/>
          </p:cNvSpPr>
          <p:nvPr>
            <p:ph type="sldNum" sz="quarter" idx="12"/>
          </p:nvPr>
        </p:nvSpPr>
        <p:spPr/>
        <p:txBody>
          <a:bodyPr/>
          <a:lstStyle/>
          <a:p>
            <a:fld id="{90F0153F-5A2C-3A4E-B55D-76C3916E214D}" type="slidenum">
              <a:rPr lang="en-US" smtClean="0"/>
              <a:pPr/>
              <a:t>22</a:t>
            </a:fld>
            <a:endParaRPr lang="en-US"/>
          </a:p>
        </p:txBody>
      </p:sp>
    </p:spTree>
    <p:extLst>
      <p:ext uri="{BB962C8B-B14F-4D97-AF65-F5344CB8AC3E}">
        <p14:creationId xmlns:p14="http://schemas.microsoft.com/office/powerpoint/2010/main" val="2433980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3FC65-7A0A-5287-308E-36CB88E14F73}"/>
              </a:ext>
            </a:extLst>
          </p:cNvPr>
          <p:cNvSpPr>
            <a:spLocks noGrp="1"/>
          </p:cNvSpPr>
          <p:nvPr>
            <p:ph type="title"/>
          </p:nvPr>
        </p:nvSpPr>
        <p:spPr/>
        <p:txBody>
          <a:bodyPr/>
          <a:lstStyle/>
          <a:p>
            <a:r>
              <a:rPr lang="en-US" dirty="0"/>
              <a:t>Corneal Ulcer</a:t>
            </a:r>
          </a:p>
        </p:txBody>
      </p:sp>
      <p:sp>
        <p:nvSpPr>
          <p:cNvPr id="3" name="Content Placeholder 2">
            <a:extLst>
              <a:ext uri="{FF2B5EF4-FFF2-40B4-BE49-F238E27FC236}">
                <a16:creationId xmlns:a16="http://schemas.microsoft.com/office/drawing/2014/main" id="{DD4DB18C-470F-D880-E40D-73E54314F217}"/>
              </a:ext>
            </a:extLst>
          </p:cNvPr>
          <p:cNvSpPr>
            <a:spLocks noGrp="1"/>
          </p:cNvSpPr>
          <p:nvPr>
            <p:ph idx="1"/>
          </p:nvPr>
        </p:nvSpPr>
        <p:spPr/>
        <p:txBody>
          <a:bodyPr>
            <a:normAutofit fontScale="92500" lnSpcReduction="20000"/>
          </a:bodyPr>
          <a:lstStyle/>
          <a:p>
            <a:r>
              <a:rPr lang="en-US" dirty="0"/>
              <a:t>Take three measurements to compare at future visits:</a:t>
            </a:r>
          </a:p>
          <a:p>
            <a:pPr lvl="1"/>
            <a:r>
              <a:rPr lang="en-US" dirty="0"/>
              <a:t>Size of epithelial defect</a:t>
            </a:r>
          </a:p>
          <a:p>
            <a:pPr lvl="1"/>
            <a:r>
              <a:rPr lang="en-US" dirty="0"/>
              <a:t>Size of infiltrate</a:t>
            </a:r>
          </a:p>
          <a:p>
            <a:pPr lvl="1"/>
            <a:r>
              <a:rPr lang="en-US" dirty="0"/>
              <a:t>Percentage of tissue loss</a:t>
            </a:r>
          </a:p>
          <a:p>
            <a:r>
              <a:rPr lang="en-US" dirty="0"/>
              <a:t>Culture each ulcer with two slides and blood and chocolate plates, </a:t>
            </a:r>
            <a:r>
              <a:rPr lang="en-US" dirty="0" err="1"/>
              <a:t>Saboraud</a:t>
            </a:r>
            <a:r>
              <a:rPr lang="en-US" dirty="0"/>
              <a:t> agar (for fungal), and thioglycolate broth. When indicated, add Lowenstein-Jensen (light green tube) for acid fast bacilli. Focus on culturing the advancing epithelial edge, not the base of the ulcer</a:t>
            </a:r>
          </a:p>
          <a:p>
            <a:r>
              <a:rPr lang="en-US" dirty="0"/>
              <a:t>Start fortified cefazolin and tobramycin every hour around the clock. Add cycloplegia (cyclopentolate or atropine) in most cases</a:t>
            </a:r>
          </a:p>
          <a:p>
            <a:r>
              <a:rPr lang="en-US" dirty="0"/>
              <a:t>Follow-up 1 day in clinic</a:t>
            </a:r>
          </a:p>
        </p:txBody>
      </p:sp>
      <p:sp>
        <p:nvSpPr>
          <p:cNvPr id="4" name="Slide Number Placeholder 3">
            <a:extLst>
              <a:ext uri="{FF2B5EF4-FFF2-40B4-BE49-F238E27FC236}">
                <a16:creationId xmlns:a16="http://schemas.microsoft.com/office/drawing/2014/main" id="{9C04ABA0-E1BC-A319-70D4-987C35620E62}"/>
              </a:ext>
            </a:extLst>
          </p:cNvPr>
          <p:cNvSpPr>
            <a:spLocks noGrp="1"/>
          </p:cNvSpPr>
          <p:nvPr>
            <p:ph type="sldNum" sz="quarter" idx="12"/>
          </p:nvPr>
        </p:nvSpPr>
        <p:spPr/>
        <p:txBody>
          <a:bodyPr/>
          <a:lstStyle/>
          <a:p>
            <a:fld id="{90F0153F-5A2C-3A4E-B55D-76C3916E214D}" type="slidenum">
              <a:rPr lang="en-US" smtClean="0"/>
              <a:pPr/>
              <a:t>23</a:t>
            </a:fld>
            <a:endParaRPr lang="en-US"/>
          </a:p>
        </p:txBody>
      </p:sp>
    </p:spTree>
    <p:extLst>
      <p:ext uri="{BB962C8B-B14F-4D97-AF65-F5344CB8AC3E}">
        <p14:creationId xmlns:p14="http://schemas.microsoft.com/office/powerpoint/2010/main" val="2582771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98FE4-859F-181A-AB1F-460CE3F7DBCA}"/>
              </a:ext>
            </a:extLst>
          </p:cNvPr>
          <p:cNvSpPr>
            <a:spLocks noGrp="1"/>
          </p:cNvSpPr>
          <p:nvPr>
            <p:ph type="title"/>
          </p:nvPr>
        </p:nvSpPr>
        <p:spPr/>
        <p:txBody>
          <a:bodyPr/>
          <a:lstStyle/>
          <a:p>
            <a:r>
              <a:rPr lang="en-US" dirty="0"/>
              <a:t>Retinal Tear/Detachment</a:t>
            </a:r>
          </a:p>
        </p:txBody>
      </p:sp>
      <p:sp>
        <p:nvSpPr>
          <p:cNvPr id="3" name="Content Placeholder 2">
            <a:extLst>
              <a:ext uri="{FF2B5EF4-FFF2-40B4-BE49-F238E27FC236}">
                <a16:creationId xmlns:a16="http://schemas.microsoft.com/office/drawing/2014/main" id="{3F4AB15F-C658-49B1-0307-0E0D45B0088B}"/>
              </a:ext>
            </a:extLst>
          </p:cNvPr>
          <p:cNvSpPr>
            <a:spLocks noGrp="1"/>
          </p:cNvSpPr>
          <p:nvPr>
            <p:ph idx="1"/>
          </p:nvPr>
        </p:nvSpPr>
        <p:spPr/>
        <p:txBody>
          <a:bodyPr>
            <a:normAutofit/>
          </a:bodyPr>
          <a:lstStyle/>
          <a:p>
            <a:r>
              <a:rPr lang="en-US" dirty="0"/>
              <a:t>Practice scleral depression as much as possible</a:t>
            </a:r>
          </a:p>
          <a:p>
            <a:r>
              <a:rPr lang="en-US" dirty="0"/>
              <a:t>If you can’t see a tear but there is pigment in the anterior vitreous, ask for help or have the patient follow-up with Retina for recheck</a:t>
            </a:r>
          </a:p>
          <a:p>
            <a:r>
              <a:rPr lang="en-US" dirty="0"/>
              <a:t>When you find a tear/detachment early in the year, try B-scanning the area to help you learn how they look on B-scan. This will help you identify them later even through a dense vitreous hemorrhage</a:t>
            </a:r>
          </a:p>
        </p:txBody>
      </p:sp>
      <p:sp>
        <p:nvSpPr>
          <p:cNvPr id="4" name="Slide Number Placeholder 3">
            <a:extLst>
              <a:ext uri="{FF2B5EF4-FFF2-40B4-BE49-F238E27FC236}">
                <a16:creationId xmlns:a16="http://schemas.microsoft.com/office/drawing/2014/main" id="{944CA174-3950-39C1-0932-5899DA2C73C5}"/>
              </a:ext>
            </a:extLst>
          </p:cNvPr>
          <p:cNvSpPr>
            <a:spLocks noGrp="1"/>
          </p:cNvSpPr>
          <p:nvPr>
            <p:ph type="sldNum" sz="quarter" idx="12"/>
          </p:nvPr>
        </p:nvSpPr>
        <p:spPr/>
        <p:txBody>
          <a:bodyPr/>
          <a:lstStyle/>
          <a:p>
            <a:fld id="{90F0153F-5A2C-3A4E-B55D-76C3916E214D}" type="slidenum">
              <a:rPr lang="en-US" smtClean="0"/>
              <a:pPr/>
              <a:t>24</a:t>
            </a:fld>
            <a:endParaRPr lang="en-US"/>
          </a:p>
        </p:txBody>
      </p:sp>
    </p:spTree>
    <p:extLst>
      <p:ext uri="{BB962C8B-B14F-4D97-AF65-F5344CB8AC3E}">
        <p14:creationId xmlns:p14="http://schemas.microsoft.com/office/powerpoint/2010/main" val="3962726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98AE-253F-601A-3296-83E4B2DC02C0}"/>
              </a:ext>
            </a:extLst>
          </p:cNvPr>
          <p:cNvSpPr>
            <a:spLocks noGrp="1"/>
          </p:cNvSpPr>
          <p:nvPr>
            <p:ph type="title"/>
          </p:nvPr>
        </p:nvSpPr>
        <p:spPr/>
        <p:txBody>
          <a:bodyPr/>
          <a:lstStyle/>
          <a:p>
            <a:r>
              <a:rPr lang="en-US" dirty="0"/>
              <a:t>Orbital Compartment Syndrome</a:t>
            </a:r>
          </a:p>
        </p:txBody>
      </p:sp>
      <p:sp>
        <p:nvSpPr>
          <p:cNvPr id="3" name="Content Placeholder 2">
            <a:extLst>
              <a:ext uri="{FF2B5EF4-FFF2-40B4-BE49-F238E27FC236}">
                <a16:creationId xmlns:a16="http://schemas.microsoft.com/office/drawing/2014/main" id="{923432FF-951F-38A9-73BD-E6AB8D262AAE}"/>
              </a:ext>
            </a:extLst>
          </p:cNvPr>
          <p:cNvSpPr>
            <a:spLocks noGrp="1"/>
          </p:cNvSpPr>
          <p:nvPr>
            <p:ph idx="1"/>
          </p:nvPr>
        </p:nvSpPr>
        <p:spPr/>
        <p:txBody>
          <a:bodyPr>
            <a:normAutofit fontScale="92500"/>
          </a:bodyPr>
          <a:lstStyle/>
          <a:p>
            <a:r>
              <a:rPr lang="en-US" dirty="0"/>
              <a:t>This is a condition where minutes matter. If receiving the patient as a transfer, ask if they can open their eyelids at all. If not, be concerned</a:t>
            </a:r>
          </a:p>
          <a:p>
            <a:r>
              <a:rPr lang="en-US" dirty="0"/>
              <a:t>When accepting these transfers, discuss with the outside physician that canthotomy/</a:t>
            </a:r>
            <a:r>
              <a:rPr lang="en-US" dirty="0" err="1"/>
              <a:t>cantholysis</a:t>
            </a:r>
            <a:r>
              <a:rPr lang="en-US" dirty="0"/>
              <a:t> must be performed emergently, otherwise the patient could lose vision during the transfer. If the physician is unable but has Ophthalmology available, they should perform the procedure before transfer</a:t>
            </a:r>
          </a:p>
          <a:p>
            <a:r>
              <a:rPr lang="en-US" dirty="0"/>
              <a:t>If no one is available, then the patient must be transferred urgently by the fastest mechanism, e.g. airlift</a:t>
            </a:r>
          </a:p>
        </p:txBody>
      </p:sp>
      <p:sp>
        <p:nvSpPr>
          <p:cNvPr id="4" name="Slide Number Placeholder 3">
            <a:extLst>
              <a:ext uri="{FF2B5EF4-FFF2-40B4-BE49-F238E27FC236}">
                <a16:creationId xmlns:a16="http://schemas.microsoft.com/office/drawing/2014/main" id="{4F58D821-0333-FB5D-2F21-447311E8EE62}"/>
              </a:ext>
            </a:extLst>
          </p:cNvPr>
          <p:cNvSpPr>
            <a:spLocks noGrp="1"/>
          </p:cNvSpPr>
          <p:nvPr>
            <p:ph type="sldNum" sz="quarter" idx="12"/>
          </p:nvPr>
        </p:nvSpPr>
        <p:spPr/>
        <p:txBody>
          <a:bodyPr/>
          <a:lstStyle/>
          <a:p>
            <a:fld id="{90F0153F-5A2C-3A4E-B55D-76C3916E214D}" type="slidenum">
              <a:rPr lang="en-US" smtClean="0"/>
              <a:pPr/>
              <a:t>25</a:t>
            </a:fld>
            <a:endParaRPr lang="en-US"/>
          </a:p>
        </p:txBody>
      </p:sp>
    </p:spTree>
    <p:extLst>
      <p:ext uri="{BB962C8B-B14F-4D97-AF65-F5344CB8AC3E}">
        <p14:creationId xmlns:p14="http://schemas.microsoft.com/office/powerpoint/2010/main" val="3618596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1D3C-20BB-AA99-BE6B-5D2F2C22E3C0}"/>
              </a:ext>
            </a:extLst>
          </p:cNvPr>
          <p:cNvSpPr>
            <a:spLocks noGrp="1"/>
          </p:cNvSpPr>
          <p:nvPr>
            <p:ph type="title"/>
          </p:nvPr>
        </p:nvSpPr>
        <p:spPr/>
        <p:txBody>
          <a:bodyPr/>
          <a:lstStyle/>
          <a:p>
            <a:r>
              <a:rPr lang="en-US" dirty="0"/>
              <a:t>Ruptured Globe</a:t>
            </a:r>
          </a:p>
        </p:txBody>
      </p:sp>
      <p:sp>
        <p:nvSpPr>
          <p:cNvPr id="3" name="Content Placeholder 2">
            <a:extLst>
              <a:ext uri="{FF2B5EF4-FFF2-40B4-BE49-F238E27FC236}">
                <a16:creationId xmlns:a16="http://schemas.microsoft.com/office/drawing/2014/main" id="{16C77241-D7B9-64F5-AF80-13D079F2C81C}"/>
              </a:ext>
            </a:extLst>
          </p:cNvPr>
          <p:cNvSpPr>
            <a:spLocks noGrp="1"/>
          </p:cNvSpPr>
          <p:nvPr>
            <p:ph idx="1"/>
          </p:nvPr>
        </p:nvSpPr>
        <p:spPr/>
        <p:txBody>
          <a:bodyPr>
            <a:normAutofit fontScale="92500"/>
          </a:bodyPr>
          <a:lstStyle/>
          <a:p>
            <a:r>
              <a:rPr lang="en-US" dirty="0"/>
              <a:t>Confirm rupture in triage, document VA, then cover eye with a shield</a:t>
            </a:r>
          </a:p>
          <a:p>
            <a:r>
              <a:rPr lang="en-US" dirty="0"/>
              <a:t>If not already done, place an IV, get a CT, and give antibiotics, tetanus shot, antiemetic, and pain control </a:t>
            </a:r>
          </a:p>
          <a:p>
            <a:r>
              <a:rPr lang="en-US" dirty="0"/>
              <a:t>Re-examine carefully at slit lamp to determine whether it is anterior (within 3-4 mm of limbus) or posterior (farther) and rule-out IOFB (which would require Retina)</a:t>
            </a:r>
          </a:p>
          <a:p>
            <a:r>
              <a:rPr lang="en-US" dirty="0"/>
              <a:t>For small anterior ruptures, may be able to dilate and perform DFE. If there is incarcerated iris, then better to wait</a:t>
            </a:r>
          </a:p>
          <a:p>
            <a:r>
              <a:rPr lang="en-US" dirty="0"/>
              <a:t>Try not to manipulate globe more than needed to make a surgical plan</a:t>
            </a:r>
          </a:p>
        </p:txBody>
      </p:sp>
      <p:sp>
        <p:nvSpPr>
          <p:cNvPr id="4" name="Slide Number Placeholder 3">
            <a:extLst>
              <a:ext uri="{FF2B5EF4-FFF2-40B4-BE49-F238E27FC236}">
                <a16:creationId xmlns:a16="http://schemas.microsoft.com/office/drawing/2014/main" id="{03E4D815-F822-CBF1-6093-0FC5B1ABA0B0}"/>
              </a:ext>
            </a:extLst>
          </p:cNvPr>
          <p:cNvSpPr>
            <a:spLocks noGrp="1"/>
          </p:cNvSpPr>
          <p:nvPr>
            <p:ph type="sldNum" sz="quarter" idx="12"/>
          </p:nvPr>
        </p:nvSpPr>
        <p:spPr/>
        <p:txBody>
          <a:bodyPr/>
          <a:lstStyle/>
          <a:p>
            <a:fld id="{90F0153F-5A2C-3A4E-B55D-76C3916E214D}" type="slidenum">
              <a:rPr lang="en-US" smtClean="0"/>
              <a:pPr/>
              <a:t>26</a:t>
            </a:fld>
            <a:endParaRPr lang="en-US"/>
          </a:p>
        </p:txBody>
      </p:sp>
    </p:spTree>
    <p:extLst>
      <p:ext uri="{BB962C8B-B14F-4D97-AF65-F5344CB8AC3E}">
        <p14:creationId xmlns:p14="http://schemas.microsoft.com/office/powerpoint/2010/main" val="1585704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A1F9F-AAB6-D508-A483-563D853F82DA}"/>
              </a:ext>
            </a:extLst>
          </p:cNvPr>
          <p:cNvSpPr>
            <a:spLocks noGrp="1"/>
          </p:cNvSpPr>
          <p:nvPr>
            <p:ph type="title"/>
          </p:nvPr>
        </p:nvSpPr>
        <p:spPr/>
        <p:txBody>
          <a:bodyPr/>
          <a:lstStyle/>
          <a:p>
            <a:r>
              <a:rPr lang="en-US" dirty="0"/>
              <a:t>Elevated IOP</a:t>
            </a:r>
          </a:p>
        </p:txBody>
      </p:sp>
      <p:sp>
        <p:nvSpPr>
          <p:cNvPr id="3" name="Content Placeholder 2">
            <a:extLst>
              <a:ext uri="{FF2B5EF4-FFF2-40B4-BE49-F238E27FC236}">
                <a16:creationId xmlns:a16="http://schemas.microsoft.com/office/drawing/2014/main" id="{430D9DBA-49F7-3242-E035-F79386F6FD2A}"/>
              </a:ext>
            </a:extLst>
          </p:cNvPr>
          <p:cNvSpPr>
            <a:spLocks noGrp="1"/>
          </p:cNvSpPr>
          <p:nvPr>
            <p:ph idx="1"/>
          </p:nvPr>
        </p:nvSpPr>
        <p:spPr/>
        <p:txBody>
          <a:bodyPr>
            <a:normAutofit fontScale="92500" lnSpcReduction="20000"/>
          </a:bodyPr>
          <a:lstStyle/>
          <a:p>
            <a:r>
              <a:rPr lang="en-US" dirty="0"/>
              <a:t>Often NVG or AACG, though sometimes untreated POAG</a:t>
            </a:r>
          </a:p>
          <a:p>
            <a:r>
              <a:rPr lang="en-US" dirty="0"/>
              <a:t>Refer to Wills Eye Manual for detailed recommendations</a:t>
            </a:r>
          </a:p>
          <a:p>
            <a:r>
              <a:rPr lang="en-US" dirty="0"/>
              <a:t>Start with rounds of </a:t>
            </a:r>
            <a:r>
              <a:rPr lang="en-US" dirty="0" err="1"/>
              <a:t>Cosopt</a:t>
            </a:r>
            <a:r>
              <a:rPr lang="en-US" dirty="0"/>
              <a:t> and brimonidine. Could add latanoprost, though it takes longer to work and should be avoided in uveitis or NVG. Avoid timolol if asthma, COPD, heart disease, or bradycardia</a:t>
            </a:r>
          </a:p>
          <a:p>
            <a:r>
              <a:rPr lang="en-US" dirty="0"/>
              <a:t>If IOP &gt;40, give Diamox after checking creatinine (some physicians give one dose before checking). Avoid Diamox in sickle cell patients</a:t>
            </a:r>
          </a:p>
          <a:p>
            <a:r>
              <a:rPr lang="en-US" dirty="0"/>
              <a:t>If IOP is not controlled with Diamox, then consider mannitol. Avoid in CHF, renal failure, and intracerebral hemorrhage</a:t>
            </a:r>
          </a:p>
          <a:p>
            <a:r>
              <a:rPr lang="en-US" dirty="0"/>
              <a:t>If IOP is severely elevated or not responsive to meds, then consider anterior chamber paracentesis</a:t>
            </a:r>
          </a:p>
        </p:txBody>
      </p:sp>
      <p:sp>
        <p:nvSpPr>
          <p:cNvPr id="4" name="Slide Number Placeholder 3">
            <a:extLst>
              <a:ext uri="{FF2B5EF4-FFF2-40B4-BE49-F238E27FC236}">
                <a16:creationId xmlns:a16="http://schemas.microsoft.com/office/drawing/2014/main" id="{2B3664E2-214D-0866-5A13-A6409A4EE746}"/>
              </a:ext>
            </a:extLst>
          </p:cNvPr>
          <p:cNvSpPr>
            <a:spLocks noGrp="1"/>
          </p:cNvSpPr>
          <p:nvPr>
            <p:ph type="sldNum" sz="quarter" idx="12"/>
          </p:nvPr>
        </p:nvSpPr>
        <p:spPr/>
        <p:txBody>
          <a:bodyPr/>
          <a:lstStyle/>
          <a:p>
            <a:fld id="{90F0153F-5A2C-3A4E-B55D-76C3916E214D}" type="slidenum">
              <a:rPr lang="en-US" smtClean="0"/>
              <a:pPr/>
              <a:t>27</a:t>
            </a:fld>
            <a:endParaRPr lang="en-US"/>
          </a:p>
        </p:txBody>
      </p:sp>
    </p:spTree>
    <p:extLst>
      <p:ext uri="{BB962C8B-B14F-4D97-AF65-F5344CB8AC3E}">
        <p14:creationId xmlns:p14="http://schemas.microsoft.com/office/powerpoint/2010/main" val="1462542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F3832-281C-8184-DF70-68C4437FEC06}"/>
              </a:ext>
            </a:extLst>
          </p:cNvPr>
          <p:cNvSpPr>
            <a:spLocks noGrp="1"/>
          </p:cNvSpPr>
          <p:nvPr>
            <p:ph type="title"/>
          </p:nvPr>
        </p:nvSpPr>
        <p:spPr/>
        <p:txBody>
          <a:bodyPr/>
          <a:lstStyle/>
          <a:p>
            <a:r>
              <a:rPr lang="en-US" dirty="0"/>
              <a:t>Acute Retinal Necrosis</a:t>
            </a:r>
          </a:p>
        </p:txBody>
      </p:sp>
      <p:sp>
        <p:nvSpPr>
          <p:cNvPr id="3" name="Content Placeholder 2">
            <a:extLst>
              <a:ext uri="{FF2B5EF4-FFF2-40B4-BE49-F238E27FC236}">
                <a16:creationId xmlns:a16="http://schemas.microsoft.com/office/drawing/2014/main" id="{D4BCDFA2-6D8C-2381-C7C3-E01169DAD465}"/>
              </a:ext>
            </a:extLst>
          </p:cNvPr>
          <p:cNvSpPr>
            <a:spLocks noGrp="1"/>
          </p:cNvSpPr>
          <p:nvPr>
            <p:ph idx="1"/>
          </p:nvPr>
        </p:nvSpPr>
        <p:spPr/>
        <p:txBody>
          <a:bodyPr>
            <a:normAutofit fontScale="92500" lnSpcReduction="20000"/>
          </a:bodyPr>
          <a:lstStyle/>
          <a:p>
            <a:r>
              <a:rPr lang="en-US" dirty="0"/>
              <a:t>Rare, severe retinitis caused by VZV and less commonly HSV</a:t>
            </a:r>
          </a:p>
          <a:p>
            <a:r>
              <a:rPr lang="en-US" dirty="0"/>
              <a:t>If immunocompromised, consider Progressive Outer Retinal Necrosis (PORN) or CMV retinitis</a:t>
            </a:r>
          </a:p>
          <a:p>
            <a:pPr lvl="1"/>
            <a:r>
              <a:rPr lang="en-US" dirty="0"/>
              <a:t>ARN and PORN are now considered opposite ends of a spectrum called Necrotizing Herpetic Retinopathy</a:t>
            </a:r>
          </a:p>
          <a:p>
            <a:r>
              <a:rPr lang="en-US" dirty="0"/>
              <a:t>Signs include retinal whitening, vascular sheathing, and dense </a:t>
            </a:r>
            <a:r>
              <a:rPr lang="en-US" dirty="0" err="1"/>
              <a:t>vitritis</a:t>
            </a:r>
            <a:endParaRPr lang="en-US" dirty="0"/>
          </a:p>
          <a:p>
            <a:r>
              <a:rPr lang="en-US" dirty="0"/>
              <a:t>Can cause rapid vision loss within hours/days. May have difficult view due to </a:t>
            </a:r>
            <a:r>
              <a:rPr lang="en-US" dirty="0" err="1"/>
              <a:t>vitritis</a:t>
            </a:r>
            <a:r>
              <a:rPr lang="en-US" dirty="0"/>
              <a:t>, therefore should have high suspicion in these cases</a:t>
            </a:r>
          </a:p>
          <a:p>
            <a:r>
              <a:rPr lang="en-US" dirty="0"/>
              <a:t>If any concern for ARN, call Retina immediately (even overnight) for evaluation and tap/injection with antiviral agents (usually </a:t>
            </a:r>
            <a:r>
              <a:rPr lang="en-US" dirty="0" err="1"/>
              <a:t>foscarnet</a:t>
            </a:r>
            <a:r>
              <a:rPr lang="en-US" dirty="0"/>
              <a:t>)</a:t>
            </a:r>
          </a:p>
          <a:p>
            <a:r>
              <a:rPr lang="en-US" dirty="0"/>
              <a:t>Patient needs bloodwork and possibly admission for IV antivirals</a:t>
            </a:r>
          </a:p>
        </p:txBody>
      </p:sp>
      <p:sp>
        <p:nvSpPr>
          <p:cNvPr id="4" name="Slide Number Placeholder 3">
            <a:extLst>
              <a:ext uri="{FF2B5EF4-FFF2-40B4-BE49-F238E27FC236}">
                <a16:creationId xmlns:a16="http://schemas.microsoft.com/office/drawing/2014/main" id="{302D92B5-3D74-BEB1-B3BA-B9C90B466A2D}"/>
              </a:ext>
            </a:extLst>
          </p:cNvPr>
          <p:cNvSpPr>
            <a:spLocks noGrp="1"/>
          </p:cNvSpPr>
          <p:nvPr>
            <p:ph type="sldNum" sz="quarter" idx="12"/>
          </p:nvPr>
        </p:nvSpPr>
        <p:spPr/>
        <p:txBody>
          <a:bodyPr/>
          <a:lstStyle/>
          <a:p>
            <a:fld id="{90F0153F-5A2C-3A4E-B55D-76C3916E214D}" type="slidenum">
              <a:rPr lang="en-US" smtClean="0"/>
              <a:pPr/>
              <a:t>28</a:t>
            </a:fld>
            <a:endParaRPr lang="en-US"/>
          </a:p>
        </p:txBody>
      </p:sp>
    </p:spTree>
    <p:extLst>
      <p:ext uri="{BB962C8B-B14F-4D97-AF65-F5344CB8AC3E}">
        <p14:creationId xmlns:p14="http://schemas.microsoft.com/office/powerpoint/2010/main" val="2481466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FFBFD-8CBE-F705-5CB3-724F5E8E6F1C}"/>
              </a:ext>
            </a:extLst>
          </p:cNvPr>
          <p:cNvSpPr>
            <a:spLocks noGrp="1"/>
          </p:cNvSpPr>
          <p:nvPr>
            <p:ph type="title"/>
          </p:nvPr>
        </p:nvSpPr>
        <p:spPr/>
        <p:txBody>
          <a:bodyPr/>
          <a:lstStyle/>
          <a:p>
            <a:r>
              <a:rPr lang="en-US" dirty="0"/>
              <a:t>Life-Threatening Conditions</a:t>
            </a:r>
          </a:p>
        </p:txBody>
      </p:sp>
      <p:sp>
        <p:nvSpPr>
          <p:cNvPr id="3" name="Content Placeholder 2">
            <a:extLst>
              <a:ext uri="{FF2B5EF4-FFF2-40B4-BE49-F238E27FC236}">
                <a16:creationId xmlns:a16="http://schemas.microsoft.com/office/drawing/2014/main" id="{7156E711-9BC1-4B8F-DCF7-9B69DFFCF1A9}"/>
              </a:ext>
            </a:extLst>
          </p:cNvPr>
          <p:cNvSpPr>
            <a:spLocks noGrp="1"/>
          </p:cNvSpPr>
          <p:nvPr>
            <p:ph idx="1"/>
          </p:nvPr>
        </p:nvSpPr>
        <p:spPr/>
        <p:txBody>
          <a:bodyPr>
            <a:normAutofit/>
          </a:bodyPr>
          <a:lstStyle/>
          <a:p>
            <a:r>
              <a:rPr lang="en-US" dirty="0"/>
              <a:t>Cardiac or respiratory arrest</a:t>
            </a:r>
          </a:p>
          <a:p>
            <a:r>
              <a:rPr lang="en-US" dirty="0"/>
              <a:t>Stroke</a:t>
            </a:r>
          </a:p>
          <a:p>
            <a:r>
              <a:rPr lang="en-US" dirty="0"/>
              <a:t>Third nerve palsy</a:t>
            </a:r>
          </a:p>
          <a:p>
            <a:r>
              <a:rPr lang="en-US" dirty="0"/>
              <a:t>Bilateral disc edema</a:t>
            </a:r>
          </a:p>
          <a:p>
            <a:r>
              <a:rPr lang="en-US" dirty="0"/>
              <a:t>Orbital cellulitis</a:t>
            </a:r>
          </a:p>
          <a:p>
            <a:r>
              <a:rPr lang="en-US" dirty="0"/>
              <a:t>Cavernous sinus process</a:t>
            </a:r>
          </a:p>
        </p:txBody>
      </p:sp>
      <p:sp>
        <p:nvSpPr>
          <p:cNvPr id="4" name="Slide Number Placeholder 3">
            <a:extLst>
              <a:ext uri="{FF2B5EF4-FFF2-40B4-BE49-F238E27FC236}">
                <a16:creationId xmlns:a16="http://schemas.microsoft.com/office/drawing/2014/main" id="{A00E6232-CA1B-7BD6-B050-C049D2AD1D59}"/>
              </a:ext>
            </a:extLst>
          </p:cNvPr>
          <p:cNvSpPr>
            <a:spLocks noGrp="1"/>
          </p:cNvSpPr>
          <p:nvPr>
            <p:ph type="sldNum" sz="quarter" idx="12"/>
          </p:nvPr>
        </p:nvSpPr>
        <p:spPr/>
        <p:txBody>
          <a:bodyPr/>
          <a:lstStyle/>
          <a:p>
            <a:fld id="{90F0153F-5A2C-3A4E-B55D-76C3916E214D}" type="slidenum">
              <a:rPr lang="en-US" smtClean="0"/>
              <a:pPr/>
              <a:t>2</a:t>
            </a:fld>
            <a:endParaRPr lang="en-US"/>
          </a:p>
        </p:txBody>
      </p:sp>
    </p:spTree>
    <p:extLst>
      <p:ext uri="{BB962C8B-B14F-4D97-AF65-F5344CB8AC3E}">
        <p14:creationId xmlns:p14="http://schemas.microsoft.com/office/powerpoint/2010/main" val="909957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F3832-281C-8184-DF70-68C4437FEC06}"/>
              </a:ext>
            </a:extLst>
          </p:cNvPr>
          <p:cNvSpPr>
            <a:spLocks noGrp="1"/>
          </p:cNvSpPr>
          <p:nvPr>
            <p:ph type="title"/>
          </p:nvPr>
        </p:nvSpPr>
        <p:spPr/>
        <p:txBody>
          <a:bodyPr/>
          <a:lstStyle/>
          <a:p>
            <a:r>
              <a:rPr lang="en-US" dirty="0"/>
              <a:t>Endophthalmitis</a:t>
            </a:r>
          </a:p>
        </p:txBody>
      </p:sp>
      <p:sp>
        <p:nvSpPr>
          <p:cNvPr id="3" name="Content Placeholder 2">
            <a:extLst>
              <a:ext uri="{FF2B5EF4-FFF2-40B4-BE49-F238E27FC236}">
                <a16:creationId xmlns:a16="http://schemas.microsoft.com/office/drawing/2014/main" id="{D4BCDFA2-6D8C-2381-C7C3-E01169DAD465}"/>
              </a:ext>
            </a:extLst>
          </p:cNvPr>
          <p:cNvSpPr>
            <a:spLocks noGrp="1"/>
          </p:cNvSpPr>
          <p:nvPr>
            <p:ph idx="1"/>
          </p:nvPr>
        </p:nvSpPr>
        <p:spPr/>
        <p:txBody>
          <a:bodyPr>
            <a:normAutofit fontScale="92500" lnSpcReduction="20000"/>
          </a:bodyPr>
          <a:lstStyle/>
          <a:p>
            <a:r>
              <a:rPr lang="en-US" dirty="0"/>
              <a:t>You hopefully will see more endophthalmitis in your residency than in the rest of your career</a:t>
            </a:r>
          </a:p>
          <a:p>
            <a:r>
              <a:rPr lang="en-US" dirty="0"/>
              <a:t>Usually hypopyon with hazy/no view to posterior, B-scan with </a:t>
            </a:r>
            <a:r>
              <a:rPr lang="en-US" dirty="0" err="1"/>
              <a:t>vitritis</a:t>
            </a:r>
            <a:endParaRPr lang="en-US" dirty="0"/>
          </a:p>
          <a:p>
            <a:r>
              <a:rPr lang="en-US" dirty="0"/>
              <a:t>Ask about risk factors – usually surgery or intravitreal injection within 1-2 weeks. If not, consider endogenous endophthalmitis or </a:t>
            </a:r>
            <a:r>
              <a:rPr lang="en-US" dirty="0" err="1"/>
              <a:t>panuveitis</a:t>
            </a:r>
            <a:endParaRPr lang="en-US" dirty="0"/>
          </a:p>
          <a:p>
            <a:r>
              <a:rPr lang="en-US" dirty="0"/>
              <a:t>Dilate, examine, and perform the tap/injection ASAP</a:t>
            </a:r>
          </a:p>
          <a:p>
            <a:pPr lvl="1"/>
            <a:r>
              <a:rPr lang="en-US" dirty="0"/>
              <a:t>The bottlenecks are preparing the drugs and performing the procedure. If during the day, call Retina ASAP. If overnight, call after the consent is done, injections are ready, and room is set up so that there’s no delay for them</a:t>
            </a:r>
          </a:p>
          <a:p>
            <a:pPr lvl="1"/>
            <a:r>
              <a:rPr lang="en-US" dirty="0"/>
              <a:t>Supplies include betadine, lidocaine </a:t>
            </a:r>
            <a:r>
              <a:rPr lang="en-US" u="sng" dirty="0"/>
              <a:t>without epi</a:t>
            </a:r>
            <a:r>
              <a:rPr lang="en-US" dirty="0"/>
              <a:t> (for sub-</a:t>
            </a:r>
            <a:r>
              <a:rPr lang="en-US" dirty="0" err="1"/>
              <a:t>conj</a:t>
            </a:r>
            <a:r>
              <a:rPr lang="en-US" dirty="0"/>
              <a:t> anesthesia), speculum, 3 cc syringes, 27G needle (for tap), and 30G needle (for injection)</a:t>
            </a:r>
          </a:p>
        </p:txBody>
      </p:sp>
      <p:sp>
        <p:nvSpPr>
          <p:cNvPr id="4" name="Slide Number Placeholder 3">
            <a:extLst>
              <a:ext uri="{FF2B5EF4-FFF2-40B4-BE49-F238E27FC236}">
                <a16:creationId xmlns:a16="http://schemas.microsoft.com/office/drawing/2014/main" id="{302D92B5-3D74-BEB1-B3BA-B9C90B466A2D}"/>
              </a:ext>
            </a:extLst>
          </p:cNvPr>
          <p:cNvSpPr>
            <a:spLocks noGrp="1"/>
          </p:cNvSpPr>
          <p:nvPr>
            <p:ph type="sldNum" sz="quarter" idx="12"/>
          </p:nvPr>
        </p:nvSpPr>
        <p:spPr/>
        <p:txBody>
          <a:bodyPr/>
          <a:lstStyle/>
          <a:p>
            <a:fld id="{90F0153F-5A2C-3A4E-B55D-76C3916E214D}" type="slidenum">
              <a:rPr lang="en-US" smtClean="0"/>
              <a:pPr/>
              <a:t>29</a:t>
            </a:fld>
            <a:endParaRPr lang="en-US"/>
          </a:p>
        </p:txBody>
      </p:sp>
    </p:spTree>
    <p:extLst>
      <p:ext uri="{BB962C8B-B14F-4D97-AF65-F5344CB8AC3E}">
        <p14:creationId xmlns:p14="http://schemas.microsoft.com/office/powerpoint/2010/main" val="2332718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F3832-281C-8184-DF70-68C4437FEC06}"/>
              </a:ext>
            </a:extLst>
          </p:cNvPr>
          <p:cNvSpPr>
            <a:spLocks noGrp="1"/>
          </p:cNvSpPr>
          <p:nvPr>
            <p:ph type="title"/>
          </p:nvPr>
        </p:nvSpPr>
        <p:spPr/>
        <p:txBody>
          <a:bodyPr/>
          <a:lstStyle/>
          <a:p>
            <a:r>
              <a:rPr lang="en-US" dirty="0"/>
              <a:t>Intraocular Foreign Body</a:t>
            </a:r>
          </a:p>
        </p:txBody>
      </p:sp>
      <p:sp>
        <p:nvSpPr>
          <p:cNvPr id="3" name="Content Placeholder 2">
            <a:extLst>
              <a:ext uri="{FF2B5EF4-FFF2-40B4-BE49-F238E27FC236}">
                <a16:creationId xmlns:a16="http://schemas.microsoft.com/office/drawing/2014/main" id="{D4BCDFA2-6D8C-2381-C7C3-E01169DAD465}"/>
              </a:ext>
            </a:extLst>
          </p:cNvPr>
          <p:cNvSpPr>
            <a:spLocks noGrp="1"/>
          </p:cNvSpPr>
          <p:nvPr>
            <p:ph idx="1"/>
          </p:nvPr>
        </p:nvSpPr>
        <p:spPr/>
        <p:txBody>
          <a:bodyPr>
            <a:normAutofit/>
          </a:bodyPr>
          <a:lstStyle/>
          <a:p>
            <a:r>
              <a:rPr lang="en-US" dirty="0"/>
              <a:t>Have a high suspicion if trauma with high-velocity projectile (e.g. BB gun or lawnmower), especially if </a:t>
            </a:r>
            <a:r>
              <a:rPr lang="en-US" dirty="0" err="1"/>
              <a:t>conj</a:t>
            </a:r>
            <a:r>
              <a:rPr lang="en-US" dirty="0"/>
              <a:t> or scleral laceration)</a:t>
            </a:r>
          </a:p>
          <a:p>
            <a:r>
              <a:rPr lang="en-US" dirty="0"/>
              <a:t>Start with CT orbits with thin cuts. If concern for organic matter, then follow with MRI orbits to rule-out FB not seen well on CT</a:t>
            </a:r>
          </a:p>
          <a:p>
            <a:r>
              <a:rPr lang="en-US" dirty="0"/>
              <a:t>In some cases, you can use gentle B-scan if inconclusive imaging with high suspicion</a:t>
            </a:r>
          </a:p>
          <a:p>
            <a:r>
              <a:rPr lang="en-US" dirty="0"/>
              <a:t>Remember to evaluate for orbital foreign body as well</a:t>
            </a:r>
          </a:p>
        </p:txBody>
      </p:sp>
      <p:sp>
        <p:nvSpPr>
          <p:cNvPr id="4" name="Slide Number Placeholder 3">
            <a:extLst>
              <a:ext uri="{FF2B5EF4-FFF2-40B4-BE49-F238E27FC236}">
                <a16:creationId xmlns:a16="http://schemas.microsoft.com/office/drawing/2014/main" id="{302D92B5-3D74-BEB1-B3BA-B9C90B466A2D}"/>
              </a:ext>
            </a:extLst>
          </p:cNvPr>
          <p:cNvSpPr>
            <a:spLocks noGrp="1"/>
          </p:cNvSpPr>
          <p:nvPr>
            <p:ph type="sldNum" sz="quarter" idx="12"/>
          </p:nvPr>
        </p:nvSpPr>
        <p:spPr/>
        <p:txBody>
          <a:bodyPr/>
          <a:lstStyle/>
          <a:p>
            <a:fld id="{90F0153F-5A2C-3A4E-B55D-76C3916E214D}" type="slidenum">
              <a:rPr lang="en-US" smtClean="0"/>
              <a:pPr/>
              <a:t>30</a:t>
            </a:fld>
            <a:endParaRPr lang="en-US"/>
          </a:p>
        </p:txBody>
      </p:sp>
    </p:spTree>
    <p:extLst>
      <p:ext uri="{BB962C8B-B14F-4D97-AF65-F5344CB8AC3E}">
        <p14:creationId xmlns:p14="http://schemas.microsoft.com/office/powerpoint/2010/main" val="1894116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F3832-281C-8184-DF70-68C4437FEC06}"/>
              </a:ext>
            </a:extLst>
          </p:cNvPr>
          <p:cNvSpPr>
            <a:spLocks noGrp="1"/>
          </p:cNvSpPr>
          <p:nvPr>
            <p:ph type="title"/>
          </p:nvPr>
        </p:nvSpPr>
        <p:spPr/>
        <p:txBody>
          <a:bodyPr/>
          <a:lstStyle/>
          <a:p>
            <a:r>
              <a:rPr lang="en-US" dirty="0"/>
              <a:t>Chemical Injury</a:t>
            </a:r>
          </a:p>
        </p:txBody>
      </p:sp>
      <p:sp>
        <p:nvSpPr>
          <p:cNvPr id="3" name="Content Placeholder 2">
            <a:extLst>
              <a:ext uri="{FF2B5EF4-FFF2-40B4-BE49-F238E27FC236}">
                <a16:creationId xmlns:a16="http://schemas.microsoft.com/office/drawing/2014/main" id="{D4BCDFA2-6D8C-2381-C7C3-E01169DAD465}"/>
              </a:ext>
            </a:extLst>
          </p:cNvPr>
          <p:cNvSpPr>
            <a:spLocks noGrp="1"/>
          </p:cNvSpPr>
          <p:nvPr>
            <p:ph idx="1"/>
          </p:nvPr>
        </p:nvSpPr>
        <p:spPr/>
        <p:txBody>
          <a:bodyPr>
            <a:normAutofit fontScale="85000" lnSpcReduction="20000"/>
          </a:bodyPr>
          <a:lstStyle/>
          <a:p>
            <a:r>
              <a:rPr lang="en-US" dirty="0"/>
              <a:t>These can be bad</a:t>
            </a:r>
          </a:p>
          <a:p>
            <a:r>
              <a:rPr lang="en-US" dirty="0"/>
              <a:t>Immediately irrigate with isotonic solution to pH 7-7.5. May need 8+ liters</a:t>
            </a:r>
          </a:p>
          <a:p>
            <a:r>
              <a:rPr lang="en-US" dirty="0"/>
              <a:t>Consider sweeping the upper and lower </a:t>
            </a:r>
            <a:r>
              <a:rPr lang="en-US" dirty="0" err="1"/>
              <a:t>fornices</a:t>
            </a:r>
            <a:r>
              <a:rPr lang="en-US" dirty="0"/>
              <a:t> for debris. Can be helpful to place a speculum in order to get deep into the </a:t>
            </a:r>
            <a:r>
              <a:rPr lang="en-US" dirty="0" err="1"/>
              <a:t>fornices</a:t>
            </a:r>
            <a:endParaRPr lang="en-US" dirty="0"/>
          </a:p>
          <a:p>
            <a:r>
              <a:rPr lang="en-US" dirty="0"/>
              <a:t>CHECK BOTH EYES. May have unilateral symptoms but bilateral injury. Consider irrigating both eyes</a:t>
            </a:r>
          </a:p>
          <a:p>
            <a:r>
              <a:rPr lang="en-US" dirty="0"/>
              <a:t>Document extent of conjunctival and corneal epithelial defects INCLUDING on tarsal conjunctiva (requires everting lids), and limbal ischemia/whitening</a:t>
            </a:r>
          </a:p>
          <a:p>
            <a:r>
              <a:rPr lang="en-US" dirty="0"/>
              <a:t>Dilate with tropicamide only (phenylephrine can cause vasoconstriction and worsen limbal ischemia)</a:t>
            </a:r>
          </a:p>
          <a:p>
            <a:r>
              <a:rPr lang="en-US" dirty="0"/>
              <a:t>Start topical cycloplegic, antibiotic, and steroid per Wills Eye Manual protocol. Discuss with Cornea. Close follow up.</a:t>
            </a:r>
          </a:p>
        </p:txBody>
      </p:sp>
      <p:sp>
        <p:nvSpPr>
          <p:cNvPr id="4" name="Slide Number Placeholder 3">
            <a:extLst>
              <a:ext uri="{FF2B5EF4-FFF2-40B4-BE49-F238E27FC236}">
                <a16:creationId xmlns:a16="http://schemas.microsoft.com/office/drawing/2014/main" id="{302D92B5-3D74-BEB1-B3BA-B9C90B466A2D}"/>
              </a:ext>
            </a:extLst>
          </p:cNvPr>
          <p:cNvSpPr>
            <a:spLocks noGrp="1"/>
          </p:cNvSpPr>
          <p:nvPr>
            <p:ph type="sldNum" sz="quarter" idx="12"/>
          </p:nvPr>
        </p:nvSpPr>
        <p:spPr/>
        <p:txBody>
          <a:bodyPr/>
          <a:lstStyle/>
          <a:p>
            <a:fld id="{90F0153F-5A2C-3A4E-B55D-76C3916E214D}" type="slidenum">
              <a:rPr lang="en-US" smtClean="0"/>
              <a:pPr/>
              <a:t>31</a:t>
            </a:fld>
            <a:endParaRPr lang="en-US"/>
          </a:p>
        </p:txBody>
      </p:sp>
    </p:spTree>
    <p:extLst>
      <p:ext uri="{BB962C8B-B14F-4D97-AF65-F5344CB8AC3E}">
        <p14:creationId xmlns:p14="http://schemas.microsoft.com/office/powerpoint/2010/main" val="4093053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F3832-281C-8184-DF70-68C4437FEC06}"/>
              </a:ext>
            </a:extLst>
          </p:cNvPr>
          <p:cNvSpPr>
            <a:spLocks noGrp="1"/>
          </p:cNvSpPr>
          <p:nvPr>
            <p:ph type="title"/>
          </p:nvPr>
        </p:nvSpPr>
        <p:spPr/>
        <p:txBody>
          <a:bodyPr/>
          <a:lstStyle/>
          <a:p>
            <a:r>
              <a:rPr lang="en-US" dirty="0"/>
              <a:t>Giant Cell Arteritis</a:t>
            </a:r>
          </a:p>
        </p:txBody>
      </p:sp>
      <p:sp>
        <p:nvSpPr>
          <p:cNvPr id="3" name="Content Placeholder 2">
            <a:extLst>
              <a:ext uri="{FF2B5EF4-FFF2-40B4-BE49-F238E27FC236}">
                <a16:creationId xmlns:a16="http://schemas.microsoft.com/office/drawing/2014/main" id="{D4BCDFA2-6D8C-2381-C7C3-E01169DAD465}"/>
              </a:ext>
            </a:extLst>
          </p:cNvPr>
          <p:cNvSpPr>
            <a:spLocks noGrp="1"/>
          </p:cNvSpPr>
          <p:nvPr>
            <p:ph idx="1"/>
          </p:nvPr>
        </p:nvSpPr>
        <p:spPr/>
        <p:txBody>
          <a:bodyPr>
            <a:normAutofit fontScale="85000" lnSpcReduction="10000"/>
          </a:bodyPr>
          <a:lstStyle/>
          <a:p>
            <a:r>
              <a:rPr lang="en-US" dirty="0"/>
              <a:t>Consider in any vision loss over age 55. Classically causes AAION but also can cause CRAO (without embolus), choroidal ischemia causing “blue vision,” muscular ischemia causing double vision or mimicking nerve palsies, and even strokes (CNS vasculitis)</a:t>
            </a:r>
          </a:p>
          <a:p>
            <a:r>
              <a:rPr lang="en-US" dirty="0"/>
              <a:t>Document GCA ROS: headache, scalp tenderness/pain, jaw claudication, fevers, anorexia, shoulder/hip weakness/stiffness. Be careful how you ask these questions to minimize false positives</a:t>
            </a:r>
          </a:p>
          <a:p>
            <a:r>
              <a:rPr lang="en-US" dirty="0"/>
              <a:t>Workup includes GCA labs (ESR, CRP, CBC with diff) and orbital doppler</a:t>
            </a:r>
          </a:p>
          <a:p>
            <a:r>
              <a:rPr lang="en-US" dirty="0"/>
              <a:t>In borderline cases, consider calling Neuro-Ophthalmology before ordering GCA labs since they can be falsely elevated in ESRD and other conditions</a:t>
            </a:r>
          </a:p>
          <a:p>
            <a:r>
              <a:rPr lang="en-US" dirty="0"/>
              <a:t>Must rule-out GCA for any CRAO without embolus in patient over age 55</a:t>
            </a:r>
          </a:p>
        </p:txBody>
      </p:sp>
      <p:sp>
        <p:nvSpPr>
          <p:cNvPr id="4" name="Slide Number Placeholder 3">
            <a:extLst>
              <a:ext uri="{FF2B5EF4-FFF2-40B4-BE49-F238E27FC236}">
                <a16:creationId xmlns:a16="http://schemas.microsoft.com/office/drawing/2014/main" id="{302D92B5-3D74-BEB1-B3BA-B9C90B466A2D}"/>
              </a:ext>
            </a:extLst>
          </p:cNvPr>
          <p:cNvSpPr>
            <a:spLocks noGrp="1"/>
          </p:cNvSpPr>
          <p:nvPr>
            <p:ph type="sldNum" sz="quarter" idx="12"/>
          </p:nvPr>
        </p:nvSpPr>
        <p:spPr/>
        <p:txBody>
          <a:bodyPr/>
          <a:lstStyle/>
          <a:p>
            <a:fld id="{90F0153F-5A2C-3A4E-B55D-76C3916E214D}" type="slidenum">
              <a:rPr lang="en-US" smtClean="0"/>
              <a:pPr/>
              <a:t>32</a:t>
            </a:fld>
            <a:endParaRPr lang="en-US"/>
          </a:p>
        </p:txBody>
      </p:sp>
    </p:spTree>
    <p:extLst>
      <p:ext uri="{BB962C8B-B14F-4D97-AF65-F5344CB8AC3E}">
        <p14:creationId xmlns:p14="http://schemas.microsoft.com/office/powerpoint/2010/main" val="3563463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E68EC-70D4-67F4-0EBD-618CB3EC26D8}"/>
              </a:ext>
            </a:extLst>
          </p:cNvPr>
          <p:cNvSpPr>
            <a:spLocks noGrp="1"/>
          </p:cNvSpPr>
          <p:nvPr>
            <p:ph type="title"/>
          </p:nvPr>
        </p:nvSpPr>
        <p:spPr/>
        <p:txBody>
          <a:bodyPr/>
          <a:lstStyle/>
          <a:p>
            <a:r>
              <a:rPr lang="en-US" dirty="0"/>
              <a:t>Maximizing Efficiency</a:t>
            </a:r>
          </a:p>
        </p:txBody>
      </p:sp>
      <p:sp>
        <p:nvSpPr>
          <p:cNvPr id="3" name="Content Placeholder 2">
            <a:extLst>
              <a:ext uri="{FF2B5EF4-FFF2-40B4-BE49-F238E27FC236}">
                <a16:creationId xmlns:a16="http://schemas.microsoft.com/office/drawing/2014/main" id="{786D184E-F82D-8924-4E2E-101BD7287997}"/>
              </a:ext>
            </a:extLst>
          </p:cNvPr>
          <p:cNvSpPr>
            <a:spLocks noGrp="1"/>
          </p:cNvSpPr>
          <p:nvPr>
            <p:ph idx="1"/>
          </p:nvPr>
        </p:nvSpPr>
        <p:spPr/>
        <p:txBody>
          <a:bodyPr>
            <a:normAutofit/>
          </a:bodyPr>
          <a:lstStyle/>
          <a:p>
            <a:r>
              <a:rPr lang="en-US" dirty="0"/>
              <a:t>Bottlenecks</a:t>
            </a:r>
          </a:p>
          <a:p>
            <a:r>
              <a:rPr lang="en-US" dirty="0"/>
              <a:t>Choosing Imaging</a:t>
            </a:r>
          </a:p>
          <a:p>
            <a:r>
              <a:rPr lang="en-US" dirty="0"/>
              <a:t>Managing Expectations</a:t>
            </a:r>
          </a:p>
          <a:p>
            <a:r>
              <a:rPr lang="en-US" dirty="0"/>
              <a:t>Avoiding Mistakes</a:t>
            </a:r>
          </a:p>
        </p:txBody>
      </p:sp>
      <p:sp>
        <p:nvSpPr>
          <p:cNvPr id="4" name="Slide Number Placeholder 3">
            <a:extLst>
              <a:ext uri="{FF2B5EF4-FFF2-40B4-BE49-F238E27FC236}">
                <a16:creationId xmlns:a16="http://schemas.microsoft.com/office/drawing/2014/main" id="{D23F1137-79A0-D863-1CBC-6B19D566580D}"/>
              </a:ext>
            </a:extLst>
          </p:cNvPr>
          <p:cNvSpPr>
            <a:spLocks noGrp="1"/>
          </p:cNvSpPr>
          <p:nvPr>
            <p:ph type="sldNum" sz="quarter" idx="12"/>
          </p:nvPr>
        </p:nvSpPr>
        <p:spPr/>
        <p:txBody>
          <a:bodyPr/>
          <a:lstStyle/>
          <a:p>
            <a:fld id="{90F0153F-5A2C-3A4E-B55D-76C3916E214D}" type="slidenum">
              <a:rPr lang="en-US" smtClean="0"/>
              <a:pPr/>
              <a:t>33</a:t>
            </a:fld>
            <a:endParaRPr lang="en-US"/>
          </a:p>
        </p:txBody>
      </p:sp>
    </p:spTree>
    <p:extLst>
      <p:ext uri="{BB962C8B-B14F-4D97-AF65-F5344CB8AC3E}">
        <p14:creationId xmlns:p14="http://schemas.microsoft.com/office/powerpoint/2010/main" val="3003076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F3832-281C-8184-DF70-68C4437FEC06}"/>
              </a:ext>
            </a:extLst>
          </p:cNvPr>
          <p:cNvSpPr>
            <a:spLocks noGrp="1"/>
          </p:cNvSpPr>
          <p:nvPr>
            <p:ph type="title"/>
          </p:nvPr>
        </p:nvSpPr>
        <p:spPr/>
        <p:txBody>
          <a:bodyPr/>
          <a:lstStyle/>
          <a:p>
            <a:r>
              <a:rPr lang="en-US" dirty="0"/>
              <a:t>Bottlenecks</a:t>
            </a:r>
          </a:p>
        </p:txBody>
      </p:sp>
      <p:sp>
        <p:nvSpPr>
          <p:cNvPr id="3" name="Content Placeholder 2">
            <a:extLst>
              <a:ext uri="{FF2B5EF4-FFF2-40B4-BE49-F238E27FC236}">
                <a16:creationId xmlns:a16="http://schemas.microsoft.com/office/drawing/2014/main" id="{D4BCDFA2-6D8C-2381-C7C3-E01169DAD465}"/>
              </a:ext>
            </a:extLst>
          </p:cNvPr>
          <p:cNvSpPr>
            <a:spLocks noGrp="1"/>
          </p:cNvSpPr>
          <p:nvPr>
            <p:ph idx="1"/>
          </p:nvPr>
        </p:nvSpPr>
        <p:spPr/>
        <p:txBody>
          <a:bodyPr>
            <a:normAutofit fontScale="92500" lnSpcReduction="10000"/>
          </a:bodyPr>
          <a:lstStyle/>
          <a:p>
            <a:r>
              <a:rPr lang="en-US" dirty="0"/>
              <a:t>You will learn to identify bottlenecks and ways to avoid them</a:t>
            </a:r>
          </a:p>
          <a:p>
            <a:r>
              <a:rPr lang="en-US" dirty="0"/>
              <a:t>Be proactive about triaging patients with “double vision” or “rupture,” which could require imaging or surgical coordination</a:t>
            </a:r>
          </a:p>
          <a:p>
            <a:r>
              <a:rPr lang="en-US" dirty="0"/>
              <a:t>Dilate as early as possible in your anterior segment exam</a:t>
            </a:r>
          </a:p>
          <a:p>
            <a:r>
              <a:rPr lang="en-US" dirty="0"/>
              <a:t>Dilate between rounds of irrigation in chemical injury</a:t>
            </a:r>
          </a:p>
          <a:p>
            <a:r>
              <a:rPr lang="en-US" dirty="0"/>
              <a:t>Bring a B-scan when you anticipate that you will need it</a:t>
            </a:r>
          </a:p>
          <a:p>
            <a:r>
              <a:rPr lang="en-US" dirty="0"/>
              <a:t>Order rounds of IOP drops at first sight of elevated IOP</a:t>
            </a:r>
          </a:p>
          <a:p>
            <a:r>
              <a:rPr lang="en-US" dirty="0"/>
              <a:t>Check creatinine quickly for Diamox and MRI with contrast</a:t>
            </a:r>
          </a:p>
          <a:p>
            <a:r>
              <a:rPr lang="en-US" dirty="0"/>
              <a:t>Call Radiology if their read is taking too long</a:t>
            </a:r>
          </a:p>
        </p:txBody>
      </p:sp>
      <p:sp>
        <p:nvSpPr>
          <p:cNvPr id="4" name="Slide Number Placeholder 3">
            <a:extLst>
              <a:ext uri="{FF2B5EF4-FFF2-40B4-BE49-F238E27FC236}">
                <a16:creationId xmlns:a16="http://schemas.microsoft.com/office/drawing/2014/main" id="{302D92B5-3D74-BEB1-B3BA-B9C90B466A2D}"/>
              </a:ext>
            </a:extLst>
          </p:cNvPr>
          <p:cNvSpPr>
            <a:spLocks noGrp="1"/>
          </p:cNvSpPr>
          <p:nvPr>
            <p:ph type="sldNum" sz="quarter" idx="12"/>
          </p:nvPr>
        </p:nvSpPr>
        <p:spPr/>
        <p:txBody>
          <a:bodyPr/>
          <a:lstStyle/>
          <a:p>
            <a:fld id="{90F0153F-5A2C-3A4E-B55D-76C3916E214D}" type="slidenum">
              <a:rPr lang="en-US" smtClean="0"/>
              <a:pPr/>
              <a:t>34</a:t>
            </a:fld>
            <a:endParaRPr lang="en-US"/>
          </a:p>
        </p:txBody>
      </p:sp>
    </p:spTree>
    <p:extLst>
      <p:ext uri="{BB962C8B-B14F-4D97-AF65-F5344CB8AC3E}">
        <p14:creationId xmlns:p14="http://schemas.microsoft.com/office/powerpoint/2010/main" val="1117726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F3832-281C-8184-DF70-68C4437FEC06}"/>
              </a:ext>
            </a:extLst>
          </p:cNvPr>
          <p:cNvSpPr>
            <a:spLocks noGrp="1"/>
          </p:cNvSpPr>
          <p:nvPr>
            <p:ph type="title"/>
          </p:nvPr>
        </p:nvSpPr>
        <p:spPr/>
        <p:txBody>
          <a:bodyPr/>
          <a:lstStyle/>
          <a:p>
            <a:r>
              <a:rPr lang="en-US" dirty="0"/>
              <a:t>Choosing Imaging</a:t>
            </a:r>
          </a:p>
        </p:txBody>
      </p:sp>
      <p:sp>
        <p:nvSpPr>
          <p:cNvPr id="3" name="Content Placeholder 2">
            <a:extLst>
              <a:ext uri="{FF2B5EF4-FFF2-40B4-BE49-F238E27FC236}">
                <a16:creationId xmlns:a16="http://schemas.microsoft.com/office/drawing/2014/main" id="{D4BCDFA2-6D8C-2381-C7C3-E01169DAD465}"/>
              </a:ext>
            </a:extLst>
          </p:cNvPr>
          <p:cNvSpPr>
            <a:spLocks noGrp="1"/>
          </p:cNvSpPr>
          <p:nvPr>
            <p:ph idx="1"/>
          </p:nvPr>
        </p:nvSpPr>
        <p:spPr/>
        <p:txBody>
          <a:bodyPr>
            <a:normAutofit fontScale="85000" lnSpcReduction="10000"/>
          </a:bodyPr>
          <a:lstStyle/>
          <a:p>
            <a:pPr marL="0" indent="0">
              <a:buNone/>
            </a:pPr>
            <a:r>
              <a:rPr lang="en-US" dirty="0"/>
              <a:t>Choosing imaging can be difficult. When in doubt, call Radiology. In general:</a:t>
            </a:r>
          </a:p>
          <a:p>
            <a:r>
              <a:rPr lang="en-US" dirty="0"/>
              <a:t>MRI brain/orbits with and without gadolinium for all neuro patients</a:t>
            </a:r>
          </a:p>
          <a:p>
            <a:r>
              <a:rPr lang="en-US" dirty="0"/>
              <a:t>Add MRV for bilateral disc edema or concern for cavernous sinus pathology (e.g. multiple cranial neuropathy, localized V1 or V2 hypesthesia)</a:t>
            </a:r>
          </a:p>
          <a:p>
            <a:r>
              <a:rPr lang="en-US" dirty="0"/>
              <a:t>Add MRA head in third nerve palsy, or MRA head/neck in amaurosis</a:t>
            </a:r>
          </a:p>
          <a:p>
            <a:r>
              <a:rPr lang="en-US" dirty="0"/>
              <a:t>CT for bone/orbital pathology or IOFB</a:t>
            </a:r>
          </a:p>
          <a:p>
            <a:r>
              <a:rPr lang="en-US" dirty="0"/>
              <a:t>CTA if need faster than MRA</a:t>
            </a:r>
          </a:p>
          <a:p>
            <a:r>
              <a:rPr lang="en-US" dirty="0"/>
              <a:t>Orbital dopplers for NAION, CRAO, or BRAO</a:t>
            </a:r>
          </a:p>
          <a:p>
            <a:r>
              <a:rPr lang="en-US" dirty="0"/>
              <a:t>Carotid dopplers for amaurosis, NAION, CRAO, or BRAO</a:t>
            </a:r>
          </a:p>
          <a:p>
            <a:r>
              <a:rPr lang="en-US" dirty="0"/>
              <a:t>B-scan whenever you have no view</a:t>
            </a:r>
          </a:p>
        </p:txBody>
      </p:sp>
      <p:sp>
        <p:nvSpPr>
          <p:cNvPr id="4" name="Slide Number Placeholder 3">
            <a:extLst>
              <a:ext uri="{FF2B5EF4-FFF2-40B4-BE49-F238E27FC236}">
                <a16:creationId xmlns:a16="http://schemas.microsoft.com/office/drawing/2014/main" id="{302D92B5-3D74-BEB1-B3BA-B9C90B466A2D}"/>
              </a:ext>
            </a:extLst>
          </p:cNvPr>
          <p:cNvSpPr>
            <a:spLocks noGrp="1"/>
          </p:cNvSpPr>
          <p:nvPr>
            <p:ph type="sldNum" sz="quarter" idx="12"/>
          </p:nvPr>
        </p:nvSpPr>
        <p:spPr/>
        <p:txBody>
          <a:bodyPr/>
          <a:lstStyle/>
          <a:p>
            <a:fld id="{90F0153F-5A2C-3A4E-B55D-76C3916E214D}" type="slidenum">
              <a:rPr lang="en-US" smtClean="0"/>
              <a:pPr/>
              <a:t>35</a:t>
            </a:fld>
            <a:endParaRPr lang="en-US"/>
          </a:p>
        </p:txBody>
      </p:sp>
    </p:spTree>
    <p:extLst>
      <p:ext uri="{BB962C8B-B14F-4D97-AF65-F5344CB8AC3E}">
        <p14:creationId xmlns:p14="http://schemas.microsoft.com/office/powerpoint/2010/main" val="2833489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F3832-281C-8184-DF70-68C4437FEC06}"/>
              </a:ext>
            </a:extLst>
          </p:cNvPr>
          <p:cNvSpPr>
            <a:spLocks noGrp="1"/>
          </p:cNvSpPr>
          <p:nvPr>
            <p:ph type="title"/>
          </p:nvPr>
        </p:nvSpPr>
        <p:spPr/>
        <p:txBody>
          <a:bodyPr/>
          <a:lstStyle/>
          <a:p>
            <a:r>
              <a:rPr lang="en-US" dirty="0"/>
              <a:t>Managing Expectations</a:t>
            </a:r>
          </a:p>
        </p:txBody>
      </p:sp>
      <p:sp>
        <p:nvSpPr>
          <p:cNvPr id="3" name="Content Placeholder 2">
            <a:extLst>
              <a:ext uri="{FF2B5EF4-FFF2-40B4-BE49-F238E27FC236}">
                <a16:creationId xmlns:a16="http://schemas.microsoft.com/office/drawing/2014/main" id="{D4BCDFA2-6D8C-2381-C7C3-E01169DAD465}"/>
              </a:ext>
            </a:extLst>
          </p:cNvPr>
          <p:cNvSpPr>
            <a:spLocks noGrp="1"/>
          </p:cNvSpPr>
          <p:nvPr>
            <p:ph idx="1"/>
          </p:nvPr>
        </p:nvSpPr>
        <p:spPr/>
        <p:txBody>
          <a:bodyPr>
            <a:normAutofit/>
          </a:bodyPr>
          <a:lstStyle/>
          <a:p>
            <a:r>
              <a:rPr lang="en-US" dirty="0"/>
              <a:t>The ER can get very busy, sometimes 30+ patients with multiple emergent conditions</a:t>
            </a:r>
          </a:p>
          <a:p>
            <a:r>
              <a:rPr lang="en-US" dirty="0"/>
              <a:t>Many patients will expect to be seen urgently, even for less urgent conditions like a stye. You or the staff can announce the wait time periodically and stress that patients are seen in order of urgency</a:t>
            </a:r>
          </a:p>
          <a:p>
            <a:r>
              <a:rPr lang="en-US" dirty="0"/>
              <a:t>You must remain professional and respectful, even if patients are rude. Acknowledging and thanking them for their patience helps to build rapport and expedite the encounter</a:t>
            </a:r>
          </a:p>
          <a:p>
            <a:endParaRPr lang="en-US" dirty="0"/>
          </a:p>
        </p:txBody>
      </p:sp>
      <p:sp>
        <p:nvSpPr>
          <p:cNvPr id="4" name="Slide Number Placeholder 3">
            <a:extLst>
              <a:ext uri="{FF2B5EF4-FFF2-40B4-BE49-F238E27FC236}">
                <a16:creationId xmlns:a16="http://schemas.microsoft.com/office/drawing/2014/main" id="{302D92B5-3D74-BEB1-B3BA-B9C90B466A2D}"/>
              </a:ext>
            </a:extLst>
          </p:cNvPr>
          <p:cNvSpPr>
            <a:spLocks noGrp="1"/>
          </p:cNvSpPr>
          <p:nvPr>
            <p:ph type="sldNum" sz="quarter" idx="12"/>
          </p:nvPr>
        </p:nvSpPr>
        <p:spPr/>
        <p:txBody>
          <a:bodyPr/>
          <a:lstStyle/>
          <a:p>
            <a:fld id="{90F0153F-5A2C-3A4E-B55D-76C3916E214D}" type="slidenum">
              <a:rPr lang="en-US" smtClean="0"/>
              <a:pPr/>
              <a:t>36</a:t>
            </a:fld>
            <a:endParaRPr lang="en-US"/>
          </a:p>
        </p:txBody>
      </p:sp>
    </p:spTree>
    <p:extLst>
      <p:ext uri="{BB962C8B-B14F-4D97-AF65-F5344CB8AC3E}">
        <p14:creationId xmlns:p14="http://schemas.microsoft.com/office/powerpoint/2010/main" val="1440124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F3832-281C-8184-DF70-68C4437FEC06}"/>
              </a:ext>
            </a:extLst>
          </p:cNvPr>
          <p:cNvSpPr>
            <a:spLocks noGrp="1"/>
          </p:cNvSpPr>
          <p:nvPr>
            <p:ph type="title"/>
          </p:nvPr>
        </p:nvSpPr>
        <p:spPr/>
        <p:txBody>
          <a:bodyPr/>
          <a:lstStyle/>
          <a:p>
            <a:r>
              <a:rPr lang="en-US" dirty="0"/>
              <a:t>Avoiding Mistakes</a:t>
            </a:r>
          </a:p>
        </p:txBody>
      </p:sp>
      <p:sp>
        <p:nvSpPr>
          <p:cNvPr id="3" name="Content Placeholder 2">
            <a:extLst>
              <a:ext uri="{FF2B5EF4-FFF2-40B4-BE49-F238E27FC236}">
                <a16:creationId xmlns:a16="http://schemas.microsoft.com/office/drawing/2014/main" id="{D4BCDFA2-6D8C-2381-C7C3-E01169DAD465}"/>
              </a:ext>
            </a:extLst>
          </p:cNvPr>
          <p:cNvSpPr>
            <a:spLocks noGrp="1"/>
          </p:cNvSpPr>
          <p:nvPr>
            <p:ph idx="1"/>
          </p:nvPr>
        </p:nvSpPr>
        <p:spPr/>
        <p:txBody>
          <a:bodyPr>
            <a:normAutofit fontScale="85000" lnSpcReduction="10000"/>
          </a:bodyPr>
          <a:lstStyle/>
          <a:p>
            <a:r>
              <a:rPr lang="en-US" dirty="0"/>
              <a:t>Reference the Wills Eye Manual to ensure that you are not forgetting things</a:t>
            </a:r>
          </a:p>
          <a:p>
            <a:r>
              <a:rPr lang="en-US" dirty="0"/>
              <a:t>Flip eyelids for any anterior discomfort. It’s easy to miss a FB if you do not</a:t>
            </a:r>
          </a:p>
          <a:p>
            <a:r>
              <a:rPr lang="en-US" dirty="0"/>
              <a:t>Dilate most patients unless EKC, </a:t>
            </a:r>
            <a:r>
              <a:rPr lang="en-US" dirty="0" err="1"/>
              <a:t>subconj</a:t>
            </a:r>
            <a:r>
              <a:rPr lang="en-US" dirty="0"/>
              <a:t> heme, or recent documented DFE</a:t>
            </a:r>
          </a:p>
          <a:p>
            <a:r>
              <a:rPr lang="en-US" dirty="0"/>
              <a:t>B-scan whenever you have no view</a:t>
            </a:r>
          </a:p>
          <a:p>
            <a:r>
              <a:rPr lang="en-US" dirty="0"/>
              <a:t>Check pH </a:t>
            </a:r>
            <a:r>
              <a:rPr lang="en-US" u="sng" dirty="0"/>
              <a:t>in both eyes</a:t>
            </a:r>
            <a:r>
              <a:rPr lang="en-US" dirty="0"/>
              <a:t> for irritation after getting something in the eye</a:t>
            </a:r>
          </a:p>
          <a:p>
            <a:r>
              <a:rPr lang="en-US" dirty="0"/>
              <a:t>Check V1/V2 sensation for any cranial neuropathy to evaluate for cavernous sinus pathology</a:t>
            </a:r>
          </a:p>
          <a:p>
            <a:r>
              <a:rPr lang="en-US" dirty="0"/>
              <a:t>When writing prescriptions, list substitutions (e.g. FML for </a:t>
            </a:r>
            <a:r>
              <a:rPr lang="en-US" dirty="0" err="1"/>
              <a:t>Lotemax</a:t>
            </a:r>
            <a:r>
              <a:rPr lang="en-US" dirty="0"/>
              <a:t>, bacitracin for </a:t>
            </a:r>
            <a:r>
              <a:rPr lang="en-US" dirty="0" err="1"/>
              <a:t>Polysporin</a:t>
            </a:r>
            <a:r>
              <a:rPr lang="en-US" dirty="0"/>
              <a:t>) and allow generics</a:t>
            </a:r>
          </a:p>
          <a:p>
            <a:r>
              <a:rPr lang="en-US" dirty="0"/>
              <a:t>Don’t hesitate to ask your senior residents, fellows, and attendings for help!</a:t>
            </a:r>
          </a:p>
        </p:txBody>
      </p:sp>
      <p:sp>
        <p:nvSpPr>
          <p:cNvPr id="4" name="Slide Number Placeholder 3">
            <a:extLst>
              <a:ext uri="{FF2B5EF4-FFF2-40B4-BE49-F238E27FC236}">
                <a16:creationId xmlns:a16="http://schemas.microsoft.com/office/drawing/2014/main" id="{302D92B5-3D74-BEB1-B3BA-B9C90B466A2D}"/>
              </a:ext>
            </a:extLst>
          </p:cNvPr>
          <p:cNvSpPr>
            <a:spLocks noGrp="1"/>
          </p:cNvSpPr>
          <p:nvPr>
            <p:ph type="sldNum" sz="quarter" idx="12"/>
          </p:nvPr>
        </p:nvSpPr>
        <p:spPr/>
        <p:txBody>
          <a:bodyPr/>
          <a:lstStyle/>
          <a:p>
            <a:fld id="{90F0153F-5A2C-3A4E-B55D-76C3916E214D}" type="slidenum">
              <a:rPr lang="en-US" smtClean="0"/>
              <a:pPr/>
              <a:t>37</a:t>
            </a:fld>
            <a:endParaRPr lang="en-US"/>
          </a:p>
        </p:txBody>
      </p:sp>
    </p:spTree>
    <p:extLst>
      <p:ext uri="{BB962C8B-B14F-4D97-AF65-F5344CB8AC3E}">
        <p14:creationId xmlns:p14="http://schemas.microsoft.com/office/powerpoint/2010/main" val="3883173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0390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FFBFD-8CBE-F705-5CB3-724F5E8E6F1C}"/>
              </a:ext>
            </a:extLst>
          </p:cNvPr>
          <p:cNvSpPr>
            <a:spLocks noGrp="1"/>
          </p:cNvSpPr>
          <p:nvPr>
            <p:ph type="title"/>
          </p:nvPr>
        </p:nvSpPr>
        <p:spPr/>
        <p:txBody>
          <a:bodyPr/>
          <a:lstStyle/>
          <a:p>
            <a:r>
              <a:rPr lang="en-US" dirty="0"/>
              <a:t>Life-Threatening Conditions</a:t>
            </a:r>
          </a:p>
        </p:txBody>
      </p:sp>
      <p:sp>
        <p:nvSpPr>
          <p:cNvPr id="3" name="Content Placeholder 2">
            <a:extLst>
              <a:ext uri="{FF2B5EF4-FFF2-40B4-BE49-F238E27FC236}">
                <a16:creationId xmlns:a16="http://schemas.microsoft.com/office/drawing/2014/main" id="{7156E711-9BC1-4B8F-DCF7-9B69DFFCF1A9}"/>
              </a:ext>
            </a:extLst>
          </p:cNvPr>
          <p:cNvSpPr>
            <a:spLocks noGrp="1"/>
          </p:cNvSpPr>
          <p:nvPr>
            <p:ph idx="1"/>
          </p:nvPr>
        </p:nvSpPr>
        <p:spPr/>
        <p:txBody>
          <a:bodyPr>
            <a:normAutofit/>
          </a:bodyPr>
          <a:lstStyle/>
          <a:p>
            <a:r>
              <a:rPr lang="en-US" dirty="0"/>
              <a:t>Cardiac or respiratory arrest</a:t>
            </a:r>
          </a:p>
          <a:p>
            <a:r>
              <a:rPr lang="en-US" dirty="0">
                <a:solidFill>
                  <a:schemeClr val="bg1">
                    <a:lumMod val="85000"/>
                  </a:schemeClr>
                </a:solidFill>
              </a:rPr>
              <a:t>Stroke</a:t>
            </a:r>
          </a:p>
          <a:p>
            <a:r>
              <a:rPr lang="en-US" dirty="0">
                <a:solidFill>
                  <a:schemeClr val="bg1">
                    <a:lumMod val="85000"/>
                  </a:schemeClr>
                </a:solidFill>
              </a:rPr>
              <a:t>Third nerve palsy</a:t>
            </a:r>
          </a:p>
          <a:p>
            <a:r>
              <a:rPr lang="en-US" dirty="0">
                <a:solidFill>
                  <a:schemeClr val="bg1">
                    <a:lumMod val="85000"/>
                  </a:schemeClr>
                </a:solidFill>
              </a:rPr>
              <a:t>Bilateral disc edema</a:t>
            </a:r>
          </a:p>
          <a:p>
            <a:r>
              <a:rPr lang="en-US" dirty="0">
                <a:solidFill>
                  <a:schemeClr val="bg1">
                    <a:lumMod val="85000"/>
                  </a:schemeClr>
                </a:solidFill>
              </a:rPr>
              <a:t>Orbital cellulitis</a:t>
            </a:r>
          </a:p>
          <a:p>
            <a:r>
              <a:rPr lang="en-US" dirty="0">
                <a:solidFill>
                  <a:schemeClr val="bg1">
                    <a:lumMod val="85000"/>
                  </a:schemeClr>
                </a:solidFill>
              </a:rPr>
              <a:t>Cavernous sinus process</a:t>
            </a:r>
          </a:p>
        </p:txBody>
      </p:sp>
      <p:sp>
        <p:nvSpPr>
          <p:cNvPr id="4" name="Slide Number Placeholder 3">
            <a:extLst>
              <a:ext uri="{FF2B5EF4-FFF2-40B4-BE49-F238E27FC236}">
                <a16:creationId xmlns:a16="http://schemas.microsoft.com/office/drawing/2014/main" id="{A00E6232-CA1B-7BD6-B050-C049D2AD1D59}"/>
              </a:ext>
            </a:extLst>
          </p:cNvPr>
          <p:cNvSpPr>
            <a:spLocks noGrp="1"/>
          </p:cNvSpPr>
          <p:nvPr>
            <p:ph type="sldNum" sz="quarter" idx="12"/>
          </p:nvPr>
        </p:nvSpPr>
        <p:spPr/>
        <p:txBody>
          <a:bodyPr/>
          <a:lstStyle/>
          <a:p>
            <a:fld id="{90F0153F-5A2C-3A4E-B55D-76C3916E214D}" type="slidenum">
              <a:rPr lang="en-US" smtClean="0"/>
              <a:pPr/>
              <a:t>3</a:t>
            </a:fld>
            <a:endParaRPr lang="en-US"/>
          </a:p>
        </p:txBody>
      </p:sp>
    </p:spTree>
    <p:extLst>
      <p:ext uri="{BB962C8B-B14F-4D97-AF65-F5344CB8AC3E}">
        <p14:creationId xmlns:p14="http://schemas.microsoft.com/office/powerpoint/2010/main" val="2085915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2DC61-BA69-0594-3119-8928312E89C2}"/>
              </a:ext>
            </a:extLst>
          </p:cNvPr>
          <p:cNvSpPr>
            <a:spLocks noGrp="1"/>
          </p:cNvSpPr>
          <p:nvPr>
            <p:ph type="title"/>
          </p:nvPr>
        </p:nvSpPr>
        <p:spPr/>
        <p:txBody>
          <a:bodyPr/>
          <a:lstStyle/>
          <a:p>
            <a:r>
              <a:rPr lang="en-US" dirty="0"/>
              <a:t>Cardiac or Respiratory Arrest</a:t>
            </a:r>
          </a:p>
        </p:txBody>
      </p:sp>
      <p:sp>
        <p:nvSpPr>
          <p:cNvPr id="3" name="Content Placeholder 2">
            <a:extLst>
              <a:ext uri="{FF2B5EF4-FFF2-40B4-BE49-F238E27FC236}">
                <a16:creationId xmlns:a16="http://schemas.microsoft.com/office/drawing/2014/main" id="{5E731BA3-1592-AF57-A89F-F0D1499DFF27}"/>
              </a:ext>
            </a:extLst>
          </p:cNvPr>
          <p:cNvSpPr>
            <a:spLocks noGrp="1"/>
          </p:cNvSpPr>
          <p:nvPr>
            <p:ph idx="1"/>
          </p:nvPr>
        </p:nvSpPr>
        <p:spPr/>
        <p:txBody>
          <a:bodyPr>
            <a:normAutofit/>
          </a:bodyPr>
          <a:lstStyle/>
          <a:p>
            <a:r>
              <a:rPr lang="en-US" dirty="0"/>
              <a:t>Patients occasionally present to the Wills ER with non-ocular emergencies, e.g. cardiac or respiratory arrest</a:t>
            </a:r>
          </a:p>
          <a:p>
            <a:r>
              <a:rPr lang="en-US" dirty="0"/>
              <a:t>Activate a Rapid Response or Code Blue</a:t>
            </a:r>
          </a:p>
          <a:p>
            <a:r>
              <a:rPr lang="en-US" dirty="0"/>
              <a:t>Start with ABCs: airway, breathing, and circulation</a:t>
            </a:r>
          </a:p>
          <a:p>
            <a:r>
              <a:rPr lang="en-US" dirty="0"/>
              <a:t>Remember USMLE Step 2: stretcher, two large-bore IVs, BP cuff, EKG, defibrillator pads, pulse oximetry, and </a:t>
            </a:r>
            <a:r>
              <a:rPr lang="en-US" dirty="0" err="1"/>
              <a:t>accucheck</a:t>
            </a:r>
            <a:endParaRPr lang="en-US" dirty="0"/>
          </a:p>
          <a:p>
            <a:r>
              <a:rPr lang="en-US" dirty="0"/>
              <a:t>Transfer the patient to the main ER as quickly as possible</a:t>
            </a:r>
          </a:p>
        </p:txBody>
      </p:sp>
      <p:sp>
        <p:nvSpPr>
          <p:cNvPr id="4" name="Slide Number Placeholder 3">
            <a:extLst>
              <a:ext uri="{FF2B5EF4-FFF2-40B4-BE49-F238E27FC236}">
                <a16:creationId xmlns:a16="http://schemas.microsoft.com/office/drawing/2014/main" id="{8EE5E580-6D90-52C3-0B47-3FEA49CC195C}"/>
              </a:ext>
            </a:extLst>
          </p:cNvPr>
          <p:cNvSpPr>
            <a:spLocks noGrp="1"/>
          </p:cNvSpPr>
          <p:nvPr>
            <p:ph type="sldNum" sz="quarter" idx="12"/>
          </p:nvPr>
        </p:nvSpPr>
        <p:spPr/>
        <p:txBody>
          <a:bodyPr/>
          <a:lstStyle/>
          <a:p>
            <a:fld id="{90F0153F-5A2C-3A4E-B55D-76C3916E214D}" type="slidenum">
              <a:rPr lang="en-US" smtClean="0"/>
              <a:pPr/>
              <a:t>4</a:t>
            </a:fld>
            <a:endParaRPr lang="en-US"/>
          </a:p>
        </p:txBody>
      </p:sp>
    </p:spTree>
    <p:extLst>
      <p:ext uri="{BB962C8B-B14F-4D97-AF65-F5344CB8AC3E}">
        <p14:creationId xmlns:p14="http://schemas.microsoft.com/office/powerpoint/2010/main" val="2563178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2DC61-BA69-0594-3119-8928312E89C2}"/>
              </a:ext>
            </a:extLst>
          </p:cNvPr>
          <p:cNvSpPr>
            <a:spLocks noGrp="1"/>
          </p:cNvSpPr>
          <p:nvPr>
            <p:ph type="title"/>
          </p:nvPr>
        </p:nvSpPr>
        <p:spPr/>
        <p:txBody>
          <a:bodyPr/>
          <a:lstStyle/>
          <a:p>
            <a:r>
              <a:rPr lang="en-US" dirty="0"/>
              <a:t>Cardiac or Respiratory Arrest: Case Study</a:t>
            </a:r>
          </a:p>
        </p:txBody>
      </p:sp>
      <p:sp>
        <p:nvSpPr>
          <p:cNvPr id="3" name="Content Placeholder 2">
            <a:extLst>
              <a:ext uri="{FF2B5EF4-FFF2-40B4-BE49-F238E27FC236}">
                <a16:creationId xmlns:a16="http://schemas.microsoft.com/office/drawing/2014/main" id="{5E731BA3-1592-AF57-A89F-F0D1499DFF27}"/>
              </a:ext>
            </a:extLst>
          </p:cNvPr>
          <p:cNvSpPr>
            <a:spLocks noGrp="1"/>
          </p:cNvSpPr>
          <p:nvPr>
            <p:ph idx="1"/>
          </p:nvPr>
        </p:nvSpPr>
        <p:spPr/>
        <p:txBody>
          <a:bodyPr>
            <a:normAutofit fontScale="92500" lnSpcReduction="20000"/>
          </a:bodyPr>
          <a:lstStyle/>
          <a:p>
            <a:pPr marL="0" indent="0">
              <a:lnSpc>
                <a:spcPct val="110000"/>
              </a:lnSpc>
              <a:buNone/>
            </a:pPr>
            <a:r>
              <a:rPr lang="en-US" b="1" dirty="0"/>
              <a:t>A 59-year-old woman presents with flashes and floaters. In triage, she suddenly develops chest pain and dyspnea.</a:t>
            </a:r>
          </a:p>
          <a:p>
            <a:pPr marL="0" indent="0">
              <a:lnSpc>
                <a:spcPct val="110000"/>
              </a:lnSpc>
              <a:buNone/>
            </a:pPr>
            <a:endParaRPr lang="en-US" dirty="0"/>
          </a:p>
          <a:p>
            <a:pPr>
              <a:lnSpc>
                <a:spcPct val="110000"/>
              </a:lnSpc>
            </a:pPr>
            <a:r>
              <a:rPr lang="en-US" dirty="0"/>
              <a:t>Activate a Rapid Response</a:t>
            </a:r>
          </a:p>
          <a:p>
            <a:pPr>
              <a:lnSpc>
                <a:spcPct val="110000"/>
              </a:lnSpc>
            </a:pPr>
            <a:r>
              <a:rPr lang="en-US" dirty="0"/>
              <a:t>Check ABCs. Put patient on a stretcher and place two large-bore IVs, BP cuff, EKG leads, and pulse oximetry</a:t>
            </a:r>
          </a:p>
          <a:p>
            <a:pPr>
              <a:lnSpc>
                <a:spcPct val="110000"/>
              </a:lnSpc>
            </a:pPr>
            <a:r>
              <a:rPr lang="en-US" dirty="0"/>
              <a:t>Initiate the workup with an EKG, </a:t>
            </a:r>
            <a:r>
              <a:rPr lang="en-US" dirty="0" err="1"/>
              <a:t>accucheck</a:t>
            </a:r>
            <a:r>
              <a:rPr lang="en-US" dirty="0"/>
              <a:t>, and labs if indicated</a:t>
            </a:r>
          </a:p>
          <a:p>
            <a:pPr>
              <a:lnSpc>
                <a:spcPct val="110000"/>
              </a:lnSpc>
            </a:pPr>
            <a:r>
              <a:rPr lang="en-US" dirty="0"/>
              <a:t>Within reason, complete an eye evaluation until Rapid Response Team arrives (though likely defer dilation to enable pupil checks)</a:t>
            </a:r>
          </a:p>
        </p:txBody>
      </p:sp>
      <p:sp>
        <p:nvSpPr>
          <p:cNvPr id="4" name="Slide Number Placeholder 3">
            <a:extLst>
              <a:ext uri="{FF2B5EF4-FFF2-40B4-BE49-F238E27FC236}">
                <a16:creationId xmlns:a16="http://schemas.microsoft.com/office/drawing/2014/main" id="{8EE5E580-6D90-52C3-0B47-3FEA49CC195C}"/>
              </a:ext>
            </a:extLst>
          </p:cNvPr>
          <p:cNvSpPr>
            <a:spLocks noGrp="1"/>
          </p:cNvSpPr>
          <p:nvPr>
            <p:ph type="sldNum" sz="quarter" idx="12"/>
          </p:nvPr>
        </p:nvSpPr>
        <p:spPr/>
        <p:txBody>
          <a:bodyPr/>
          <a:lstStyle/>
          <a:p>
            <a:fld id="{90F0153F-5A2C-3A4E-B55D-76C3916E214D}" type="slidenum">
              <a:rPr lang="en-US" smtClean="0"/>
              <a:pPr/>
              <a:t>5</a:t>
            </a:fld>
            <a:endParaRPr lang="en-US"/>
          </a:p>
        </p:txBody>
      </p:sp>
    </p:spTree>
    <p:extLst>
      <p:ext uri="{BB962C8B-B14F-4D97-AF65-F5344CB8AC3E}">
        <p14:creationId xmlns:p14="http://schemas.microsoft.com/office/powerpoint/2010/main" val="37746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2DC61-BA69-0594-3119-8928312E89C2}"/>
              </a:ext>
            </a:extLst>
          </p:cNvPr>
          <p:cNvSpPr>
            <a:spLocks noGrp="1"/>
          </p:cNvSpPr>
          <p:nvPr>
            <p:ph type="title"/>
          </p:nvPr>
        </p:nvSpPr>
        <p:spPr/>
        <p:txBody>
          <a:bodyPr/>
          <a:lstStyle/>
          <a:p>
            <a:r>
              <a:rPr lang="en-US" dirty="0"/>
              <a:t>Cardiac or Respiratory Arrest: Case Study</a:t>
            </a:r>
          </a:p>
        </p:txBody>
      </p:sp>
      <p:sp>
        <p:nvSpPr>
          <p:cNvPr id="3" name="Content Placeholder 2">
            <a:extLst>
              <a:ext uri="{FF2B5EF4-FFF2-40B4-BE49-F238E27FC236}">
                <a16:creationId xmlns:a16="http://schemas.microsoft.com/office/drawing/2014/main" id="{5E731BA3-1592-AF57-A89F-F0D1499DFF27}"/>
              </a:ext>
            </a:extLst>
          </p:cNvPr>
          <p:cNvSpPr>
            <a:spLocks noGrp="1"/>
          </p:cNvSpPr>
          <p:nvPr>
            <p:ph idx="1"/>
          </p:nvPr>
        </p:nvSpPr>
        <p:spPr/>
        <p:txBody>
          <a:bodyPr>
            <a:normAutofit/>
          </a:bodyPr>
          <a:lstStyle/>
          <a:p>
            <a:pPr marL="0" indent="0">
              <a:lnSpc>
                <a:spcPct val="90000"/>
              </a:lnSpc>
              <a:buNone/>
            </a:pPr>
            <a:r>
              <a:rPr lang="en-US" sz="3000" b="1" dirty="0"/>
              <a:t>A 59-year-old woman presents with flashes and floaters. In triage, her BP is 212/105.</a:t>
            </a:r>
          </a:p>
          <a:p>
            <a:pPr marL="0" indent="0">
              <a:lnSpc>
                <a:spcPct val="90000"/>
              </a:lnSpc>
              <a:buNone/>
            </a:pPr>
            <a:endParaRPr lang="en-US" sz="3000" dirty="0"/>
          </a:p>
          <a:p>
            <a:pPr>
              <a:lnSpc>
                <a:spcPct val="90000"/>
              </a:lnSpc>
            </a:pPr>
            <a:r>
              <a:rPr lang="en-US" sz="3000" dirty="0"/>
              <a:t>Evaluate for chest pain, shortness of breath, nausea, headache, confusion, or blurry vision</a:t>
            </a:r>
          </a:p>
          <a:p>
            <a:pPr>
              <a:lnSpc>
                <a:spcPct val="90000"/>
              </a:lnSpc>
            </a:pPr>
            <a:r>
              <a:rPr lang="en-US" sz="3000" dirty="0"/>
              <a:t>If symptomatic, then transfer to main ER for hypertensive emergency</a:t>
            </a:r>
          </a:p>
          <a:p>
            <a:pPr>
              <a:lnSpc>
                <a:spcPct val="90000"/>
              </a:lnSpc>
            </a:pPr>
            <a:r>
              <a:rPr lang="en-US" sz="3000" dirty="0"/>
              <a:t>If asymptomatic, then check APD, dilate, and examine ASAP. If no acute ocular pathology, then could transfer to the main ER or arrange PCP follow-up for hypertensive urgency</a:t>
            </a:r>
          </a:p>
        </p:txBody>
      </p:sp>
      <p:sp>
        <p:nvSpPr>
          <p:cNvPr id="4" name="Slide Number Placeholder 3">
            <a:extLst>
              <a:ext uri="{FF2B5EF4-FFF2-40B4-BE49-F238E27FC236}">
                <a16:creationId xmlns:a16="http://schemas.microsoft.com/office/drawing/2014/main" id="{8EE5E580-6D90-52C3-0B47-3FEA49CC195C}"/>
              </a:ext>
            </a:extLst>
          </p:cNvPr>
          <p:cNvSpPr>
            <a:spLocks noGrp="1"/>
          </p:cNvSpPr>
          <p:nvPr>
            <p:ph type="sldNum" sz="quarter" idx="12"/>
          </p:nvPr>
        </p:nvSpPr>
        <p:spPr/>
        <p:txBody>
          <a:bodyPr/>
          <a:lstStyle/>
          <a:p>
            <a:fld id="{90F0153F-5A2C-3A4E-B55D-76C3916E214D}" type="slidenum">
              <a:rPr lang="en-US" smtClean="0"/>
              <a:pPr/>
              <a:t>6</a:t>
            </a:fld>
            <a:endParaRPr lang="en-US"/>
          </a:p>
        </p:txBody>
      </p:sp>
    </p:spTree>
    <p:extLst>
      <p:ext uri="{BB962C8B-B14F-4D97-AF65-F5344CB8AC3E}">
        <p14:creationId xmlns:p14="http://schemas.microsoft.com/office/powerpoint/2010/main" val="1894296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FFBFD-8CBE-F705-5CB3-724F5E8E6F1C}"/>
              </a:ext>
            </a:extLst>
          </p:cNvPr>
          <p:cNvSpPr>
            <a:spLocks noGrp="1"/>
          </p:cNvSpPr>
          <p:nvPr>
            <p:ph type="title"/>
          </p:nvPr>
        </p:nvSpPr>
        <p:spPr/>
        <p:txBody>
          <a:bodyPr/>
          <a:lstStyle/>
          <a:p>
            <a:r>
              <a:rPr lang="en-US" dirty="0"/>
              <a:t>Life-Threatening Conditions</a:t>
            </a:r>
          </a:p>
        </p:txBody>
      </p:sp>
      <p:sp>
        <p:nvSpPr>
          <p:cNvPr id="3" name="Content Placeholder 2">
            <a:extLst>
              <a:ext uri="{FF2B5EF4-FFF2-40B4-BE49-F238E27FC236}">
                <a16:creationId xmlns:a16="http://schemas.microsoft.com/office/drawing/2014/main" id="{7156E711-9BC1-4B8F-DCF7-9B69DFFCF1A9}"/>
              </a:ext>
            </a:extLst>
          </p:cNvPr>
          <p:cNvSpPr>
            <a:spLocks noGrp="1"/>
          </p:cNvSpPr>
          <p:nvPr>
            <p:ph idx="1"/>
          </p:nvPr>
        </p:nvSpPr>
        <p:spPr/>
        <p:txBody>
          <a:bodyPr>
            <a:normAutofit/>
          </a:bodyPr>
          <a:lstStyle/>
          <a:p>
            <a:r>
              <a:rPr lang="en-US" dirty="0">
                <a:solidFill>
                  <a:schemeClr val="bg1">
                    <a:lumMod val="85000"/>
                  </a:schemeClr>
                </a:solidFill>
              </a:rPr>
              <a:t>Cardiac or respiratory arrest</a:t>
            </a:r>
          </a:p>
          <a:p>
            <a:r>
              <a:rPr lang="en-US" dirty="0"/>
              <a:t>Stroke</a:t>
            </a:r>
          </a:p>
          <a:p>
            <a:r>
              <a:rPr lang="en-US" dirty="0">
                <a:solidFill>
                  <a:schemeClr val="bg1">
                    <a:lumMod val="85000"/>
                  </a:schemeClr>
                </a:solidFill>
              </a:rPr>
              <a:t>Third nerve palsy</a:t>
            </a:r>
          </a:p>
          <a:p>
            <a:r>
              <a:rPr lang="en-US" dirty="0">
                <a:solidFill>
                  <a:schemeClr val="bg1">
                    <a:lumMod val="85000"/>
                  </a:schemeClr>
                </a:solidFill>
              </a:rPr>
              <a:t>Bilateral disc edema</a:t>
            </a:r>
          </a:p>
          <a:p>
            <a:r>
              <a:rPr lang="en-US" dirty="0">
                <a:solidFill>
                  <a:schemeClr val="bg1">
                    <a:lumMod val="85000"/>
                  </a:schemeClr>
                </a:solidFill>
              </a:rPr>
              <a:t>Orbital cellulitis</a:t>
            </a:r>
          </a:p>
          <a:p>
            <a:r>
              <a:rPr lang="en-US" dirty="0">
                <a:solidFill>
                  <a:schemeClr val="bg1">
                    <a:lumMod val="85000"/>
                  </a:schemeClr>
                </a:solidFill>
              </a:rPr>
              <a:t>Cavernous sinus process</a:t>
            </a:r>
          </a:p>
        </p:txBody>
      </p:sp>
      <p:sp>
        <p:nvSpPr>
          <p:cNvPr id="4" name="Slide Number Placeholder 3">
            <a:extLst>
              <a:ext uri="{FF2B5EF4-FFF2-40B4-BE49-F238E27FC236}">
                <a16:creationId xmlns:a16="http://schemas.microsoft.com/office/drawing/2014/main" id="{A00E6232-CA1B-7BD6-B050-C049D2AD1D59}"/>
              </a:ext>
            </a:extLst>
          </p:cNvPr>
          <p:cNvSpPr>
            <a:spLocks noGrp="1"/>
          </p:cNvSpPr>
          <p:nvPr>
            <p:ph type="sldNum" sz="quarter" idx="12"/>
          </p:nvPr>
        </p:nvSpPr>
        <p:spPr/>
        <p:txBody>
          <a:bodyPr/>
          <a:lstStyle/>
          <a:p>
            <a:fld id="{90F0153F-5A2C-3A4E-B55D-76C3916E214D}" type="slidenum">
              <a:rPr lang="en-US" smtClean="0"/>
              <a:pPr/>
              <a:t>7</a:t>
            </a:fld>
            <a:endParaRPr lang="en-US"/>
          </a:p>
        </p:txBody>
      </p:sp>
    </p:spTree>
    <p:extLst>
      <p:ext uri="{BB962C8B-B14F-4D97-AF65-F5344CB8AC3E}">
        <p14:creationId xmlns:p14="http://schemas.microsoft.com/office/powerpoint/2010/main" val="91812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5679F-6B56-136B-32CE-577F83237AAF}"/>
              </a:ext>
            </a:extLst>
          </p:cNvPr>
          <p:cNvSpPr>
            <a:spLocks noGrp="1"/>
          </p:cNvSpPr>
          <p:nvPr>
            <p:ph type="title"/>
          </p:nvPr>
        </p:nvSpPr>
        <p:spPr/>
        <p:txBody>
          <a:bodyPr/>
          <a:lstStyle/>
          <a:p>
            <a:r>
              <a:rPr lang="en-US" dirty="0"/>
              <a:t>Stroke</a:t>
            </a:r>
          </a:p>
        </p:txBody>
      </p:sp>
      <p:sp>
        <p:nvSpPr>
          <p:cNvPr id="3" name="Content Placeholder 2">
            <a:extLst>
              <a:ext uri="{FF2B5EF4-FFF2-40B4-BE49-F238E27FC236}">
                <a16:creationId xmlns:a16="http://schemas.microsoft.com/office/drawing/2014/main" id="{4CC81776-C2CB-B020-C303-666A849CBF49}"/>
              </a:ext>
            </a:extLst>
          </p:cNvPr>
          <p:cNvSpPr>
            <a:spLocks noGrp="1"/>
          </p:cNvSpPr>
          <p:nvPr>
            <p:ph idx="1"/>
          </p:nvPr>
        </p:nvSpPr>
        <p:spPr/>
        <p:txBody>
          <a:bodyPr>
            <a:normAutofit/>
          </a:bodyPr>
          <a:lstStyle/>
          <a:p>
            <a:r>
              <a:rPr lang="en-US" dirty="0"/>
              <a:t>Call a stroke code and document timing</a:t>
            </a:r>
          </a:p>
          <a:p>
            <a:pPr lvl="1"/>
            <a:r>
              <a:rPr lang="en-US" dirty="0"/>
              <a:t>Classic window for tPA is 3-4.5 hours, but endovascular interventions can be done up to 6 hours</a:t>
            </a:r>
          </a:p>
          <a:p>
            <a:pPr lvl="1"/>
            <a:r>
              <a:rPr lang="en-US" dirty="0"/>
              <a:t>Time = brain, and you need to move swiftly to maximize outcomes. Let the stroke team determine the stroke window</a:t>
            </a:r>
          </a:p>
          <a:p>
            <a:r>
              <a:rPr lang="en-US" dirty="0"/>
              <a:t>Any CRAO not caused by GCA should be treated as a stroke and Neurology should be consulted for likely admission</a:t>
            </a:r>
          </a:p>
        </p:txBody>
      </p:sp>
      <p:sp>
        <p:nvSpPr>
          <p:cNvPr id="4" name="Slide Number Placeholder 3">
            <a:extLst>
              <a:ext uri="{FF2B5EF4-FFF2-40B4-BE49-F238E27FC236}">
                <a16:creationId xmlns:a16="http://schemas.microsoft.com/office/drawing/2014/main" id="{74937054-E0E6-E1B0-F47B-13E3F733542F}"/>
              </a:ext>
            </a:extLst>
          </p:cNvPr>
          <p:cNvSpPr>
            <a:spLocks noGrp="1"/>
          </p:cNvSpPr>
          <p:nvPr>
            <p:ph type="sldNum" sz="quarter" idx="12"/>
          </p:nvPr>
        </p:nvSpPr>
        <p:spPr/>
        <p:txBody>
          <a:bodyPr/>
          <a:lstStyle/>
          <a:p>
            <a:fld id="{90F0153F-5A2C-3A4E-B55D-76C3916E214D}" type="slidenum">
              <a:rPr lang="en-US" smtClean="0"/>
              <a:pPr/>
              <a:t>8</a:t>
            </a:fld>
            <a:endParaRPr lang="en-US"/>
          </a:p>
        </p:txBody>
      </p:sp>
    </p:spTree>
    <p:extLst>
      <p:ext uri="{BB962C8B-B14F-4D97-AF65-F5344CB8AC3E}">
        <p14:creationId xmlns:p14="http://schemas.microsoft.com/office/powerpoint/2010/main" val="3263318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28185</TotalTime>
  <Words>2983</Words>
  <Application>Microsoft Macintosh PowerPoint</Application>
  <PresentationFormat>Widescreen</PresentationFormat>
  <Paragraphs>285</Paragraphs>
  <Slides>39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Garamond</vt:lpstr>
      <vt:lpstr>Office Theme</vt:lpstr>
      <vt:lpstr>PowerPoint Presentation</vt:lpstr>
      <vt:lpstr>Managing ER Patients</vt:lpstr>
      <vt:lpstr>Life-Threatening Conditions</vt:lpstr>
      <vt:lpstr>Life-Threatening Conditions</vt:lpstr>
      <vt:lpstr>Cardiac or Respiratory Arrest</vt:lpstr>
      <vt:lpstr>Cardiac or Respiratory Arrest: Case Study</vt:lpstr>
      <vt:lpstr>Cardiac or Respiratory Arrest: Case Study</vt:lpstr>
      <vt:lpstr>Life-Threatening Conditions</vt:lpstr>
      <vt:lpstr>Stroke</vt:lpstr>
      <vt:lpstr>Stroke: Case Study</vt:lpstr>
      <vt:lpstr>Life-Threatening Conditions</vt:lpstr>
      <vt:lpstr>Third Nerve Palsy</vt:lpstr>
      <vt:lpstr>Third Nerve Palsy: Case Study</vt:lpstr>
      <vt:lpstr>Third Nerve Palsy: Case Study</vt:lpstr>
      <vt:lpstr>Life-Threatening Conditions</vt:lpstr>
      <vt:lpstr>Bilateral Disc Edema</vt:lpstr>
      <vt:lpstr>Life-Threatening Conditions</vt:lpstr>
      <vt:lpstr>Orbital Cellulitis</vt:lpstr>
      <vt:lpstr>Orbital Cellulitis: Case Study</vt:lpstr>
      <vt:lpstr>Life-Threatening Conditions</vt:lpstr>
      <vt:lpstr>Cavernous Sinus Process</vt:lpstr>
      <vt:lpstr>Cavernous Sinus Process: Case Study</vt:lpstr>
      <vt:lpstr>Sight-Threatening Conditions</vt:lpstr>
      <vt:lpstr>Corneal Ulcer</vt:lpstr>
      <vt:lpstr>Retinal Tear/Detachment</vt:lpstr>
      <vt:lpstr>Orbital Compartment Syndrome</vt:lpstr>
      <vt:lpstr>Ruptured Globe</vt:lpstr>
      <vt:lpstr>Elevated IOP</vt:lpstr>
      <vt:lpstr>Acute Retinal Necrosis</vt:lpstr>
      <vt:lpstr>Endophthalmitis</vt:lpstr>
      <vt:lpstr>Intraocular Foreign Body</vt:lpstr>
      <vt:lpstr>Chemical Injury</vt:lpstr>
      <vt:lpstr>Giant Cell Arteritis</vt:lpstr>
      <vt:lpstr>Maximizing Efficiency</vt:lpstr>
      <vt:lpstr>Bottlenecks</vt:lpstr>
      <vt:lpstr>Choosing Imaging</vt:lpstr>
      <vt:lpstr>Managing Expectations</vt:lpstr>
      <vt:lpstr>Avoiding Mistakes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Abendroth</dc:creator>
  <cp:lastModifiedBy>Michael Abendroth</cp:lastModifiedBy>
  <cp:revision>714</cp:revision>
  <cp:lastPrinted>2017-09-22T01:03:27Z</cp:lastPrinted>
  <dcterms:created xsi:type="dcterms:W3CDTF">2015-04-12T16:05:13Z</dcterms:created>
  <dcterms:modified xsi:type="dcterms:W3CDTF">2023-01-15T20:41:59Z</dcterms:modified>
</cp:coreProperties>
</file>