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61" r:id="rId4"/>
    <p:sldId id="262" r:id="rId5"/>
    <p:sldId id="263" r:id="rId6"/>
    <p:sldId id="264" r:id="rId7"/>
    <p:sldId id="259" r:id="rId8"/>
    <p:sldId id="265" r:id="rId9"/>
    <p:sldId id="26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H0N0Yc6OeBfmC8jKCV26Vw==" hashData="qOhVPnwE5GokXTVd6pNJ1RfShj+qSTcMv4dZXK9L7ID2JmtwdD2BqNNCDzHjkMuscV+Xye0Sz+qFto2XbnCIIg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1835"/>
    <a:srgbClr val="FE0001"/>
    <a:srgbClr val="CE0F25"/>
    <a:srgbClr val="C91427"/>
    <a:srgbClr val="861138"/>
    <a:srgbClr val="EEBEC6"/>
    <a:srgbClr val="EDBDC6"/>
    <a:srgbClr val="C11633"/>
    <a:srgbClr val="4F862A"/>
    <a:srgbClr val="FF68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26" autoAdjust="0"/>
    <p:restoredTop sz="86578" autoAdjust="0"/>
  </p:normalViewPr>
  <p:slideViewPr>
    <p:cSldViewPr snapToGrid="0" snapToObjects="1">
      <p:cViewPr varScale="1">
        <p:scale>
          <a:sx n="90" d="100"/>
          <a:sy n="90" d="100"/>
        </p:scale>
        <p:origin x="167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088"/>
    </p:cViewPr>
  </p:outlineViewPr>
  <p:notesTextViewPr>
    <p:cViewPr>
      <p:scale>
        <a:sx n="110" d="100"/>
        <a:sy n="11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59CFF-7984-8049-9E18-9CED8E3CB6D1}" type="datetimeFigureOut">
              <a:rPr lang="en-US" smtClean="0"/>
              <a:t>6/9/21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1768B-CEB8-3D48-A5A3-4C1DFABE4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780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C9883-3C4C-EA4E-9F95-518ACBD41BE1}" type="datetimeFigureOut">
              <a:rPr lang="en-US" smtClean="0"/>
              <a:t>6/9/21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E8948-4663-9F45-9E99-9723FF9E5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509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81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E8948-4663-9F45-9E99-9723FF9E58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10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6E8359-7930-2043-9A93-E12C9513A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6"/>
            <a:ext cx="12192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2D54DB2-AF69-A647-93D3-00CA0600DF13}"/>
              </a:ext>
            </a:extLst>
          </p:cNvPr>
          <p:cNvSpPr/>
          <p:nvPr userDrawn="1"/>
        </p:nvSpPr>
        <p:spPr>
          <a:xfrm>
            <a:off x="-2" y="5635392"/>
            <a:ext cx="12192000" cy="934007"/>
          </a:xfrm>
          <a:prstGeom prst="rect">
            <a:avLst/>
          </a:prstGeom>
          <a:solidFill>
            <a:srgbClr val="CE0F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61138"/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E018003-0ED3-F549-9D51-A2D56A4AFD73}"/>
              </a:ext>
            </a:extLst>
          </p:cNvPr>
          <p:cNvSpPr txBox="1">
            <a:spLocks/>
          </p:cNvSpPr>
          <p:nvPr userDrawn="1"/>
        </p:nvSpPr>
        <p:spPr>
          <a:xfrm>
            <a:off x="0" y="5635391"/>
            <a:ext cx="6096000" cy="9340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pc="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Wills Eye Surgical Curriculum</a:t>
            </a:r>
          </a:p>
        </p:txBody>
      </p:sp>
    </p:spTree>
    <p:extLst>
      <p:ext uri="{BB962C8B-B14F-4D97-AF65-F5344CB8AC3E}">
        <p14:creationId xmlns:p14="http://schemas.microsoft.com/office/powerpoint/2010/main" val="61178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E7C012-435F-5946-9707-89E899B2B412}"/>
              </a:ext>
            </a:extLst>
          </p:cNvPr>
          <p:cNvSpPr txBox="1"/>
          <p:nvPr userDrawn="1"/>
        </p:nvSpPr>
        <p:spPr>
          <a:xfrm>
            <a:off x="2481943" y="64839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29A16B5-C609-1C40-A8DD-FC419D1B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fld id="{90F0153F-5A2C-3A4E-B55D-76C3916E2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Garamond" panose="02020404030301010803" pitchFamily="18" charset="0"/>
              </a:defRPr>
            </a:lvl1pPr>
            <a:lvl2pPr>
              <a:defRPr sz="2400">
                <a:latin typeface="Garamond" panose="02020404030301010803" pitchFamily="18" charset="0"/>
              </a:defRPr>
            </a:lvl2pPr>
            <a:lvl3pPr>
              <a:defRPr sz="2000">
                <a:latin typeface="Garamond" panose="02020404030301010803" pitchFamily="18" charset="0"/>
              </a:defRPr>
            </a:lvl3pPr>
            <a:lvl4pPr>
              <a:defRPr sz="1800">
                <a:latin typeface="Garamond" panose="02020404030301010803" pitchFamily="18" charset="0"/>
              </a:defRPr>
            </a:lvl4pPr>
            <a:lvl5pPr>
              <a:defRPr sz="1800">
                <a:latin typeface="Garamond" panose="02020404030301010803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Garamond" panose="02020404030301010803" pitchFamily="18" charset="0"/>
              </a:defRPr>
            </a:lvl1pPr>
            <a:lvl2pPr>
              <a:defRPr sz="2400">
                <a:latin typeface="Garamond" panose="02020404030301010803" pitchFamily="18" charset="0"/>
              </a:defRPr>
            </a:lvl2pPr>
            <a:lvl3pPr>
              <a:defRPr sz="2000">
                <a:latin typeface="Garamond" panose="02020404030301010803" pitchFamily="18" charset="0"/>
              </a:defRPr>
            </a:lvl3pPr>
            <a:lvl4pPr>
              <a:defRPr sz="1800">
                <a:latin typeface="Garamond" panose="02020404030301010803" pitchFamily="18" charset="0"/>
              </a:defRPr>
            </a:lvl4pPr>
            <a:lvl5pPr>
              <a:defRPr sz="1800">
                <a:latin typeface="Garamond" panose="02020404030301010803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fld id="{90F0153F-5A2C-3A4E-B55D-76C3916E21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75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3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6E8359-7930-2043-9A93-E12C9513A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6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CBA03-07C2-0D43-A60D-AF13CB4D4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2214" y="1977158"/>
            <a:ext cx="5167571" cy="290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44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88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121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8A34BE12-C449-5242-AF55-CB887E18AF5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1417638"/>
            <a:ext cx="10972800" cy="0"/>
          </a:xfrm>
          <a:prstGeom prst="line">
            <a:avLst/>
          </a:prstGeom>
          <a:ln w="63500" cmpd="thickThin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609600" y="6311744"/>
            <a:ext cx="10972800" cy="0"/>
          </a:xfrm>
          <a:prstGeom prst="line">
            <a:avLst/>
          </a:prstGeom>
          <a:ln w="254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3" t="9781" r="40811" b="61128"/>
          <a:stretch/>
        </p:blipFill>
        <p:spPr>
          <a:xfrm>
            <a:off x="686789" y="6460460"/>
            <a:ext cx="289108" cy="2312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7EDDAC-2F7C-1B4A-B377-208C6728CB3E}"/>
              </a:ext>
            </a:extLst>
          </p:cNvPr>
          <p:cNvSpPr txBox="1"/>
          <p:nvPr userDrawn="1"/>
        </p:nvSpPr>
        <p:spPr>
          <a:xfrm>
            <a:off x="975897" y="6333394"/>
            <a:ext cx="4024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0" dirty="0">
                <a:solidFill>
                  <a:srgbClr val="E21835"/>
                </a:solidFill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Wills Eye</a:t>
            </a:r>
            <a:r>
              <a:rPr lang="en-US" sz="2400" spc="0" dirty="0"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 Surgical Curriculum</a:t>
            </a:r>
          </a:p>
        </p:txBody>
      </p:sp>
    </p:spTree>
    <p:extLst>
      <p:ext uri="{BB962C8B-B14F-4D97-AF65-F5344CB8AC3E}">
        <p14:creationId xmlns:p14="http://schemas.microsoft.com/office/powerpoint/2010/main" val="302690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0AE3833-D4AB-A244-957F-AA3F70A797C7}"/>
              </a:ext>
            </a:extLst>
          </p:cNvPr>
          <p:cNvSpPr txBox="1"/>
          <p:nvPr/>
        </p:nvSpPr>
        <p:spPr>
          <a:xfrm>
            <a:off x="0" y="1757186"/>
            <a:ext cx="12192000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7200" b="1" spc="-150" dirty="0">
                <a:ln w="1270">
                  <a:solidFill>
                    <a:schemeClr val="bg1"/>
                  </a:solidFill>
                </a:ln>
                <a:solidFill>
                  <a:srgbClr val="CE0F25"/>
                </a:solidFill>
                <a:latin typeface="Garamond" panose="02020404030301010803" pitchFamily="18" charset="0"/>
              </a:rPr>
              <a:t>Oculoplastic Suturing</a:t>
            </a:r>
          </a:p>
          <a:p>
            <a:pPr algn="ctr"/>
            <a:r>
              <a:rPr lang="en-US" sz="7200" b="1" spc="-150" dirty="0">
                <a:ln w="1270">
                  <a:solidFill>
                    <a:schemeClr val="bg1"/>
                  </a:solidFill>
                </a:ln>
                <a:solidFill>
                  <a:srgbClr val="CE0F25"/>
                </a:solidFill>
                <a:latin typeface="Garamond" panose="02020404030301010803" pitchFamily="18" charset="0"/>
              </a:rPr>
              <a:t>Lecture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CD9B08D-25E8-C447-B18F-8035DE3F15FB}"/>
              </a:ext>
            </a:extLst>
          </p:cNvPr>
          <p:cNvSpPr txBox="1">
            <a:spLocks/>
          </p:cNvSpPr>
          <p:nvPr/>
        </p:nvSpPr>
        <p:spPr>
          <a:xfrm>
            <a:off x="6096000" y="5635390"/>
            <a:ext cx="6096000" cy="93400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spc="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Baskerville" panose="02020502070401020303" pitchFamily="18" charset="0"/>
                <a:cs typeface="Baghdad" pitchFamily="2" charset="-78"/>
              </a:rPr>
              <a:t>Alison Watson, MD</a:t>
            </a:r>
          </a:p>
        </p:txBody>
      </p:sp>
    </p:spTree>
    <p:extLst>
      <p:ext uri="{BB962C8B-B14F-4D97-AF65-F5344CB8AC3E}">
        <p14:creationId xmlns:p14="http://schemas.microsoft.com/office/powerpoint/2010/main" val="754446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Suture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2294441"/>
          </a:xfrm>
        </p:spPr>
        <p:txBody>
          <a:bodyPr/>
          <a:lstStyle/>
          <a:p>
            <a:r>
              <a:rPr lang="en-US" dirty="0"/>
              <a:t>Three primary characteristics:</a:t>
            </a:r>
          </a:p>
          <a:p>
            <a:pPr lvl="1"/>
            <a:r>
              <a:rPr lang="en-US" dirty="0"/>
              <a:t>Absorbable vs. permanent</a:t>
            </a:r>
          </a:p>
          <a:p>
            <a:pPr lvl="1"/>
            <a:r>
              <a:rPr lang="en-US" dirty="0"/>
              <a:t>Monofilament vs. multifilament</a:t>
            </a:r>
          </a:p>
          <a:p>
            <a:pPr lvl="1"/>
            <a:r>
              <a:rPr lang="en-US" dirty="0"/>
              <a:t>Natural vs. synthetic vs. metal wire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12105"/>
            <a:ext cx="2844800" cy="365125"/>
          </a:xfrm>
        </p:spPr>
        <p:txBody>
          <a:bodyPr/>
          <a:lstStyle/>
          <a:p>
            <a:fld id="{7CEED5A3-9C0A-204B-9366-5304630B46DF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201734-6F13-ED4C-80FA-9827C4C56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3" t="17385" r="3027" b="21873"/>
          <a:stretch/>
        </p:blipFill>
        <p:spPr>
          <a:xfrm>
            <a:off x="7000875" y="1600200"/>
            <a:ext cx="4052887" cy="217612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BE846A-692B-D542-9A65-72FA666F636A}"/>
              </a:ext>
            </a:extLst>
          </p:cNvPr>
          <p:cNvSpPr txBox="1">
            <a:spLocks/>
          </p:cNvSpPr>
          <p:nvPr/>
        </p:nvSpPr>
        <p:spPr>
          <a:xfrm>
            <a:off x="609600" y="4082468"/>
            <a:ext cx="5334000" cy="210738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Absorbable Suture</a:t>
            </a:r>
          </a:p>
          <a:p>
            <a:r>
              <a:rPr lang="en-US" dirty="0"/>
              <a:t>Gut (fast-absorbing, plain, or chromic</a:t>
            </a:r>
          </a:p>
          <a:p>
            <a:r>
              <a:rPr lang="en-US" dirty="0"/>
              <a:t>Monocryl</a:t>
            </a:r>
          </a:p>
          <a:p>
            <a:r>
              <a:rPr lang="en-US" dirty="0"/>
              <a:t>PDS (polydioxanone suture)</a:t>
            </a:r>
          </a:p>
          <a:p>
            <a:r>
              <a:rPr lang="en-US" dirty="0" err="1"/>
              <a:t>Vicryl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68AA3C-3A84-1042-A453-764783E72F3E}"/>
              </a:ext>
            </a:extLst>
          </p:cNvPr>
          <p:cNvSpPr txBox="1">
            <a:spLocks/>
          </p:cNvSpPr>
          <p:nvPr/>
        </p:nvSpPr>
        <p:spPr>
          <a:xfrm>
            <a:off x="6360318" y="4077203"/>
            <a:ext cx="5334000" cy="210738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Permanent Suture</a:t>
            </a:r>
          </a:p>
          <a:p>
            <a:r>
              <a:rPr lang="en-US" dirty="0"/>
              <a:t>Nylon</a:t>
            </a:r>
          </a:p>
          <a:p>
            <a:r>
              <a:rPr lang="en-US" dirty="0"/>
              <a:t>Polyester</a:t>
            </a:r>
          </a:p>
          <a:p>
            <a:r>
              <a:rPr lang="en-US" dirty="0" err="1"/>
              <a:t>Prolene</a:t>
            </a:r>
            <a:endParaRPr lang="en-US" dirty="0"/>
          </a:p>
          <a:p>
            <a:r>
              <a:rPr lang="en-US" dirty="0"/>
              <a:t>Stainless steel</a:t>
            </a:r>
          </a:p>
        </p:txBody>
      </p:sp>
    </p:spTree>
    <p:extLst>
      <p:ext uri="{BB962C8B-B14F-4D97-AF65-F5344CB8AC3E}">
        <p14:creationId xmlns:p14="http://schemas.microsoft.com/office/powerpoint/2010/main" val="182418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5F445-6A25-BE40-90F0-77AD79246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Needle Types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EAC62A-65F4-FF4A-AF21-BEFB7C4E5C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Three primary characteristics:</a:t>
                </a:r>
              </a:p>
              <a:p>
                <a:pPr lvl="1"/>
                <a:r>
                  <a:rPr lang="en-US" dirty="0"/>
                  <a:t>Size</a:t>
                </a:r>
              </a:p>
              <a:p>
                <a:pPr lvl="1"/>
                <a:r>
                  <a:rPr lang="en-US" dirty="0"/>
                  <a:t>Shape (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dirty="0"/>
                  <a:t>, or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circle)</a:t>
                </a:r>
              </a:p>
              <a:p>
                <a:pPr lvl="1"/>
                <a:r>
                  <a:rPr lang="en-US" dirty="0"/>
                  <a:t>Point</a:t>
                </a:r>
              </a:p>
              <a:p>
                <a:pPr lvl="2"/>
                <a:r>
                  <a:rPr lang="en-US" dirty="0"/>
                  <a:t>Blunt</a:t>
                </a:r>
              </a:p>
              <a:p>
                <a:pPr lvl="2"/>
                <a:r>
                  <a:rPr lang="en-US" dirty="0"/>
                  <a:t>Triangular</a:t>
                </a:r>
              </a:p>
              <a:p>
                <a:pPr lvl="2"/>
                <a:r>
                  <a:rPr lang="en-US" dirty="0"/>
                  <a:t>Taper</a:t>
                </a:r>
              </a:p>
              <a:p>
                <a:pPr lvl="2"/>
                <a:r>
                  <a:rPr lang="en-US" dirty="0"/>
                  <a:t>Reverse cutting</a:t>
                </a:r>
              </a:p>
              <a:p>
                <a:pPr lvl="2"/>
                <a:r>
                  <a:rPr lang="en-US" dirty="0"/>
                  <a:t>Conventional cutting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EAC62A-65F4-FF4A-AF21-BEFB7C4E5C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7" t="-1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F9E6B-97D3-DA4B-9930-0C82581BC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1B9E19-3A4E-6A44-9066-A0B2DA5047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84" t="2045" r="14846" b="41042"/>
          <a:stretch/>
        </p:blipFill>
        <p:spPr>
          <a:xfrm>
            <a:off x="8629650" y="1518171"/>
            <a:ext cx="2952751" cy="4689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F39FF8-F96B-C24B-BA4B-5AA0ED7FF7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28" t="58212" r="14601" b="1996"/>
          <a:stretch/>
        </p:blipFill>
        <p:spPr>
          <a:xfrm>
            <a:off x="5784849" y="2910156"/>
            <a:ext cx="2952751" cy="327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32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58341-64F5-3943-8249-EF177CC86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Suturing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F33A8-D89E-2B47-82AC-F19BBA6AE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6042991" cy="4588882"/>
          </a:xfrm>
        </p:spPr>
        <p:txBody>
          <a:bodyPr>
            <a:normAutofit/>
          </a:bodyPr>
          <a:lstStyle/>
          <a:p>
            <a:r>
              <a:rPr lang="en-US" dirty="0"/>
              <a:t>Control the tissue</a:t>
            </a:r>
          </a:p>
          <a:p>
            <a:r>
              <a:rPr lang="en-US" dirty="0"/>
              <a:t>Pass the needle perpendicular to the skin</a:t>
            </a:r>
          </a:p>
          <a:p>
            <a:r>
              <a:rPr lang="en-US" dirty="0"/>
              <a:t>Needle should leave and enter the wound edges at the same depth</a:t>
            </a:r>
          </a:p>
          <a:p>
            <a:r>
              <a:rPr lang="en-US" dirty="0"/>
              <a:t>When adequately advanced, reload prior to removing from the tissue</a:t>
            </a:r>
          </a:p>
          <a:p>
            <a:r>
              <a:rPr lang="en-US" dirty="0"/>
              <a:t>Avoid grabbing the needle tip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FCE1C-16EF-F14E-8090-72B9DDA20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6D1AC7D1-E022-DB44-95AB-45FE9BFDB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80"/>
          <a:stretch/>
        </p:blipFill>
        <p:spPr>
          <a:xfrm>
            <a:off x="6822659" y="1489725"/>
            <a:ext cx="4574209" cy="473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29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3A1CD-5A27-CF4B-A7BE-80768A70D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Superficial and Deep Sutures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EE914-A211-AC47-B036-D5413642D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5486400" cy="22429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dirty="0"/>
              <a:t>Buried Sutures</a:t>
            </a:r>
          </a:p>
          <a:p>
            <a:r>
              <a:rPr lang="en-US" sz="3000" dirty="0"/>
              <a:t>Close dead space</a:t>
            </a:r>
          </a:p>
          <a:p>
            <a:r>
              <a:rPr lang="en-US" sz="3000" dirty="0"/>
              <a:t>Reduce wound tension</a:t>
            </a:r>
          </a:p>
          <a:p>
            <a:r>
              <a:rPr lang="en-US" sz="3000" dirty="0"/>
              <a:t>Improve wound stability</a:t>
            </a:r>
          </a:p>
          <a:p>
            <a:r>
              <a:rPr lang="en-US" sz="3000" dirty="0"/>
              <a:t>Utilize to anchor flaps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A99A9-5889-9D42-BBFC-EC9D168E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A1E2F1-5201-5E43-9CFB-FBABB7DD8F0F}"/>
              </a:ext>
            </a:extLst>
          </p:cNvPr>
          <p:cNvSpPr txBox="1">
            <a:spLocks/>
          </p:cNvSpPr>
          <p:nvPr/>
        </p:nvSpPr>
        <p:spPr>
          <a:xfrm>
            <a:off x="5994400" y="1600200"/>
            <a:ext cx="5486400" cy="458888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800" dirty="0"/>
              <a:t>Superficial Sutures</a:t>
            </a:r>
          </a:p>
          <a:p>
            <a:r>
              <a:rPr lang="en-US" sz="3300" dirty="0"/>
              <a:t>Interrupted or running technique</a:t>
            </a:r>
          </a:p>
          <a:p>
            <a:r>
              <a:rPr lang="en-US" sz="3300" dirty="0"/>
              <a:t>Employ techniques to optimize tissue alignment</a:t>
            </a:r>
          </a:p>
          <a:p>
            <a:pPr lvl="1"/>
            <a:r>
              <a:rPr lang="en-US" sz="3300" dirty="0"/>
              <a:t>May divide a wound to avoid dog ear formation</a:t>
            </a:r>
          </a:p>
          <a:p>
            <a:r>
              <a:rPr lang="en-US" sz="3300" dirty="0"/>
              <a:t>Subcuticular runs in and out of the wound layers, parallel to incisions</a:t>
            </a:r>
          </a:p>
          <a:p>
            <a:r>
              <a:rPr lang="en-US" sz="3300" dirty="0"/>
              <a:t>Interrupted vertical mattress technique for optimal alignment and eversion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CCD27B-70F5-CC4D-B486-175A18D4A8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8" t="4368" r="5516" b="13489"/>
          <a:stretch/>
        </p:blipFill>
        <p:spPr>
          <a:xfrm>
            <a:off x="1320800" y="3894641"/>
            <a:ext cx="3962400" cy="2242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F234AE-E678-0647-A693-A7D502F288FA}"/>
              </a:ext>
            </a:extLst>
          </p:cNvPr>
          <p:cNvSpPr txBox="1"/>
          <p:nvPr/>
        </p:nvSpPr>
        <p:spPr>
          <a:xfrm>
            <a:off x="7885043" y="6348014"/>
            <a:ext cx="3354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aramond" panose="02020404030301010803" pitchFamily="18" charset="0"/>
              </a:rPr>
              <a:t>Nerad</a:t>
            </a:r>
            <a:r>
              <a:rPr lang="en-US" sz="1400" dirty="0">
                <a:latin typeface="Garamond" panose="02020404030301010803" pitchFamily="18" charset="0"/>
              </a:rPr>
              <a:t>, Jeffrey. Techniques in Ophthalmic Plastic Surgery. ISBN: 9780323393188</a:t>
            </a:r>
          </a:p>
        </p:txBody>
      </p:sp>
    </p:spTree>
    <p:extLst>
      <p:ext uri="{BB962C8B-B14F-4D97-AF65-F5344CB8AC3E}">
        <p14:creationId xmlns:p14="http://schemas.microsoft.com/office/powerpoint/2010/main" val="3509851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A3FFF-A1C4-0E4A-A8DF-F4590890A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Superficial and Deep Sutures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5A6F1-4A25-5D4B-8046-6DEA65A6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153F-5A2C-3A4E-B55D-76C3916E214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1" name="Picture 10" descr="Calendar&#10;&#10;Description automatically generated">
            <a:extLst>
              <a:ext uri="{FF2B5EF4-FFF2-40B4-BE49-F238E27FC236}">
                <a16:creationId xmlns:a16="http://schemas.microsoft.com/office/drawing/2014/main" id="{0791690B-2CB1-1644-BF8D-F6EED16EC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" t="68015" r="5607"/>
          <a:stretch/>
        </p:blipFill>
        <p:spPr>
          <a:xfrm>
            <a:off x="5982677" y="2634043"/>
            <a:ext cx="5509846" cy="2579077"/>
          </a:xfrm>
          <a:prstGeom prst="rect">
            <a:avLst/>
          </a:prstGeom>
        </p:spPr>
      </p:pic>
      <p:pic>
        <p:nvPicPr>
          <p:cNvPr id="12" name="Picture 11" descr="Calendar&#10;&#10;Description automatically generated">
            <a:extLst>
              <a:ext uri="{FF2B5EF4-FFF2-40B4-BE49-F238E27FC236}">
                <a16:creationId xmlns:a16="http://schemas.microsoft.com/office/drawing/2014/main" id="{8A55747B-949A-9449-A2C6-5DDE22E7FA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9" t="40000" r="18996" b="35631"/>
          <a:stretch/>
        </p:blipFill>
        <p:spPr>
          <a:xfrm>
            <a:off x="609600" y="3923582"/>
            <a:ext cx="4794738" cy="2390010"/>
          </a:xfrm>
          <a:prstGeom prst="rect">
            <a:avLst/>
          </a:prstGeom>
        </p:spPr>
      </p:pic>
      <p:pic>
        <p:nvPicPr>
          <p:cNvPr id="14" name="Picture 13" descr="Calendar&#10;&#10;Description automatically generated">
            <a:extLst>
              <a:ext uri="{FF2B5EF4-FFF2-40B4-BE49-F238E27FC236}">
                <a16:creationId xmlns:a16="http://schemas.microsoft.com/office/drawing/2014/main" id="{CD671064-C2F5-9A4A-8D1A-B90E9F385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40" t="1269" r="22665" b="73122"/>
          <a:stretch/>
        </p:blipFill>
        <p:spPr>
          <a:xfrm>
            <a:off x="609600" y="1560227"/>
            <a:ext cx="4794738" cy="26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07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E1BE9B-2AAE-CA4D-B053-19CEE45B4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18" y="285750"/>
            <a:ext cx="5067300" cy="6286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F0DDCD-717F-F44A-85E2-85E5B01CDB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91"/>
          <a:stretch/>
        </p:blipFill>
        <p:spPr>
          <a:xfrm>
            <a:off x="5357282" y="285750"/>
            <a:ext cx="66421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71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C1AAD2-76A2-E247-A9A6-8E74AB9B9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31" r="9357"/>
          <a:stretch/>
        </p:blipFill>
        <p:spPr>
          <a:xfrm>
            <a:off x="5979886" y="274407"/>
            <a:ext cx="5979886" cy="63091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92C11D-6CCE-7A45-B2C7-5A547AFA1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7" r="12712"/>
          <a:stretch/>
        </p:blipFill>
        <p:spPr>
          <a:xfrm>
            <a:off x="232228" y="274407"/>
            <a:ext cx="5646058" cy="6309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145481-D97E-C14F-80C4-4F6D1C6C7D32}"/>
              </a:ext>
            </a:extLst>
          </p:cNvPr>
          <p:cNvSpPr txBox="1"/>
          <p:nvPr/>
        </p:nvSpPr>
        <p:spPr>
          <a:xfrm>
            <a:off x="6790036" y="1996167"/>
            <a:ext cx="321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72DA2-5E11-5B4F-A462-2302282AAE7E}"/>
              </a:ext>
            </a:extLst>
          </p:cNvPr>
          <p:cNvSpPr txBox="1"/>
          <p:nvPr/>
        </p:nvSpPr>
        <p:spPr>
          <a:xfrm>
            <a:off x="6197600" y="3540911"/>
            <a:ext cx="321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543CC6-A4FB-FF47-A751-85687560AF9B}"/>
              </a:ext>
            </a:extLst>
          </p:cNvPr>
          <p:cNvSpPr txBox="1"/>
          <p:nvPr/>
        </p:nvSpPr>
        <p:spPr>
          <a:xfrm>
            <a:off x="9456058" y="4709312"/>
            <a:ext cx="321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185812-97B3-E349-B209-4B6065A4523B}"/>
              </a:ext>
            </a:extLst>
          </p:cNvPr>
          <p:cNvSpPr txBox="1"/>
          <p:nvPr/>
        </p:nvSpPr>
        <p:spPr>
          <a:xfrm>
            <a:off x="9465735" y="3376264"/>
            <a:ext cx="321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4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72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390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19860</TotalTime>
  <Words>208</Words>
  <Application>Microsoft Macintosh PowerPoint</Application>
  <PresentationFormat>Widescreen</PresentationFormat>
  <Paragraphs>59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Cambria Math</vt:lpstr>
      <vt:lpstr>Garamond</vt:lpstr>
      <vt:lpstr>Office Theme</vt:lpstr>
      <vt:lpstr>PowerPoint Presentation</vt:lpstr>
      <vt:lpstr>Suture Types</vt:lpstr>
      <vt:lpstr>Needle Types</vt:lpstr>
      <vt:lpstr>Suturing Technique</vt:lpstr>
      <vt:lpstr>Superficial and Deep Sutures</vt:lpstr>
      <vt:lpstr>Superficial and Deep Sutures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Abendroth</dc:creator>
  <cp:lastModifiedBy>Michael Abendroth</cp:lastModifiedBy>
  <cp:revision>698</cp:revision>
  <cp:lastPrinted>2017-09-22T01:03:27Z</cp:lastPrinted>
  <dcterms:created xsi:type="dcterms:W3CDTF">2015-04-12T16:05:13Z</dcterms:created>
  <dcterms:modified xsi:type="dcterms:W3CDTF">2021-06-09T23:29:45Z</dcterms:modified>
</cp:coreProperties>
</file>