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7" r:id="rId3"/>
    <p:sldId id="449" r:id="rId4"/>
    <p:sldId id="391" r:id="rId5"/>
    <p:sldId id="261" r:id="rId6"/>
    <p:sldId id="393" r:id="rId7"/>
    <p:sldId id="394" r:id="rId8"/>
    <p:sldId id="395" r:id="rId9"/>
    <p:sldId id="450" r:id="rId10"/>
    <p:sldId id="396" r:id="rId11"/>
    <p:sldId id="399" r:id="rId12"/>
    <p:sldId id="398" r:id="rId13"/>
    <p:sldId id="400" r:id="rId14"/>
    <p:sldId id="451" r:id="rId15"/>
    <p:sldId id="402" r:id="rId16"/>
    <p:sldId id="403" r:id="rId17"/>
    <p:sldId id="405" r:id="rId18"/>
    <p:sldId id="404" r:id="rId19"/>
    <p:sldId id="407" r:id="rId20"/>
    <p:sldId id="408" r:id="rId21"/>
    <p:sldId id="409" r:id="rId22"/>
    <p:sldId id="406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75" r:id="rId38"/>
    <p:sldId id="424" r:id="rId39"/>
    <p:sldId id="426" r:id="rId40"/>
    <p:sldId id="427" r:id="rId41"/>
    <p:sldId id="428" r:id="rId42"/>
    <p:sldId id="429" r:id="rId43"/>
    <p:sldId id="476" r:id="rId44"/>
    <p:sldId id="430" r:id="rId45"/>
    <p:sldId id="431" r:id="rId46"/>
    <p:sldId id="432" r:id="rId47"/>
    <p:sldId id="433" r:id="rId48"/>
    <p:sldId id="434" r:id="rId49"/>
    <p:sldId id="435" r:id="rId50"/>
    <p:sldId id="436" r:id="rId51"/>
    <p:sldId id="452" r:id="rId52"/>
    <p:sldId id="438" r:id="rId53"/>
    <p:sldId id="439" r:id="rId54"/>
    <p:sldId id="425" r:id="rId55"/>
    <p:sldId id="440" r:id="rId56"/>
    <p:sldId id="441" r:id="rId57"/>
    <p:sldId id="442" r:id="rId58"/>
    <p:sldId id="443" r:id="rId59"/>
    <p:sldId id="444" r:id="rId60"/>
    <p:sldId id="445" r:id="rId61"/>
    <p:sldId id="446" r:id="rId62"/>
    <p:sldId id="453" r:id="rId63"/>
    <p:sldId id="448" r:id="rId64"/>
    <p:sldId id="454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  <p:sldId id="471" r:id="rId82"/>
    <p:sldId id="472" r:id="rId83"/>
    <p:sldId id="474" r:id="rId84"/>
    <p:sldId id="473" r:id="rId85"/>
    <p:sldId id="260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Ve3ujr4eyiRgUUsPjaWfQ==" hashData="mx7fpI7tEAmYcNhxFFKf7GQMv8ypXQfMXhNZgbLCx2HQBe3rl8n/8+L0fvafR2ybj1Bqo5mA5x4ddqiWa4+VX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1913"/>
    <a:srgbClr val="E21835"/>
    <a:srgbClr val="FE0001"/>
    <a:srgbClr val="CE0F25"/>
    <a:srgbClr val="C91427"/>
    <a:srgbClr val="861138"/>
    <a:srgbClr val="EEBEC6"/>
    <a:srgbClr val="EDBDC6"/>
    <a:srgbClr val="C11633"/>
    <a:srgbClr val="4F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6" autoAdjust="0"/>
    <p:restoredTop sz="86578" autoAdjust="0"/>
  </p:normalViewPr>
  <p:slideViewPr>
    <p:cSldViewPr snapToGrid="0" snapToObjects="1">
      <p:cViewPr varScale="1">
        <p:scale>
          <a:sx n="90" d="100"/>
          <a:sy n="90" d="100"/>
        </p:scale>
        <p:origin x="16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88"/>
    </p:cViewPr>
  </p:outlin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59CFF-7984-8049-9E18-9CED8E3CB6D1}" type="datetimeFigureOut">
              <a:rPr lang="en-US" smtClean="0"/>
              <a:t>6/28/21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768B-CEB8-3D48-A5A3-4C1DFABE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7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9883-3C4C-EA4E-9F95-518ACBD41BE1}" type="datetimeFigureOut">
              <a:rPr lang="en-US" smtClean="0"/>
              <a:t>6/28/21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8948-4663-9F45-9E99-9723FF9E5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0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3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39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2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2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54DB2-AF69-A647-93D3-00CA0600DF13}"/>
              </a:ext>
            </a:extLst>
          </p:cNvPr>
          <p:cNvSpPr/>
          <p:nvPr userDrawn="1"/>
        </p:nvSpPr>
        <p:spPr>
          <a:xfrm>
            <a:off x="-2" y="5635392"/>
            <a:ext cx="12192000" cy="934007"/>
          </a:xfrm>
          <a:prstGeom prst="rect">
            <a:avLst/>
          </a:prstGeom>
          <a:solidFill>
            <a:srgbClr val="CE0F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138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E018003-0ED3-F549-9D51-A2D56A4AFD73}"/>
              </a:ext>
            </a:extLst>
          </p:cNvPr>
          <p:cNvSpPr txBox="1">
            <a:spLocks/>
          </p:cNvSpPr>
          <p:nvPr userDrawn="1"/>
        </p:nvSpPr>
        <p:spPr>
          <a:xfrm>
            <a:off x="0" y="5635391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6117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7C012-435F-5946-9707-89E899B2B412}"/>
              </a:ext>
            </a:extLst>
          </p:cNvPr>
          <p:cNvSpPr txBox="1"/>
          <p:nvPr userDrawn="1"/>
        </p:nvSpPr>
        <p:spPr>
          <a:xfrm>
            <a:off x="2481943" y="6483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9A16B5-C609-1C40-A8DD-FC419D1B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CBA03-07C2-0D43-A60D-AF13CB4D4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2214" y="1977158"/>
            <a:ext cx="5167571" cy="29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A34BE12-C449-5242-AF55-CB887E18AF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63500" cmpd="thickThin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09600" y="6311744"/>
            <a:ext cx="1097280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9781" r="40811" b="61128"/>
          <a:stretch/>
        </p:blipFill>
        <p:spPr>
          <a:xfrm>
            <a:off x="686789" y="6460460"/>
            <a:ext cx="289108" cy="231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EDDAC-2F7C-1B4A-B377-208C6728CB3E}"/>
              </a:ext>
            </a:extLst>
          </p:cNvPr>
          <p:cNvSpPr txBox="1"/>
          <p:nvPr userDrawn="1"/>
        </p:nvSpPr>
        <p:spPr>
          <a:xfrm>
            <a:off x="975897" y="6333394"/>
            <a:ext cx="40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0" dirty="0">
                <a:solidFill>
                  <a:srgbClr val="E21835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</a:t>
            </a:r>
            <a:r>
              <a:rPr lang="en-US" sz="2400" spc="0" dirty="0"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3026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ctor-hill.com/iol-main/bag-sulcus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AE3833-D4AB-A244-957F-AA3F70A797C7}"/>
              </a:ext>
            </a:extLst>
          </p:cNvPr>
          <p:cNvSpPr txBox="1"/>
          <p:nvPr/>
        </p:nvSpPr>
        <p:spPr>
          <a:xfrm>
            <a:off x="0" y="2311183"/>
            <a:ext cx="12192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Biometry and Topography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D9B08D-25E8-C447-B18F-8035DE3F15FB}"/>
              </a:ext>
            </a:extLst>
          </p:cNvPr>
          <p:cNvSpPr txBox="1">
            <a:spLocks/>
          </p:cNvSpPr>
          <p:nvPr/>
        </p:nvSpPr>
        <p:spPr>
          <a:xfrm>
            <a:off x="6096000" y="5635390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Aditya Kanesa-thasan, MD</a:t>
            </a:r>
          </a:p>
        </p:txBody>
      </p:sp>
    </p:spTree>
    <p:extLst>
      <p:ext uri="{BB962C8B-B14F-4D97-AF65-F5344CB8AC3E}">
        <p14:creationId xmlns:p14="http://schemas.microsoft.com/office/powerpoint/2010/main" val="75444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0095-C2BC-7A43-BE30-D4A307CA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A-Scan Biometry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85F0-B0A3-9D41-A8B8-A37B5D83C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Previously, contact A-scan ultrasound was the gold standard</a:t>
            </a:r>
          </a:p>
          <a:p>
            <a:r>
              <a:rPr lang="en-US" dirty="0"/>
              <a:t>An ultrasound probe is placed on the cornea, and peaks are read for the distances from the probe</a:t>
            </a:r>
          </a:p>
          <a:p>
            <a:r>
              <a:rPr lang="en-US" dirty="0"/>
              <a:t>Sources of error included variable amount of pressure from the probe and variable angle of contact</a:t>
            </a:r>
          </a:p>
          <a:p>
            <a:r>
              <a:rPr lang="en-US" dirty="0"/>
              <a:t>Immersion A-scan biometry uses a scleral shell to submerge the eye in water so the probe does not contact the eye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C3A5-F7AC-BC47-B91C-084E739A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0095-C2BC-7A43-BE30-D4A307CA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A-Scan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C3A5-F7AC-BC47-B91C-084E739A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57B0319-CAF9-134E-9B4C-38ABFE91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397726"/>
            <a:ext cx="4531682" cy="29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29E7BC3-3D7C-D845-9C21-DEBD2FE67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820" y="1719943"/>
            <a:ext cx="6285580" cy="42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5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6A3F0-F823-9546-9429-4BCF0379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Biometry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F5571-D715-FC42-A71B-62293789C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Currently, most ophthalmologists use optical biometry, which is far more accurate and repeatable for measurements</a:t>
            </a:r>
          </a:p>
          <a:p>
            <a:r>
              <a:rPr lang="en-US" dirty="0"/>
              <a:t>Using light instead of sound allows the patient to fixate directly on a stimulus, ensuring the measurement is axial with the macula</a:t>
            </a:r>
          </a:p>
          <a:p>
            <a:r>
              <a:rPr lang="en-US" dirty="0"/>
              <a:t>Many measurements can be collected with tight standard deviations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EBDB-B45B-5146-858D-804B91A0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6A3F0-F823-9546-9429-4BCF0379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Biometry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F5571-D715-FC42-A71B-62293789C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a few major machines used currently:</a:t>
            </a:r>
          </a:p>
          <a:p>
            <a:pPr lvl="1"/>
            <a:r>
              <a:rPr lang="en-US" sz="3200" dirty="0"/>
              <a:t>Zeiss IOL Master 500</a:t>
            </a:r>
          </a:p>
          <a:p>
            <a:pPr lvl="1"/>
            <a:r>
              <a:rPr lang="en-US" sz="3200" dirty="0"/>
              <a:t>Zeiss IOL Master 700 (uses swept source OCT)</a:t>
            </a:r>
          </a:p>
          <a:p>
            <a:pPr lvl="1"/>
            <a:r>
              <a:rPr lang="en-US" sz="3200" dirty="0"/>
              <a:t>Haag-</a:t>
            </a:r>
            <a:r>
              <a:rPr lang="en-US" sz="3200" dirty="0" err="1"/>
              <a:t>Streit</a:t>
            </a:r>
            <a:r>
              <a:rPr lang="en-US" sz="3200" dirty="0"/>
              <a:t> </a:t>
            </a:r>
            <a:r>
              <a:rPr lang="en-US" sz="3200" dirty="0" err="1"/>
              <a:t>Lenstar</a:t>
            </a:r>
            <a:r>
              <a:rPr lang="en-US" sz="3200" dirty="0"/>
              <a:t> LS900</a:t>
            </a:r>
          </a:p>
          <a:p>
            <a:pPr lvl="1"/>
            <a:r>
              <a:rPr lang="en-US" sz="3200" dirty="0" err="1"/>
              <a:t>Nidek</a:t>
            </a:r>
            <a:r>
              <a:rPr lang="en-US" sz="3200" dirty="0"/>
              <a:t> AL-Scan</a:t>
            </a:r>
          </a:p>
          <a:p>
            <a:pPr lvl="1"/>
            <a:r>
              <a:rPr lang="en-US" sz="3200" dirty="0"/>
              <a:t>Topcon Aladdin</a:t>
            </a:r>
          </a:p>
          <a:p>
            <a:pPr lvl="1"/>
            <a:r>
              <a:rPr lang="en-US" sz="3200" dirty="0"/>
              <a:t>Oculus </a:t>
            </a:r>
            <a:r>
              <a:rPr lang="en-US" sz="3200" dirty="0" err="1"/>
              <a:t>Pentacam</a:t>
            </a:r>
            <a:r>
              <a:rPr lang="en-US" sz="3200" dirty="0"/>
              <a:t> AXL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EBDB-B45B-5146-858D-804B91A0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10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IOL Calculation Formulas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7625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51B-3C01-2347-8AB3-91DE2A1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BEB2-1A4C-B349-BA69-7AC2757E9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of the earliest IOL calculation formulas was the SRK:</a:t>
            </a:r>
          </a:p>
          <a:p>
            <a:pPr lvl="1"/>
            <a:r>
              <a:rPr lang="en-US" sz="3200" dirty="0"/>
              <a:t>IOL power = A – 0.9K – 2.5AL</a:t>
            </a:r>
          </a:p>
          <a:p>
            <a:r>
              <a:rPr lang="en-US" dirty="0"/>
              <a:t>Many other formulas have been developed and tested over the years, and for many years none were superior for all eyes</a:t>
            </a:r>
          </a:p>
          <a:p>
            <a:r>
              <a:rPr lang="en-US" dirty="0"/>
              <a:t>Recent research has shown some of the newest formulas to be very accurate for all types of eyes</a:t>
            </a:r>
          </a:p>
          <a:p>
            <a:r>
              <a:rPr lang="en-US" dirty="0"/>
              <a:t>Still, only about 70-88% of eyes reach +/- 0.5D of the aim in best case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5E5F-256C-9542-9D38-EF180939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2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51B-3C01-2347-8AB3-91DE2A1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BEB2-1A4C-B349-BA69-7AC2757E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71928"/>
            <a:ext cx="10972800" cy="2288594"/>
          </a:xfrm>
        </p:spPr>
        <p:txBody>
          <a:bodyPr>
            <a:normAutofit/>
          </a:bodyPr>
          <a:lstStyle/>
          <a:p>
            <a:r>
              <a:rPr lang="en-US" dirty="0"/>
              <a:t>Published in October 2016</a:t>
            </a:r>
          </a:p>
          <a:p>
            <a:r>
              <a:rPr lang="en-US" dirty="0"/>
              <a:t>Between Barrett Universal II, Holladay I, Hoffer Q, SRK/T, T2, </a:t>
            </a:r>
            <a:r>
              <a:rPr lang="en-US" dirty="0" err="1"/>
              <a:t>Haigis</a:t>
            </a:r>
            <a:r>
              <a:rPr lang="en-US" dirty="0"/>
              <a:t>, and Holladay 2, Barrett Universal II had lowest mean error over the entire axial length range, particularly in higher myopes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5E5F-256C-9542-9D38-EF180939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B2A76-E3D0-6F43-83FB-CA0CD0FB4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71" y="1497920"/>
            <a:ext cx="10091057" cy="24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4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51B-3C01-2347-8AB3-91DE2A1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BEB2-1A4C-B349-BA69-7AC2757E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71928"/>
            <a:ext cx="10972800" cy="2288594"/>
          </a:xfrm>
        </p:spPr>
        <p:txBody>
          <a:bodyPr>
            <a:normAutofit/>
          </a:bodyPr>
          <a:lstStyle/>
          <a:p>
            <a:r>
              <a:rPr lang="en-US" dirty="0"/>
              <a:t>Published in September 2017</a:t>
            </a:r>
          </a:p>
          <a:p>
            <a:r>
              <a:rPr lang="en-US" dirty="0"/>
              <a:t>Compared a large set of formulas and graphed accuracy based on axial length, keratometry, and ACD</a:t>
            </a:r>
          </a:p>
          <a:p>
            <a:r>
              <a:rPr lang="en-US" dirty="0"/>
              <a:t>Barrett Universal II was the best performing formula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5E5F-256C-9542-9D38-EF180939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0C71A-C06E-6548-BC7C-21470E65C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741" y="1552987"/>
            <a:ext cx="8190517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5A19-5D5B-6945-8FC4-759A0AD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IOL Calculation Formulas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AB4133-6400-EF46-9AC8-89E808F1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46451" y="1600200"/>
            <a:ext cx="6699097" cy="45888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E921D-DD6B-9641-A165-87A0D678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13DAFC6-4B47-9C4E-88B4-33834C47DFBA}"/>
              </a:ext>
            </a:extLst>
          </p:cNvPr>
          <p:cNvSpPr/>
          <p:nvPr/>
        </p:nvSpPr>
        <p:spPr>
          <a:xfrm>
            <a:off x="2176991" y="3254145"/>
            <a:ext cx="1110343" cy="206829"/>
          </a:xfrm>
          <a:prstGeom prst="rightArrow">
            <a:avLst/>
          </a:prstGeom>
          <a:solidFill>
            <a:srgbClr val="AF1913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61640-38FC-D04C-B3E1-44E5A4C89EA7}"/>
              </a:ext>
            </a:extLst>
          </p:cNvPr>
          <p:cNvSpPr txBox="1"/>
          <p:nvPr/>
        </p:nvSpPr>
        <p:spPr>
          <a:xfrm>
            <a:off x="752480" y="3126726"/>
            <a:ext cx="1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Barrett U2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E04B9-2F3C-9B47-9E01-C4C91417153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Melles</a:t>
            </a:r>
            <a:r>
              <a:rPr lang="en-US" sz="1400" dirty="0">
                <a:latin typeface="Garamond" panose="02020404030301010803" pitchFamily="18" charset="0"/>
              </a:rPr>
              <a:t> et al. Accuracy of Intraocular Lens Calculation Formulas.</a:t>
            </a:r>
          </a:p>
        </p:txBody>
      </p:sp>
    </p:spTree>
    <p:extLst>
      <p:ext uri="{BB962C8B-B14F-4D97-AF65-F5344CB8AC3E}">
        <p14:creationId xmlns:p14="http://schemas.microsoft.com/office/powerpoint/2010/main" val="215484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5A19-5D5B-6945-8FC4-759A0AD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E921D-DD6B-9641-A165-87A0D678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61640-38FC-D04C-B3E1-44E5A4C89EA7}"/>
              </a:ext>
            </a:extLst>
          </p:cNvPr>
          <p:cNvSpPr txBox="1"/>
          <p:nvPr/>
        </p:nvSpPr>
        <p:spPr>
          <a:xfrm>
            <a:off x="752480" y="3641082"/>
            <a:ext cx="1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Barrett U2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E04B9-2F3C-9B47-9E01-C4C91417153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Melles</a:t>
            </a:r>
            <a:r>
              <a:rPr lang="en-US" sz="1400" dirty="0">
                <a:latin typeface="Garamond" panose="02020404030301010803" pitchFamily="18" charset="0"/>
              </a:rPr>
              <a:t> et al. Accuracy of Intraocular Lens Calculation Formulas.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DAB3307-3B84-6046-91A5-C54566DE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5121" y="1572844"/>
            <a:ext cx="6881757" cy="46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3DAFC6-4B47-9C4E-88B4-33834C47DFBA}"/>
              </a:ext>
            </a:extLst>
          </p:cNvPr>
          <p:cNvSpPr/>
          <p:nvPr/>
        </p:nvSpPr>
        <p:spPr>
          <a:xfrm>
            <a:off x="2176991" y="3782789"/>
            <a:ext cx="1110343" cy="206829"/>
          </a:xfrm>
          <a:prstGeom prst="rightArrow">
            <a:avLst/>
          </a:prstGeom>
          <a:solidFill>
            <a:srgbClr val="AF1913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biometry</a:t>
            </a:r>
          </a:p>
          <a:p>
            <a:r>
              <a:rPr lang="en-US" dirty="0"/>
              <a:t>Methods of biometry</a:t>
            </a:r>
          </a:p>
          <a:p>
            <a:r>
              <a:rPr lang="en-US" dirty="0"/>
              <a:t>IOL calculation formulas</a:t>
            </a:r>
          </a:p>
          <a:p>
            <a:r>
              <a:rPr lang="en-US" dirty="0"/>
              <a:t>Special cases</a:t>
            </a:r>
          </a:p>
          <a:p>
            <a:r>
              <a:rPr lang="en-US" dirty="0"/>
              <a:t>Addressing astigmatism</a:t>
            </a:r>
          </a:p>
          <a:p>
            <a:r>
              <a:rPr lang="en-US" dirty="0"/>
              <a:t>Corneal topography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8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5A19-5D5B-6945-8FC4-759A0AD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E921D-DD6B-9641-A165-87A0D678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61640-38FC-D04C-B3E1-44E5A4C89EA7}"/>
              </a:ext>
            </a:extLst>
          </p:cNvPr>
          <p:cNvSpPr txBox="1"/>
          <p:nvPr/>
        </p:nvSpPr>
        <p:spPr>
          <a:xfrm>
            <a:off x="952509" y="2983848"/>
            <a:ext cx="1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Barrett U2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E04B9-2F3C-9B47-9E01-C4C91417153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Melles</a:t>
            </a:r>
            <a:r>
              <a:rPr lang="en-US" sz="1400" dirty="0">
                <a:latin typeface="Garamond" panose="02020404030301010803" pitchFamily="18" charset="0"/>
              </a:rPr>
              <a:t> et al. Accuracy of Intraocular Lens Calculation Formulas.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2E76B10-3F1C-8E4A-97A4-3CD0456F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4812" y="1590433"/>
            <a:ext cx="6382375" cy="462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3DAFC6-4B47-9C4E-88B4-33834C47DFBA}"/>
              </a:ext>
            </a:extLst>
          </p:cNvPr>
          <p:cNvSpPr/>
          <p:nvPr/>
        </p:nvSpPr>
        <p:spPr>
          <a:xfrm>
            <a:off x="2377020" y="3125555"/>
            <a:ext cx="1110343" cy="206829"/>
          </a:xfrm>
          <a:prstGeom prst="rightArrow">
            <a:avLst/>
          </a:prstGeom>
          <a:solidFill>
            <a:srgbClr val="AF1913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0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5A19-5D5B-6945-8FC4-759A0AD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E921D-DD6B-9641-A165-87A0D678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61640-38FC-D04C-B3E1-44E5A4C89EA7}"/>
              </a:ext>
            </a:extLst>
          </p:cNvPr>
          <p:cNvSpPr txBox="1"/>
          <p:nvPr/>
        </p:nvSpPr>
        <p:spPr>
          <a:xfrm>
            <a:off x="981085" y="3326752"/>
            <a:ext cx="1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Barrett U2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E04B9-2F3C-9B47-9E01-C4C91417153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Melles</a:t>
            </a:r>
            <a:r>
              <a:rPr lang="en-US" sz="1400" dirty="0">
                <a:latin typeface="Garamond" panose="02020404030301010803" pitchFamily="18" charset="0"/>
              </a:rPr>
              <a:t> et al. Accuracy of Intraocular Lens Calculation Formulas.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865068-9AC0-AB4C-830C-87C219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2191" y="1608372"/>
            <a:ext cx="6339512" cy="45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3DAFC6-4B47-9C4E-88B4-33834C47DFBA}"/>
              </a:ext>
            </a:extLst>
          </p:cNvPr>
          <p:cNvSpPr/>
          <p:nvPr/>
        </p:nvSpPr>
        <p:spPr>
          <a:xfrm>
            <a:off x="2405596" y="3468459"/>
            <a:ext cx="1110343" cy="206829"/>
          </a:xfrm>
          <a:prstGeom prst="rightArrow">
            <a:avLst/>
          </a:prstGeom>
          <a:solidFill>
            <a:srgbClr val="AF1913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3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9A76823-01A0-4715-AEDD-9BB3ADDC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IOL Calculation Formulas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73D311-BF7C-F049-9EDB-CF1B4A9B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93707" y="1532738"/>
            <a:ext cx="8404586" cy="47275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E7C01-3628-C646-B5FA-F4B8C95E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AADF6-4F15-3E4A-B5F6-0B0C714BF910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doctor-</a:t>
            </a:r>
            <a:r>
              <a:rPr lang="en-US" sz="1400" dirty="0" err="1">
                <a:latin typeface="Garamond" panose="02020404030301010803" pitchFamily="18" charset="0"/>
              </a:rPr>
              <a:t>hill.com</a:t>
            </a:r>
            <a:r>
              <a:rPr lang="en-US" sz="1400" dirty="0">
                <a:latin typeface="Garamond" panose="02020404030301010803" pitchFamily="18" charset="0"/>
              </a:rPr>
              <a:t> (Warren Hill, MD)</a:t>
            </a:r>
          </a:p>
        </p:txBody>
      </p:sp>
    </p:spTree>
    <p:extLst>
      <p:ext uri="{BB962C8B-B14F-4D97-AF65-F5344CB8AC3E}">
        <p14:creationId xmlns:p14="http://schemas.microsoft.com/office/powerpoint/2010/main" val="1872487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51B-3C01-2347-8AB3-91DE2A1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BEB2-1A4C-B349-BA69-7AC2757E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20345"/>
            <a:ext cx="10972800" cy="24401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Published in January 2020, included 10,930 patients</a:t>
            </a:r>
          </a:p>
          <a:p>
            <a:r>
              <a:rPr lang="en-US" dirty="0"/>
              <a:t>Compared Kane, Hill-RBF 2.0, Holladay 2, Barrett U2, Olsen, </a:t>
            </a:r>
            <a:r>
              <a:rPr lang="en-US" dirty="0" err="1"/>
              <a:t>Haigis</a:t>
            </a:r>
            <a:r>
              <a:rPr lang="en-US" dirty="0"/>
              <a:t>, Holladay 1, Hoffer Q, and SRK/T for lowest absolute error</a:t>
            </a:r>
          </a:p>
          <a:p>
            <a:r>
              <a:rPr lang="en-US" dirty="0"/>
              <a:t>Kane had the most eyes within 0.5D (72%), followed by Hill-RBF (71.2%), Holladay 2 (71%), and Barrett U2 (70.7%)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5E5F-256C-9542-9D38-EF180939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DC538-1F05-DA47-A571-6275D16C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5362" y="1477195"/>
            <a:ext cx="102012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4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51B-3C01-2347-8AB3-91DE2A1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BEB2-1A4C-B349-BA69-7AC2757E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70068"/>
            <a:ext cx="10972800" cy="2190453"/>
          </a:xfrm>
        </p:spPr>
        <p:txBody>
          <a:bodyPr>
            <a:normAutofit/>
          </a:bodyPr>
          <a:lstStyle/>
          <a:p>
            <a:r>
              <a:rPr lang="en-US" dirty="0"/>
              <a:t>Published in April 2021</a:t>
            </a:r>
          </a:p>
          <a:p>
            <a:r>
              <a:rPr lang="en-US" dirty="0"/>
              <a:t>The lowest absolute median error was achieved by the Kane formula (0.214), Hill-RBF 2.0 (0.215), and Barrett Universal II (0.218), followed by SRK/T (0.223)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5E5F-256C-9542-9D38-EF180939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B7585-0D3E-6B4A-84BC-7248BDD6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83" y="1569221"/>
            <a:ext cx="8666233" cy="25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1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E51B-3C01-2347-8AB3-91DE2A1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BEB2-1A4C-B349-BA69-7AC2757E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70068"/>
            <a:ext cx="10972800" cy="2190453"/>
          </a:xfrm>
        </p:spPr>
        <p:txBody>
          <a:bodyPr>
            <a:normAutofit/>
          </a:bodyPr>
          <a:lstStyle/>
          <a:p>
            <a:r>
              <a:rPr lang="en-US" dirty="0"/>
              <a:t>Published in May 2021</a:t>
            </a:r>
          </a:p>
          <a:p>
            <a:r>
              <a:rPr lang="en-US" dirty="0"/>
              <a:t>Hill-RBF 3.0 showed an improvement over 2.0 with decreased mean errors compared to older formulas, but not clearly superior to other modern formulas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5E5F-256C-9542-9D38-EF180939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3D8CC-8FB2-594D-993E-93CA27B87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615140"/>
            <a:ext cx="93154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53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C063-AB31-574A-B7D1-034C31A9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32FE8-5E22-A346-A51D-A011B279E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2021 cataract surgery landscape, the evidence support the fact that you should only need to use a few formulas:</a:t>
            </a:r>
          </a:p>
          <a:p>
            <a:pPr lvl="1"/>
            <a:r>
              <a:rPr lang="en-US" sz="3200" dirty="0"/>
              <a:t>Barrett Universal</a:t>
            </a:r>
          </a:p>
          <a:p>
            <a:pPr lvl="1"/>
            <a:r>
              <a:rPr lang="en-US" sz="3200" dirty="0"/>
              <a:t>Hill-RBF 3.0</a:t>
            </a:r>
          </a:p>
          <a:p>
            <a:pPr lvl="1"/>
            <a:r>
              <a:rPr lang="en-US" sz="3200" dirty="0"/>
              <a:t>Kane Formula</a:t>
            </a:r>
          </a:p>
          <a:p>
            <a:pPr lvl="1"/>
            <a:r>
              <a:rPr lang="en-US" sz="3200" dirty="0"/>
              <a:t>All are readily available online and built into some biometers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C3FAF-E208-9240-A488-36282B10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11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95A7-0D5D-3B47-9FB3-A57C6DB6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Barrett Universal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E48BA-45CE-6441-B8C1-33C5F5E62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Evolved from Barrett Universal I, which was developed by Dr. Graham Barrett in 1987</a:t>
            </a:r>
          </a:p>
          <a:p>
            <a:r>
              <a:rPr lang="en-US" dirty="0"/>
              <a:t>Based on ray tracing</a:t>
            </a:r>
          </a:p>
          <a:p>
            <a:r>
              <a:rPr lang="en-US" dirty="0"/>
              <a:t>The formula itself is unpublished</a:t>
            </a:r>
          </a:p>
          <a:p>
            <a:r>
              <a:rPr lang="en-US" dirty="0"/>
              <a:t>Uses AL, K, and ACD. LT and WTW can be added optionally for higher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D8895-5182-0D41-B28B-6BA0AB47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9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2255F-3102-9E41-A1E4-F4234C2F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Barrett Universal II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E663A-CDFC-3643-A8F4-ED69CF66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35B82-E630-F04C-8A5C-621D1AC6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2" y="1499684"/>
            <a:ext cx="6409853" cy="4743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905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2255F-3102-9E41-A1E4-F4234C2F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Barrett Universal II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E663A-CDFC-3643-A8F4-ED69CF66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F4C02-C57D-4541-9931-C07F2D80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91074" y="1499684"/>
            <a:ext cx="6411264" cy="47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3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Overview of Biometry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3812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CB4E-3833-FA42-92B3-2216F8CB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Hill-RBF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EE317-7880-134F-96F9-7DDB285D2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Initially developed as Hill-RBF 1.0, then expanded to 2.0 then 3.0 after additional datasets were added to expand the boundaries</a:t>
            </a:r>
          </a:p>
          <a:p>
            <a:r>
              <a:rPr lang="en-US" dirty="0"/>
              <a:t>Based on artificial intelligence regression using a radial basis function (RBF)</a:t>
            </a:r>
          </a:p>
          <a:p>
            <a:r>
              <a:rPr lang="en-US" dirty="0"/>
              <a:t>The formula itself is unpublished</a:t>
            </a:r>
          </a:p>
          <a:p>
            <a:r>
              <a:rPr lang="en-US" dirty="0"/>
              <a:t>Uses AL, K, and ACD. Gender, LT, CCT, and WTW can be added optionally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13FA0-D90F-C749-A629-3C037B81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97C2BE-F2C0-4C89-AA83-27750207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Hill-RBF 3.0 Calculator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09730-4951-9849-B2CC-6FF1D5DE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98" y="1509965"/>
            <a:ext cx="8904804" cy="471954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DE300-4024-8048-A8E6-5929DBB1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02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97C2BE-F2C0-4C89-AA83-27750207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Hill-RBF 3.0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DE300-4024-8048-A8E6-5929DBB1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C9240-90A8-F04B-8C73-6A148719E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7"/>
          <a:stretch/>
        </p:blipFill>
        <p:spPr>
          <a:xfrm>
            <a:off x="1658348" y="1596255"/>
            <a:ext cx="8875303" cy="463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27E8-5E6D-F448-9E59-FF956E1E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Kane Formula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E191-77BE-184C-8834-33341D5CB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theoretical optics and partially based on artificial intelligence</a:t>
            </a:r>
          </a:p>
          <a:p>
            <a:r>
              <a:rPr lang="en-US" dirty="0"/>
              <a:t>The formula itself is unpublished</a:t>
            </a:r>
          </a:p>
          <a:p>
            <a:r>
              <a:rPr lang="en-US" dirty="0"/>
              <a:t>Uses AL, K, ACD, and gender. LT and CCT can be added optionally for higher accuracy</a:t>
            </a:r>
          </a:p>
          <a:p>
            <a:r>
              <a:rPr lang="en-US" dirty="0"/>
              <a:t>Also has a built-in keratoconus option, which is highly accurate for those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CC11-1F8F-D04A-9CD9-D3A772CE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56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715E66-78EB-4F79-8F36-638C8892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Kane Formula Calculator (+/- Keratoconus)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DF826-DCC3-444B-BC28-42A775911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9" y="1487584"/>
            <a:ext cx="7229462" cy="477144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C1F9-AA5A-2645-8098-377BC5B9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84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715E66-78EB-4F79-8F36-638C8892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Kane Formula Calculator (+/- Keratoconus)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C1F9-AA5A-2645-8098-377BC5B9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35998-7DDE-D241-ACD3-EC64468B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1268" y="1487584"/>
            <a:ext cx="7232759" cy="47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0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0142-9F8D-6E47-B0A5-4D987C73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on “A Constants”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0DE67-2077-1F40-8F59-5AADA47E4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may have noticed that each of these formulas require an “A constant” or other such factor in order to calculate a lens power</a:t>
            </a:r>
          </a:p>
          <a:p>
            <a:r>
              <a:rPr lang="en-US" dirty="0"/>
              <a:t>Each lens comes with a manufacturer recommended lens constant, however there are generally accepted “optimized” lens constants and surgeon-specific lens constants</a:t>
            </a:r>
          </a:p>
          <a:p>
            <a:r>
              <a:rPr lang="en-US" dirty="0"/>
              <a:t>There are ways to optimize your lens constants to you but you should only do this after you have done 20-30 cases to reflect on, and each time you should only adjust it a very small amount</a:t>
            </a:r>
          </a:p>
          <a:p>
            <a:r>
              <a:rPr lang="en-US" dirty="0"/>
              <a:t>I personally use the optimized constants provided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14BE-D425-F044-8BCD-0EB45D83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2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Special Situations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54683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EED03-B13A-D545-A1B3-43999D07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Situations: Sulcus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9515-3438-9049-ADA4-68810FA19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IOL formulas assume placement in the capsular bag</a:t>
            </a:r>
          </a:p>
          <a:p>
            <a:r>
              <a:rPr lang="en-US" dirty="0"/>
              <a:t>Placement in the ciliary sulcus without optic capture leaves the lens slightly more anterior than its position in the capsular bag (approximately 0.5mm)</a:t>
            </a:r>
          </a:p>
          <a:p>
            <a:r>
              <a:rPr lang="en-US" dirty="0"/>
              <a:t>To compensate for this anterior placement, you should subtract some power from most lenses, however the amount to subtract varies based on the power of the lens being placed</a:t>
            </a:r>
          </a:p>
          <a:p>
            <a:r>
              <a:rPr lang="en-US" dirty="0"/>
              <a:t>For optic capture of a sulcus lens, most use in the bag calculations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FB610-A54A-8647-B03F-C70F8C40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31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EED03-B13A-D545-A1B3-43999D07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Situations: Sulcus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9515-3438-9049-ADA4-68810FA19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Roughly:</a:t>
            </a:r>
          </a:p>
          <a:p>
            <a:pPr lvl="1"/>
            <a:r>
              <a:rPr lang="en-US" sz="3200" dirty="0"/>
              <a:t>Lens power less than 9: NO adjustment</a:t>
            </a:r>
          </a:p>
          <a:p>
            <a:pPr lvl="1"/>
            <a:r>
              <a:rPr lang="en-US" sz="3200" dirty="0"/>
              <a:t>Lens power 9.5 to 17: Subtract 0.5D</a:t>
            </a:r>
          </a:p>
          <a:p>
            <a:pPr lvl="1"/>
            <a:r>
              <a:rPr lang="en-US" sz="3200" dirty="0"/>
              <a:t>Lens power 17.5 to 28: Subtract 1D</a:t>
            </a:r>
          </a:p>
          <a:p>
            <a:pPr lvl="1"/>
            <a:r>
              <a:rPr lang="en-US" sz="3200" dirty="0"/>
              <a:t>Lens powers above 28: Subtract 1.5D</a:t>
            </a:r>
          </a:p>
          <a:p>
            <a:pPr lvl="1"/>
            <a:endParaRPr lang="en-US" dirty="0"/>
          </a:p>
          <a:p>
            <a:r>
              <a:rPr lang="en-US" dirty="0"/>
              <a:t>There is a chart that goes over this relationship on </a:t>
            </a:r>
            <a:r>
              <a:rPr lang="en-US" dirty="0">
                <a:hlinkClick r:id="rId2"/>
              </a:rPr>
              <a:t>doctor-hill.com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FB610-A54A-8647-B03F-C70F8C40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2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F157-3D79-7343-9B23-78667D84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Biometry?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41D6-6675-9547-A9C5-4F28CD6F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Biometry is measurement of the eye with the goal of determining the proper IOL power</a:t>
            </a:r>
          </a:p>
          <a:p>
            <a:r>
              <a:rPr lang="en-US" dirty="0"/>
              <a:t>Each biometer obtains a standard set of data for this purpose</a:t>
            </a:r>
          </a:p>
          <a:p>
            <a:r>
              <a:rPr lang="en-US" dirty="0"/>
              <a:t>The concept of biometry has expanded to include preoperative topography, </a:t>
            </a:r>
            <a:r>
              <a:rPr lang="en-US" dirty="0" err="1"/>
              <a:t>aberrometry</a:t>
            </a:r>
            <a:r>
              <a:rPr lang="en-US" dirty="0"/>
              <a:t>, and OCT of the retina to help build a surgical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D5D6-3BD9-1848-9705-492C092D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3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58A1-3D4D-5644-9DCD-601FFC0F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Situations: Post-Refractive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912CC-792A-B945-A741-6A7C5DA16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patients who develop cataract after corneal refractive surgery, there are several methods to determine the correct IOL formula</a:t>
            </a:r>
          </a:p>
          <a:p>
            <a:r>
              <a:rPr lang="en-US" dirty="0"/>
              <a:t>IOL formulas make assumptions about total corneal power based on the ratio of the anterior to posterior cornea (Gullstrand ratio) and other biometric parameters</a:t>
            </a:r>
          </a:p>
          <a:p>
            <a:r>
              <a:rPr lang="en-US" dirty="0"/>
              <a:t>LASIK/PRK alters the anterior cornea but not posterior cornea</a:t>
            </a:r>
          </a:p>
          <a:p>
            <a:r>
              <a:rPr lang="en-US" dirty="0"/>
              <a:t>RK flattens both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47F1A-1DF0-1241-8869-86162010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2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2DFB-247B-6647-A785-34606CEC9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Situations: Post-Refractive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BD77B-7A1A-1644-A300-1767005CA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ASCRS has a post-refractive calculator online that takes multiple pieces of data and gives calculations with different formulas</a:t>
            </a:r>
          </a:p>
          <a:p>
            <a:r>
              <a:rPr lang="en-US" dirty="0"/>
              <a:t>Helpful pieces of information include your patient’s refraction prior to LASIK/PRK, or even keratometry if they have it</a:t>
            </a:r>
          </a:p>
          <a:p>
            <a:r>
              <a:rPr lang="en-US" dirty="0"/>
              <a:t>There are a few “no history” methods, including Barrett True K and </a:t>
            </a:r>
            <a:r>
              <a:rPr lang="en-US" dirty="0" err="1"/>
              <a:t>Pentacam</a:t>
            </a:r>
            <a:r>
              <a:rPr lang="en-US" dirty="0"/>
              <a:t>, but they are improved significantly with prior data</a:t>
            </a:r>
          </a:p>
          <a:p>
            <a:r>
              <a:rPr lang="en-US" dirty="0"/>
              <a:t>You can access the Barrett True K and True K </a:t>
            </a:r>
            <a:r>
              <a:rPr lang="en-US" dirty="0" err="1"/>
              <a:t>toric</a:t>
            </a:r>
            <a:r>
              <a:rPr lang="en-US" dirty="0"/>
              <a:t> calculator on their own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CBDFB-D83B-8F49-8BA5-C4C7062B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40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9C06-5DD7-1845-B281-6CD26E49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ASCRS Post-Refractive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77EAC-1225-8644-8732-6A45BF6A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84194-F3E8-2540-8D4B-A00410D77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77" y="1500768"/>
            <a:ext cx="5367645" cy="47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67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Addressing Astigmatism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91329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19A9-9160-DE4C-B093-73CDE6F9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Astigmatism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B41F8-983F-8A46-8DB5-7287DEEF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major needs of modern biometry is accurate and repeatable assessment of astigmatism</a:t>
            </a:r>
          </a:p>
          <a:p>
            <a:r>
              <a:rPr lang="en-US" dirty="0"/>
              <a:t>This has come out of major advances in </a:t>
            </a:r>
            <a:r>
              <a:rPr lang="en-US" dirty="0" err="1"/>
              <a:t>toric</a:t>
            </a:r>
            <a:r>
              <a:rPr lang="en-US" dirty="0"/>
              <a:t> and </a:t>
            </a:r>
            <a:r>
              <a:rPr lang="en-US" dirty="0" err="1"/>
              <a:t>toric</a:t>
            </a:r>
            <a:r>
              <a:rPr lang="en-US" dirty="0"/>
              <a:t> multifocal lenses, which require these measurements in order to accurately plan treatments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FF743-7334-4E4C-A30B-5B0EC80C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74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33E0-1009-F14B-A0E6-F32A3143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Astigmatism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5086-35DE-2244-B275-6AB381F38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79272"/>
            <a:ext cx="10972800" cy="2309809"/>
          </a:xfrm>
        </p:spPr>
        <p:txBody>
          <a:bodyPr/>
          <a:lstStyle/>
          <a:p>
            <a:r>
              <a:rPr lang="en-US" dirty="0"/>
              <a:t>Published in 2012</a:t>
            </a:r>
          </a:p>
          <a:p>
            <a:r>
              <a:rPr lang="en-US" dirty="0"/>
              <a:t>The posterior cornea is steeper in the vertical meridian and acts as a negative powered lens which contributes ATR astigmatism</a:t>
            </a:r>
          </a:p>
          <a:p>
            <a:r>
              <a:rPr lang="en-US" dirty="0"/>
              <a:t>The magnitude of this effect was ~0.3-0.5D ATR astigmatism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6324F-0756-F648-B032-E000B4A1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3D4A-20A5-CD49-882A-AB1347AE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7358" y="1538968"/>
            <a:ext cx="9977283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20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33E0-1009-F14B-A0E6-F32A3143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Astigmatism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5086-35DE-2244-B275-6AB381F38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79272"/>
            <a:ext cx="10972800" cy="2309809"/>
          </a:xfrm>
        </p:spPr>
        <p:txBody>
          <a:bodyPr>
            <a:normAutofit fontScale="92500"/>
          </a:bodyPr>
          <a:lstStyle/>
          <a:p>
            <a:r>
              <a:rPr lang="en-US" dirty="0"/>
              <a:t>Published in December 2013</a:t>
            </a:r>
          </a:p>
          <a:p>
            <a:r>
              <a:rPr lang="en-US" dirty="0"/>
              <a:t>Analyzed </a:t>
            </a:r>
            <a:r>
              <a:rPr lang="en-US" dirty="0" err="1"/>
              <a:t>toric</a:t>
            </a:r>
            <a:r>
              <a:rPr lang="en-US" dirty="0"/>
              <a:t> IOL outcomes and found that WTR anterior corneal astigmatism was overestimated by about 0.5D</a:t>
            </a:r>
          </a:p>
          <a:p>
            <a:r>
              <a:rPr lang="en-US" dirty="0"/>
              <a:t>ATR anterior corneal astigmatism was underestimated by 0.2-0.3D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6324F-0756-F648-B032-E000B4A1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908F1-8C93-B549-969E-7E2D4EE6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1612322"/>
            <a:ext cx="83534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1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6899848-003A-45BD-BA3E-1223DDE4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Addressing Astigmatism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6E0D62-ABD1-46E8-8BCD-1D972CE32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No longer necessary to make these corrections as these findings are now incorporated into modern </a:t>
            </a:r>
            <a:r>
              <a:rPr lang="en-US" sz="3000" dirty="0" err="1"/>
              <a:t>toric</a:t>
            </a:r>
            <a:r>
              <a:rPr lang="en-US" sz="3000" dirty="0"/>
              <a:t> calculators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2F86A09-01ED-AA4C-A6FC-E1FA7A681F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33036" y="1600201"/>
            <a:ext cx="5113927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035A3-14B0-3C4C-BD9C-CC746814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B36F3-2B47-3B44-9F3C-90D1DB64FA9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crstodayeurope.com</a:t>
            </a:r>
            <a:r>
              <a:rPr lang="en-US" sz="1400" dirty="0">
                <a:latin typeface="Garamond" panose="02020404030301010803" pitchFamily="18" charset="0"/>
              </a:rPr>
              <a:t> (Abulafia et al.)</a:t>
            </a:r>
          </a:p>
        </p:txBody>
      </p:sp>
    </p:spTree>
    <p:extLst>
      <p:ext uri="{BB962C8B-B14F-4D97-AF65-F5344CB8AC3E}">
        <p14:creationId xmlns:p14="http://schemas.microsoft.com/office/powerpoint/2010/main" val="2066650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34E5-6D69-9A46-A1B0-EB1D17CD8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Astigmatism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EFCD4-BA62-394D-A39C-76C46779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7B458B-E267-E848-AC22-9CF2AC1D8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6" b="3387"/>
          <a:stretch/>
        </p:blipFill>
        <p:spPr bwMode="auto">
          <a:xfrm>
            <a:off x="2836919" y="1537854"/>
            <a:ext cx="6518162" cy="47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F16A9-23AD-8E48-BFE6-45E433F5D42A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crstodayeurope.com</a:t>
            </a:r>
            <a:r>
              <a:rPr lang="en-US" sz="1400" dirty="0">
                <a:latin typeface="Garamond" panose="02020404030301010803" pitchFamily="18" charset="0"/>
              </a:rPr>
              <a:t> (Abulafia et al.)</a:t>
            </a:r>
          </a:p>
        </p:txBody>
      </p:sp>
    </p:spTree>
    <p:extLst>
      <p:ext uri="{BB962C8B-B14F-4D97-AF65-F5344CB8AC3E}">
        <p14:creationId xmlns:p14="http://schemas.microsoft.com/office/powerpoint/2010/main" val="1909578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33E0-1009-F14B-A0E6-F32A3143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5086-35DE-2244-B275-6AB381F38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574474"/>
            <a:ext cx="10972800" cy="26146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Published in 2020</a:t>
            </a:r>
          </a:p>
          <a:p>
            <a:r>
              <a:rPr lang="en-US" dirty="0"/>
              <a:t>Compared Abulafia-Koch, Barrett </a:t>
            </a:r>
            <a:r>
              <a:rPr lang="en-US" dirty="0" err="1"/>
              <a:t>Toric</a:t>
            </a:r>
            <a:r>
              <a:rPr lang="en-US" dirty="0"/>
              <a:t>, Kane </a:t>
            </a:r>
            <a:r>
              <a:rPr lang="en-US" dirty="0" err="1"/>
              <a:t>Toric</a:t>
            </a:r>
            <a:r>
              <a:rPr lang="en-US" dirty="0"/>
              <a:t>, EVO 2.0, Holladay 2 with total SIA, </a:t>
            </a:r>
            <a:r>
              <a:rPr lang="en-US" dirty="0" err="1"/>
              <a:t>Naeser-Savini</a:t>
            </a:r>
            <a:r>
              <a:rPr lang="en-US" dirty="0"/>
              <a:t> in retrospective review</a:t>
            </a:r>
          </a:p>
          <a:p>
            <a:r>
              <a:rPr lang="en-US" dirty="0"/>
              <a:t>Kane </a:t>
            </a:r>
            <a:r>
              <a:rPr lang="en-US" dirty="0" err="1"/>
              <a:t>Toric</a:t>
            </a:r>
            <a:r>
              <a:rPr lang="en-US" dirty="0"/>
              <a:t> and Barrett </a:t>
            </a:r>
            <a:r>
              <a:rPr lang="en-US" dirty="0" err="1"/>
              <a:t>Toric</a:t>
            </a:r>
            <a:r>
              <a:rPr lang="en-US" dirty="0"/>
              <a:t> had the highest percentage of predicted refractions within 0.5D (65% and 59.5%, respectively)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6324F-0756-F648-B032-E000B4A1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D8AF0-69B5-4C49-9216-DC14F2B82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25"/>
          <a:stretch/>
        </p:blipFill>
        <p:spPr>
          <a:xfrm>
            <a:off x="995362" y="1536122"/>
            <a:ext cx="10201275" cy="17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3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1D5C-5265-9345-A3DB-0D28E980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Biometry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7A60-504F-8D46-97CB-530603920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Sir Harold Ridley implanted the first IOLs, there were no IOL calculations</a:t>
            </a:r>
          </a:p>
          <a:p>
            <a:r>
              <a:rPr lang="en-US" dirty="0"/>
              <a:t>The first patient reportedly had a post-operative refraction of about -20D</a:t>
            </a:r>
          </a:p>
          <a:p>
            <a:r>
              <a:rPr lang="en-US" dirty="0"/>
              <a:t>In today’s environment, we have many IOLs available and a much higher bar for refractive outcomes following cataract surgery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99FFA-6EE2-5348-93A9-A959315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 descr="History - Rayner Global">
            <a:extLst>
              <a:ext uri="{FF2B5EF4-FFF2-40B4-BE49-F238E27FC236}">
                <a16:creationId xmlns:a16="http://schemas.microsoft.com/office/drawing/2014/main" id="{22D3A2D1-718F-5946-A098-037DF773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1254" y="4786312"/>
            <a:ext cx="2211146" cy="14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174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33E0-1009-F14B-A0E6-F32A3143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 Calculation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5086-35DE-2244-B275-6AB381F38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63936"/>
            <a:ext cx="10972800" cy="23251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IOL Master 700 now has the capability to measure posterior corneal astigmatism and calculate total corneal power (TK)</a:t>
            </a:r>
          </a:p>
          <a:p>
            <a:r>
              <a:rPr lang="en-US" dirty="0"/>
              <a:t>However, some studies have shown equivalent outcomes with and without total corneal power measurements. This may require future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6324F-0756-F648-B032-E000B4A1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A7E3A-E599-C445-8AA3-A234222E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9"/>
          <a:stretch/>
        </p:blipFill>
        <p:spPr>
          <a:xfrm>
            <a:off x="1071562" y="1585241"/>
            <a:ext cx="10048875" cy="190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78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Corneal Topography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05892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E819-E78E-FD4D-83BD-36C08721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Corneal 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BF720-9CEF-8E46-B79C-0B988B14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Topography can be its own lecture, but in the setting of biometry and cataract planning, the main goal is to evaluate and measure corneal astigmatism</a:t>
            </a:r>
          </a:p>
          <a:p>
            <a:r>
              <a:rPr lang="en-US" dirty="0"/>
              <a:t>If the astigmatism is regular and the axis well defined, the patient might be a good candidate for a </a:t>
            </a:r>
            <a:r>
              <a:rPr lang="en-US" dirty="0" err="1"/>
              <a:t>toric</a:t>
            </a:r>
            <a:r>
              <a:rPr lang="en-US" dirty="0"/>
              <a:t> IOL or other astigmatism intervention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1512D-E835-E245-A608-A0B9CF13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05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DBEF-9C8D-924A-B05A-3C1D0904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Corneal 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68F4F-F110-5B47-B828-52A372F2A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steep axis and compare against autorefraction and glasses</a:t>
            </a:r>
          </a:p>
          <a:p>
            <a:r>
              <a:rPr lang="en-US" dirty="0"/>
              <a:t>Identify the magnitude of astigmatism and determine whether clinically significant</a:t>
            </a:r>
          </a:p>
          <a:p>
            <a:r>
              <a:rPr lang="en-US" dirty="0"/>
              <a:t>Determine if the astigmatism is regular or irregular</a:t>
            </a:r>
          </a:p>
          <a:p>
            <a:r>
              <a:rPr lang="en-US" dirty="0"/>
              <a:t>Look for signs of dry eye, ABMD, or other issues that can affect astigmatic readings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1F402-3046-8547-9D2A-A52122E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1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14C6-7328-5A4D-AB52-E1EC0E6E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Barrett </a:t>
            </a:r>
            <a:r>
              <a:rPr lang="en-US" dirty="0" err="1"/>
              <a:t>Toric</a:t>
            </a:r>
            <a:r>
              <a:rPr lang="en-US" dirty="0"/>
              <a:t>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8D379-7983-0146-8397-EA3701E2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123CB-8727-F94D-86CF-6789CFC2C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8"/>
          <a:stretch/>
        </p:blipFill>
        <p:spPr>
          <a:xfrm>
            <a:off x="2811279" y="1470591"/>
            <a:ext cx="6569441" cy="47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2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22A2-C3F3-B14C-BE4D-53C623CB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Surgically-Induced Astigmatism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13D89-3F0D-4744-8A94-B590E8A83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was evaluated by several surgeons including Warren Hill, who found wide variations in surgeon induced astigmatism</a:t>
            </a:r>
          </a:p>
          <a:p>
            <a:r>
              <a:rPr lang="en-US" dirty="0"/>
              <a:t>The variety has to do with wound architecture and corneal biomechanics, as well as the location of the wound</a:t>
            </a:r>
          </a:p>
          <a:p>
            <a:r>
              <a:rPr lang="en-US" dirty="0"/>
              <a:t>In vector analysis and in the absence of calculating individual SIA, a value of 0.12 was recommended, with the recognition that this is highly variable from case to case in any surgeon’s hands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0E82B-AD0A-F849-B36C-6E118B48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E668-E1F5-9F47-81BF-D37DE71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Alpha and Angle Kappa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C2299-5CCC-6D48-B44C-6838B8DA8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Angle alpha and angle kappa are important for centration of multifocal optics</a:t>
            </a:r>
          </a:p>
          <a:p>
            <a:r>
              <a:rPr lang="en-US" dirty="0"/>
              <a:t>Angle alpha is the distance between the visual axis and the center of the limbus (presumed center of the capsular bag)</a:t>
            </a:r>
          </a:p>
          <a:p>
            <a:pPr lvl="1"/>
            <a:r>
              <a:rPr lang="en-US" dirty="0"/>
              <a:t>In biometry, this is represented as </a:t>
            </a:r>
            <a:r>
              <a:rPr lang="en-US" dirty="0" err="1"/>
              <a:t>Ix</a:t>
            </a:r>
            <a:r>
              <a:rPr lang="en-US" dirty="0"/>
              <a:t> and </a:t>
            </a:r>
            <a:r>
              <a:rPr lang="en-US" dirty="0" err="1"/>
              <a:t>Iy</a:t>
            </a:r>
            <a:r>
              <a:rPr lang="en-US" dirty="0"/>
              <a:t> for distance from iris center</a:t>
            </a:r>
          </a:p>
          <a:p>
            <a:r>
              <a:rPr lang="en-US" dirty="0"/>
              <a:t>Angle kappa is the distance between the visual axis and the pupil center</a:t>
            </a:r>
          </a:p>
          <a:p>
            <a:pPr lvl="1"/>
            <a:r>
              <a:rPr lang="en-US" dirty="0"/>
              <a:t>In biometry, this is represented as px and </a:t>
            </a:r>
            <a:r>
              <a:rPr lang="en-US" dirty="0" err="1"/>
              <a:t>py</a:t>
            </a:r>
            <a:r>
              <a:rPr lang="en-US" dirty="0"/>
              <a:t>, or Chang-Waring chord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5DABE-4EBF-0543-9A3A-6DF110DD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18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6899848-003A-45BD-BA3E-1223DDE4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Angle Alpha and Angle Kappa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035A3-14B0-3C4C-BD9C-CC746814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B36F3-2B47-3B44-9F3C-90D1DB64FA9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cataractcoach.com</a:t>
            </a:r>
            <a:r>
              <a:rPr lang="en-US" sz="1400" dirty="0">
                <a:latin typeface="Garamond" panose="02020404030301010803" pitchFamily="18" charset="0"/>
              </a:rPr>
              <a:t> (Uday </a:t>
            </a:r>
            <a:r>
              <a:rPr lang="en-US" sz="1400" dirty="0" err="1">
                <a:latin typeface="Garamond" panose="02020404030301010803" pitchFamily="18" charset="0"/>
              </a:rPr>
              <a:t>Devgan</a:t>
            </a:r>
            <a:r>
              <a:rPr lang="en-US" sz="1400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E250A9C-82FA-6144-94B1-185DDFD39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56" b="4956"/>
          <a:stretch/>
        </p:blipFill>
        <p:spPr bwMode="auto">
          <a:xfrm>
            <a:off x="1875708" y="1492437"/>
            <a:ext cx="8440584" cy="47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461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6899848-003A-45BD-BA3E-1223DDE4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Angle Alpha and Angle Kappa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035A3-14B0-3C4C-BD9C-CC746814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57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B36F3-2B47-3B44-9F3C-90D1DB64FA9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cataractcoach.com</a:t>
            </a:r>
            <a:r>
              <a:rPr lang="en-US" sz="1400" dirty="0">
                <a:latin typeface="Garamond" panose="02020404030301010803" pitchFamily="18" charset="0"/>
              </a:rPr>
              <a:t> (Uday </a:t>
            </a:r>
            <a:r>
              <a:rPr lang="en-US" sz="1400" dirty="0" err="1">
                <a:latin typeface="Garamond" panose="02020404030301010803" pitchFamily="18" charset="0"/>
              </a:rPr>
              <a:t>Devgan</a:t>
            </a:r>
            <a:r>
              <a:rPr lang="en-US" sz="1400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63BF722-C01B-5E43-B51D-6F38BC0C4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66" b="5094"/>
          <a:stretch/>
        </p:blipFill>
        <p:spPr bwMode="auto">
          <a:xfrm>
            <a:off x="1875708" y="1492437"/>
            <a:ext cx="8445103" cy="47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04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6899848-003A-45BD-BA3E-1223DDE4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Angle Alpha and Angle Kappa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035A3-14B0-3C4C-BD9C-CC746814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B36F3-2B47-3B44-9F3C-90D1DB64FA95}"/>
              </a:ext>
            </a:extLst>
          </p:cNvPr>
          <p:cNvSpPr txBox="1"/>
          <p:nvPr/>
        </p:nvSpPr>
        <p:spPr>
          <a:xfrm>
            <a:off x="6429375" y="6440778"/>
            <a:ext cx="48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cataractcoach.com</a:t>
            </a:r>
            <a:r>
              <a:rPr lang="en-US" sz="1400" dirty="0">
                <a:latin typeface="Garamond" panose="02020404030301010803" pitchFamily="18" charset="0"/>
              </a:rPr>
              <a:t> (Uday </a:t>
            </a:r>
            <a:r>
              <a:rPr lang="en-US" sz="1400" dirty="0" err="1">
                <a:latin typeface="Garamond" panose="02020404030301010803" pitchFamily="18" charset="0"/>
              </a:rPr>
              <a:t>Devgan</a:t>
            </a:r>
            <a:r>
              <a:rPr lang="en-US" sz="1400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7AD95F-75B5-F749-A28D-EECAD362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7" b="5095"/>
          <a:stretch/>
        </p:blipFill>
        <p:spPr bwMode="auto">
          <a:xfrm>
            <a:off x="1870776" y="1496603"/>
            <a:ext cx="8450447" cy="47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7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4BD0-4255-1D48-BA6B-004030A5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Captured?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58E87-29C5-5342-9957-EF0FB210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My Image 2">
            <a:extLst>
              <a:ext uri="{FF2B5EF4-FFF2-40B4-BE49-F238E27FC236}">
                <a16:creationId xmlns:a16="http://schemas.microsoft.com/office/drawing/2014/main" id="{2D220FF1-CA49-184A-8735-CD575A7DD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0457" y="1600200"/>
            <a:ext cx="6248400" cy="467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718B81-BC6E-0D43-B1E9-4C3FD3E4D195}"/>
              </a:ext>
            </a:extLst>
          </p:cNvPr>
          <p:cNvCxnSpPr>
            <a:cxnSpLocks/>
          </p:cNvCxnSpPr>
          <p:nvPr/>
        </p:nvCxnSpPr>
        <p:spPr>
          <a:xfrm>
            <a:off x="3859716" y="3708251"/>
            <a:ext cx="4473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0E7524-398E-7544-B10B-E7A5952324A0}"/>
              </a:ext>
            </a:extLst>
          </p:cNvPr>
          <p:cNvSpPr txBox="1"/>
          <p:nvPr/>
        </p:nvSpPr>
        <p:spPr>
          <a:xfrm>
            <a:off x="8558648" y="3435311"/>
            <a:ext cx="266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AL</a:t>
            </a:r>
            <a:r>
              <a:rPr lang="en-US" sz="2400" b="1" dirty="0">
                <a:latin typeface="Garamond" panose="02020404030301010803" pitchFamily="18" charset="0"/>
              </a:rPr>
              <a:t> (Axial Length)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17FDD0-7B46-9A49-A750-8074B684F855}"/>
              </a:ext>
            </a:extLst>
          </p:cNvPr>
          <p:cNvCxnSpPr>
            <a:cxnSpLocks/>
          </p:cNvCxnSpPr>
          <p:nvPr/>
        </p:nvCxnSpPr>
        <p:spPr>
          <a:xfrm>
            <a:off x="3859716" y="3832208"/>
            <a:ext cx="6776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C55AE5-115C-3843-8E69-06979C06FF8F}"/>
              </a:ext>
            </a:extLst>
          </p:cNvPr>
          <p:cNvSpPr txBox="1"/>
          <p:nvPr/>
        </p:nvSpPr>
        <p:spPr>
          <a:xfrm>
            <a:off x="1499414" y="3570895"/>
            <a:ext cx="266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ACD</a:t>
            </a:r>
            <a:r>
              <a:rPr lang="en-US" sz="2400" b="1" dirty="0">
                <a:latin typeface="Garamond" panose="02020404030301010803" pitchFamily="18" charset="0"/>
              </a:rPr>
              <a:t> (AC Depth)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F0775-A15F-A94A-A114-20AAF23AF6DD}"/>
              </a:ext>
            </a:extLst>
          </p:cNvPr>
          <p:cNvSpPr txBox="1"/>
          <p:nvPr/>
        </p:nvSpPr>
        <p:spPr>
          <a:xfrm>
            <a:off x="952241" y="3855643"/>
            <a:ext cx="304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AD</a:t>
            </a:r>
            <a:r>
              <a:rPr lang="en-US" sz="2400" b="1" dirty="0">
                <a:latin typeface="Garamond" panose="02020404030301010803" pitchFamily="18" charset="0"/>
              </a:rPr>
              <a:t> (Aqueous Depth)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B73702-9C18-CD45-893E-94529404726C}"/>
              </a:ext>
            </a:extLst>
          </p:cNvPr>
          <p:cNvCxnSpPr>
            <a:cxnSpLocks/>
          </p:cNvCxnSpPr>
          <p:nvPr/>
        </p:nvCxnSpPr>
        <p:spPr>
          <a:xfrm>
            <a:off x="4052457" y="3954128"/>
            <a:ext cx="48490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672D9D-0CC1-6A4E-AD34-F9AD080E066B}"/>
              </a:ext>
            </a:extLst>
          </p:cNvPr>
          <p:cNvCxnSpPr>
            <a:cxnSpLocks/>
          </p:cNvCxnSpPr>
          <p:nvPr/>
        </p:nvCxnSpPr>
        <p:spPr>
          <a:xfrm>
            <a:off x="4537366" y="3961748"/>
            <a:ext cx="48490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A644105-9955-B44D-AE32-7C43D0FC4B25}"/>
              </a:ext>
            </a:extLst>
          </p:cNvPr>
          <p:cNvSpPr txBox="1"/>
          <p:nvPr/>
        </p:nvSpPr>
        <p:spPr>
          <a:xfrm>
            <a:off x="4958422" y="3723295"/>
            <a:ext cx="305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LT</a:t>
            </a:r>
            <a:r>
              <a:rPr lang="en-US" sz="2400" b="1" dirty="0">
                <a:latin typeface="Garamond" panose="02020404030301010803" pitchFamily="18" charset="0"/>
              </a:rPr>
              <a:t> (Lens Thickness)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806CC4-297A-5048-AD37-4EF073B16C2C}"/>
              </a:ext>
            </a:extLst>
          </p:cNvPr>
          <p:cNvCxnSpPr>
            <a:cxnSpLocks/>
          </p:cNvCxnSpPr>
          <p:nvPr/>
        </p:nvCxnSpPr>
        <p:spPr>
          <a:xfrm flipH="1" flipV="1">
            <a:off x="4346865" y="2808896"/>
            <a:ext cx="6928" cy="7621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41711C-F41C-A14F-B5BB-B53CBE3015CA}"/>
              </a:ext>
            </a:extLst>
          </p:cNvPr>
          <p:cNvCxnSpPr>
            <a:cxnSpLocks/>
          </p:cNvCxnSpPr>
          <p:nvPr/>
        </p:nvCxnSpPr>
        <p:spPr>
          <a:xfrm>
            <a:off x="4353793" y="4063040"/>
            <a:ext cx="3464" cy="9372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67A75F-B637-B548-8BB7-45934B776FE5}"/>
              </a:ext>
            </a:extLst>
          </p:cNvPr>
          <p:cNvSpPr txBox="1"/>
          <p:nvPr/>
        </p:nvSpPr>
        <p:spPr>
          <a:xfrm>
            <a:off x="1128277" y="2521935"/>
            <a:ext cx="342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WTW</a:t>
            </a:r>
            <a:r>
              <a:rPr lang="en-US" sz="2400" b="1" dirty="0">
                <a:latin typeface="Garamond" panose="02020404030301010803" pitchFamily="18" charset="0"/>
              </a:rPr>
              <a:t> (White-to-White)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638C8E-EBE4-0745-8F60-79EB4BA25918}"/>
              </a:ext>
            </a:extLst>
          </p:cNvPr>
          <p:cNvCxnSpPr>
            <a:cxnSpLocks/>
          </p:cNvCxnSpPr>
          <p:nvPr/>
        </p:nvCxnSpPr>
        <p:spPr>
          <a:xfrm>
            <a:off x="3886204" y="4411328"/>
            <a:ext cx="24245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DD3033-DD2C-2844-888D-4CCE273B8468}"/>
              </a:ext>
            </a:extLst>
          </p:cNvPr>
          <p:cNvSpPr txBox="1"/>
          <p:nvPr/>
        </p:nvSpPr>
        <p:spPr>
          <a:xfrm>
            <a:off x="152400" y="4195158"/>
            <a:ext cx="3841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CCT</a:t>
            </a:r>
            <a:r>
              <a:rPr lang="en-US" sz="2000" b="1" dirty="0">
                <a:latin typeface="Garamond" panose="02020404030301010803" pitchFamily="18" charset="0"/>
              </a:rPr>
              <a:t> (Central Corneal Thickness)</a:t>
            </a:r>
          </a:p>
        </p:txBody>
      </p:sp>
    </p:spTree>
    <p:extLst>
      <p:ext uri="{BB962C8B-B14F-4D97-AF65-F5344CB8AC3E}">
        <p14:creationId xmlns:p14="http://schemas.microsoft.com/office/powerpoint/2010/main" val="1562572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D32D-328C-E74E-B0C3-9390F94C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Alpha and Angle Kappa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67C5-B4EA-6748-A292-43BD93176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angle alpha or kappa are sufficiently large, then the visual axis will be off from the natural centration of the lens in the capsular bag and/or from the center of the pupil</a:t>
            </a:r>
          </a:p>
          <a:p>
            <a:r>
              <a:rPr lang="en-US" dirty="0"/>
              <a:t>Different surgeons use different cutoffs, but a generally-accepted value is &lt;0.6mm angle alpha for a diffractive multifocal</a:t>
            </a:r>
          </a:p>
          <a:p>
            <a:r>
              <a:rPr lang="en-US" dirty="0"/>
              <a:t>Centering the lens on the subject-fixated coaxially-sighted corneal light reflex helps to center on the patient’s subjective visual axis (typically slightly nasal)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EE2FD-DC87-6548-AF50-ACA07F00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3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95F4-1C5D-4D43-8F3F-C9DF3441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Intraoperative </a:t>
            </a:r>
            <a:r>
              <a:rPr lang="en-US" dirty="0" err="1"/>
              <a:t>Aberrometry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D6A7C-82ED-EB44-88E9-DBEFC3474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Intraoperative </a:t>
            </a:r>
            <a:r>
              <a:rPr lang="en-US" dirty="0" err="1"/>
              <a:t>aberrometry</a:t>
            </a:r>
            <a:r>
              <a:rPr lang="en-US" dirty="0"/>
              <a:t> (specifically ORA by Alcon, the only current option) can be helpful for confirming biometry in the OR</a:t>
            </a:r>
          </a:p>
          <a:p>
            <a:r>
              <a:rPr lang="en-US" dirty="0"/>
              <a:t>The machine takes an aphakic refraction during cataract surgery, but its IOL recommendation depends the pre-operative biometry</a:t>
            </a:r>
          </a:p>
          <a:p>
            <a:r>
              <a:rPr lang="en-US" dirty="0"/>
              <a:t>Therefore, if you have inaccurate pre-operative biometry, then the machine will not necessarily save you</a:t>
            </a:r>
          </a:p>
          <a:p>
            <a:r>
              <a:rPr lang="en-US" dirty="0"/>
              <a:t>Studies comparing the two have favored preop biometry, however this is a useful adjunct in post-refractive or white cataract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1A424-19B3-6F44-BA49-674F50D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96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Biometry Examples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88514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E973-CE32-DB41-89C6-726BDFDE5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6"/>
          <a:stretch/>
        </p:blipFill>
        <p:spPr>
          <a:xfrm>
            <a:off x="3024187" y="876051"/>
            <a:ext cx="6143625" cy="58039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62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483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63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EC6C7-63F5-904F-B402-628367A76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20" y="1288143"/>
            <a:ext cx="10620159" cy="475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67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64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AD397-0661-BC41-9096-FAE40224F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"/>
          <a:stretch/>
        </p:blipFill>
        <p:spPr>
          <a:xfrm>
            <a:off x="717436" y="994882"/>
            <a:ext cx="10757127" cy="53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79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65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9CD0C-9623-8B4A-98A6-7CAE24730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24187" y="877417"/>
            <a:ext cx="61436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347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66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460B9-8D61-BB49-8172-516ACC16E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44" y="932542"/>
            <a:ext cx="11159899" cy="55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5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Barrett </a:t>
            </a:r>
            <a:r>
              <a:rPr lang="en-US" dirty="0" err="1"/>
              <a:t>Toric</a:t>
            </a:r>
            <a:r>
              <a:rPr lang="en-US" dirty="0"/>
              <a:t>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67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9D310-2EA1-014D-B94D-E52CA147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680" y="749633"/>
            <a:ext cx="8172640" cy="5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81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Barrett </a:t>
            </a:r>
            <a:r>
              <a:rPr lang="en-US" dirty="0" err="1"/>
              <a:t>Toric</a:t>
            </a:r>
            <a:r>
              <a:rPr lang="en-US" dirty="0"/>
              <a:t>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68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9A258-8780-374E-A61D-EFBC49874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2"/>
          <a:stretch/>
        </p:blipFill>
        <p:spPr>
          <a:xfrm>
            <a:off x="2024194" y="716640"/>
            <a:ext cx="8172640" cy="58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7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19AF4-90EB-4740-8E8F-26761A74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Captured?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EBB3A-151B-8041-9CFD-A945FC22C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Keratometry (flat and steep K)</a:t>
            </a:r>
          </a:p>
          <a:p>
            <a:r>
              <a:rPr lang="en-US" dirty="0"/>
              <a:t>AL (Axial Length)</a:t>
            </a:r>
          </a:p>
          <a:p>
            <a:r>
              <a:rPr lang="en-US" dirty="0"/>
              <a:t>ACD (AC Depth)</a:t>
            </a:r>
          </a:p>
          <a:p>
            <a:r>
              <a:rPr lang="en-US" dirty="0"/>
              <a:t>LT (Lens Thickness)</a:t>
            </a:r>
          </a:p>
          <a:p>
            <a:r>
              <a:rPr lang="en-US" dirty="0"/>
              <a:t>WTW (White-to-White)</a:t>
            </a:r>
          </a:p>
          <a:p>
            <a:r>
              <a:rPr lang="en-US" dirty="0"/>
              <a:t>CCT (Central Corneal Thickness)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2FAE4-2B68-2C49-98F3-C8A1A5AE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106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69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A6991-3E23-C145-9842-9D6C68277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82"/>
          <a:stretch/>
        </p:blipFill>
        <p:spPr>
          <a:xfrm>
            <a:off x="2897912" y="863249"/>
            <a:ext cx="6396176" cy="58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9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70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F0E4D-C44D-D241-A3A9-D82228927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4"/>
          <a:stretch/>
        </p:blipFill>
        <p:spPr>
          <a:xfrm>
            <a:off x="2897912" y="863249"/>
            <a:ext cx="6396176" cy="58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76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71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E1094-35A2-C44C-9760-06B81A48B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0"/>
          <a:stretch/>
        </p:blipFill>
        <p:spPr>
          <a:xfrm>
            <a:off x="2947167" y="800887"/>
            <a:ext cx="6297666" cy="58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48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72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30683-209D-9546-A0F0-ABA5DFB5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"/>
          <a:stretch/>
        </p:blipFill>
        <p:spPr>
          <a:xfrm>
            <a:off x="2978037" y="816437"/>
            <a:ext cx="6235926" cy="58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0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73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02E30-029C-1743-B85B-E5FE30FF9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"/>
          <a:stretch/>
        </p:blipFill>
        <p:spPr>
          <a:xfrm>
            <a:off x="2978037" y="816437"/>
            <a:ext cx="6235926" cy="5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417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IOLMaster</a:t>
            </a:r>
            <a:r>
              <a:rPr lang="en-US" dirty="0"/>
              <a:t> 700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74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608C0-1551-DC4A-A4C3-962B5084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92551" y="832885"/>
            <a:ext cx="6206898" cy="58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09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iTrace</a:t>
            </a:r>
            <a:r>
              <a:rPr lang="en-US" dirty="0"/>
              <a:t> Topography/</a:t>
            </a:r>
            <a:r>
              <a:rPr lang="en-US" dirty="0" err="1"/>
              <a:t>Aberrometry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75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F98AF-643D-BB45-8425-F62EEB10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898037"/>
            <a:ext cx="82867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5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iTrace</a:t>
            </a:r>
            <a:r>
              <a:rPr lang="en-US" dirty="0"/>
              <a:t> Topography/</a:t>
            </a:r>
            <a:r>
              <a:rPr lang="en-US" dirty="0" err="1"/>
              <a:t>Aberrometry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76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1CE23-354F-5B4A-BEE1-82246DEF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53" y="877639"/>
            <a:ext cx="9803493" cy="58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459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iTrace</a:t>
            </a:r>
            <a:r>
              <a:rPr lang="en-US" dirty="0"/>
              <a:t> Topography/</a:t>
            </a:r>
            <a:r>
              <a:rPr lang="en-US" dirty="0" err="1"/>
              <a:t>Aberrometry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77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417AD-CE79-3443-B427-D22675349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9739" y="877639"/>
            <a:ext cx="9803493" cy="58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19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iTrace</a:t>
            </a:r>
            <a:r>
              <a:rPr lang="en-US" dirty="0"/>
              <a:t> Topography/</a:t>
            </a:r>
            <a:r>
              <a:rPr lang="en-US" dirty="0" err="1"/>
              <a:t>Aberrometry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78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8265-7827-4247-AB6E-55C3C0DC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4254" y="848611"/>
            <a:ext cx="9803492" cy="58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6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 Calculation: How to Up Your Game">
            <a:extLst>
              <a:ext uri="{FF2B5EF4-FFF2-40B4-BE49-F238E27FC236}">
                <a16:creationId xmlns:a16="http://schemas.microsoft.com/office/drawing/2014/main" id="{D27158E6-0C6C-8741-B72C-B57A8E89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917" y="2596790"/>
            <a:ext cx="3112086" cy="254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44C8F-F4A4-0248-9241-42CC1901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Lens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764A-1B0A-E946-9296-EE425B694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ultimate goal is to predict the Effective Lens Position (ELP), where the IOL will sit in the capsular bag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can think of this as the post-operative ACD</a:t>
            </a:r>
          </a:p>
          <a:p>
            <a:r>
              <a:rPr lang="en-US" dirty="0"/>
              <a:t>The position of the IOL affects its refractive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74924-B608-0641-819E-D95447F9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42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iTrace</a:t>
            </a:r>
            <a:r>
              <a:rPr lang="en-US" dirty="0"/>
              <a:t> Topography/</a:t>
            </a:r>
            <a:r>
              <a:rPr lang="en-US" dirty="0" err="1"/>
              <a:t>Aberrometry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79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230E6-6C3A-E647-AADC-DD3E2D4F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50711" y="863125"/>
            <a:ext cx="9803493" cy="58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549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Autokeratometry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80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0601F-BD18-5E43-A3EA-F57157FB6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83"/>
          <a:stretch/>
        </p:blipFill>
        <p:spPr>
          <a:xfrm>
            <a:off x="4864461" y="302597"/>
            <a:ext cx="2463078" cy="625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76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Lenstar</a:t>
            </a:r>
            <a:r>
              <a:rPr lang="en-US" dirty="0"/>
              <a:t> LS900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81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2268972B-B1D3-D546-ACBA-52292940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73" y="861305"/>
            <a:ext cx="5401854" cy="58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51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Lenstar</a:t>
            </a:r>
            <a:r>
              <a:rPr lang="en-US" dirty="0"/>
              <a:t> LS900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82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B1DE7A5-BDB1-864A-9107-00D67863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00" y="956965"/>
            <a:ext cx="7819599" cy="57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69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A178-1E60-DD46-9EC7-0F9D15319B1D}"/>
              </a:ext>
            </a:extLst>
          </p:cNvPr>
          <p:cNvSpPr txBox="1">
            <a:spLocks/>
          </p:cNvSpPr>
          <p:nvPr/>
        </p:nvSpPr>
        <p:spPr>
          <a:xfrm>
            <a:off x="116115" y="29028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Lenstar</a:t>
            </a:r>
            <a:r>
              <a:rPr lang="en-US" dirty="0"/>
              <a:t> LS900 Biometry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92EF-7B51-0648-AB31-1A19065DF6F6}"/>
              </a:ext>
            </a:extLst>
          </p:cNvPr>
          <p:cNvSpPr txBox="1">
            <a:spLocks/>
          </p:cNvSpPr>
          <p:nvPr/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ED5A3-9C0A-204B-9366-5304630B46D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pPr algn="r"/>
              <a:t>83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8F77888-0555-EA4A-A354-D9565F14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5" y="893257"/>
            <a:ext cx="8045449" cy="57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77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9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9C770C-8A07-7044-A99D-30997EBDCD0D}"/>
              </a:ext>
            </a:extLst>
          </p:cNvPr>
          <p:cNvSpPr txBox="1">
            <a:spLocks/>
          </p:cNvSpPr>
          <p:nvPr/>
        </p:nvSpPr>
        <p:spPr>
          <a:xfrm>
            <a:off x="609600" y="2493169"/>
            <a:ext cx="10972800" cy="2471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</a:rPr>
              <a:t>Methods of Biometry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32914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21183</TotalTime>
  <Words>2265</Words>
  <Application>Microsoft Macintosh PowerPoint</Application>
  <PresentationFormat>Widescreen</PresentationFormat>
  <Paragraphs>328</Paragraphs>
  <Slides>85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Garamond</vt:lpstr>
      <vt:lpstr>Office Theme</vt:lpstr>
      <vt:lpstr>PowerPoint Presentation</vt:lpstr>
      <vt:lpstr>Outline</vt:lpstr>
      <vt:lpstr>PowerPoint Presentation</vt:lpstr>
      <vt:lpstr>What is Biometry?</vt:lpstr>
      <vt:lpstr>History of Biometry</vt:lpstr>
      <vt:lpstr>What is Captured?</vt:lpstr>
      <vt:lpstr>What is Captured?</vt:lpstr>
      <vt:lpstr>Effective Lens Position</vt:lpstr>
      <vt:lpstr>PowerPoint Presentation</vt:lpstr>
      <vt:lpstr>A-Scan Biometry</vt:lpstr>
      <vt:lpstr>A-Scan Biometry</vt:lpstr>
      <vt:lpstr>Optical Biometry</vt:lpstr>
      <vt:lpstr>Optical Biometry</vt:lpstr>
      <vt:lpstr>PowerPoint Presentation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IOL Calculation Formulas</vt:lpstr>
      <vt:lpstr>Barrett Universal II</vt:lpstr>
      <vt:lpstr>Barrett Universal II Calculator</vt:lpstr>
      <vt:lpstr>Barrett Universal II Calculator</vt:lpstr>
      <vt:lpstr>Hill-RBF 3.0</vt:lpstr>
      <vt:lpstr>Hill-RBF 3.0 Calculator</vt:lpstr>
      <vt:lpstr>Hill-RBF 3.0 Calculator</vt:lpstr>
      <vt:lpstr>Kane Formula</vt:lpstr>
      <vt:lpstr>Kane Formula Calculator (+/- Keratoconus)</vt:lpstr>
      <vt:lpstr>Kane Formula Calculator (+/- Keratoconus)</vt:lpstr>
      <vt:lpstr>A Word on “A Constants”</vt:lpstr>
      <vt:lpstr>PowerPoint Presentation</vt:lpstr>
      <vt:lpstr>Special Situations: Sulcus Placement</vt:lpstr>
      <vt:lpstr>Special Situations: Sulcus Placement</vt:lpstr>
      <vt:lpstr>Special Situations: Post-Refractive</vt:lpstr>
      <vt:lpstr>Special Situations: Post-Refractive</vt:lpstr>
      <vt:lpstr>ASCRS Post-Refractive Calculator</vt:lpstr>
      <vt:lpstr>PowerPoint Presentation</vt:lpstr>
      <vt:lpstr>Addressing Astigmatism</vt:lpstr>
      <vt:lpstr>Addressing Astigmatism</vt:lpstr>
      <vt:lpstr>Addressing Astigmatism</vt:lpstr>
      <vt:lpstr>Addressing Astigmatism</vt:lpstr>
      <vt:lpstr>Addressing Astigmatism</vt:lpstr>
      <vt:lpstr>Toric IOL Calculation Formulas</vt:lpstr>
      <vt:lpstr>Toric IOL Calculation Formulas</vt:lpstr>
      <vt:lpstr>PowerPoint Presentation</vt:lpstr>
      <vt:lpstr>Corneal Topography</vt:lpstr>
      <vt:lpstr>Corneal Topography</vt:lpstr>
      <vt:lpstr>Barrett Toric Calculator</vt:lpstr>
      <vt:lpstr>Surgically-Induced Astigmatism</vt:lpstr>
      <vt:lpstr>Angle Alpha and Angle Kappa</vt:lpstr>
      <vt:lpstr>Angle Alpha and Angle Kappa</vt:lpstr>
      <vt:lpstr>Angle Alpha and Angle Kappa</vt:lpstr>
      <vt:lpstr>Angle Alpha and Angle Kappa</vt:lpstr>
      <vt:lpstr>Angle Alpha and Angle Kappa</vt:lpstr>
      <vt:lpstr>Intraoperative Aberrometry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Abendroth</dc:creator>
  <cp:lastModifiedBy>Michael Abendroth</cp:lastModifiedBy>
  <cp:revision>703</cp:revision>
  <cp:lastPrinted>2017-09-22T01:03:27Z</cp:lastPrinted>
  <dcterms:created xsi:type="dcterms:W3CDTF">2015-04-12T16:05:13Z</dcterms:created>
  <dcterms:modified xsi:type="dcterms:W3CDTF">2021-06-28T23:07:14Z</dcterms:modified>
</cp:coreProperties>
</file>