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61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70" r:id="rId11"/>
    <p:sldId id="272" r:id="rId12"/>
    <p:sldId id="271" r:id="rId13"/>
    <p:sldId id="273" r:id="rId14"/>
    <p:sldId id="274" r:id="rId15"/>
    <p:sldId id="275" r:id="rId16"/>
    <p:sldId id="276" r:id="rId17"/>
    <p:sldId id="277" r:id="rId18"/>
    <p:sldId id="281" r:id="rId19"/>
    <p:sldId id="282" r:id="rId20"/>
    <p:sldId id="278" r:id="rId21"/>
    <p:sldId id="279" r:id="rId22"/>
    <p:sldId id="280" r:id="rId23"/>
    <p:sldId id="283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260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U5iDt3J2P4arAYsUUDoJIg==" hashData="6p1JEcMf79YyqAGrqPq4bnTuWTiWKfD7VKVmXcFD+SzjHdCX4uqjteX95triYFIc6s/yDFipP/BsGePRQK4Qu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1835"/>
    <a:srgbClr val="FE0001"/>
    <a:srgbClr val="CE0F25"/>
    <a:srgbClr val="C91427"/>
    <a:srgbClr val="861138"/>
    <a:srgbClr val="EEBEC6"/>
    <a:srgbClr val="EDBDC6"/>
    <a:srgbClr val="C11633"/>
    <a:srgbClr val="4F862A"/>
    <a:srgbClr val="FF6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9" autoAdjust="0"/>
    <p:restoredTop sz="86578" autoAdjust="0"/>
  </p:normalViewPr>
  <p:slideViewPr>
    <p:cSldViewPr snapToGrid="0" snapToObjects="1">
      <p:cViewPr varScale="1">
        <p:scale>
          <a:sx n="90" d="100"/>
          <a:sy n="90" d="100"/>
        </p:scale>
        <p:origin x="152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88"/>
    </p:cViewPr>
  </p:outlin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59CFF-7984-8049-9E18-9CED8E3CB6D1}" type="datetimeFigureOut">
              <a:rPr lang="en-US" smtClean="0"/>
              <a:t>4/4/21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1768B-CEB8-3D48-A5A3-4C1DFABE4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78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C9883-3C4C-EA4E-9F95-518ACBD41BE1}" type="datetimeFigureOut">
              <a:rPr lang="en-US" smtClean="0"/>
              <a:t>4/4/21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E8948-4663-9F45-9E99-9723FF9E5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509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81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37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10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E8359-7930-2043-9A93-E12C9513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6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D54DB2-AF69-A647-93D3-00CA0600DF13}"/>
              </a:ext>
            </a:extLst>
          </p:cNvPr>
          <p:cNvSpPr/>
          <p:nvPr userDrawn="1"/>
        </p:nvSpPr>
        <p:spPr>
          <a:xfrm>
            <a:off x="-2" y="5635392"/>
            <a:ext cx="12192000" cy="934007"/>
          </a:xfrm>
          <a:prstGeom prst="rect">
            <a:avLst/>
          </a:prstGeom>
          <a:solidFill>
            <a:srgbClr val="CE0F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61138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E018003-0ED3-F549-9D51-A2D56A4AFD73}"/>
              </a:ext>
            </a:extLst>
          </p:cNvPr>
          <p:cNvSpPr txBox="1">
            <a:spLocks/>
          </p:cNvSpPr>
          <p:nvPr userDrawn="1"/>
        </p:nvSpPr>
        <p:spPr>
          <a:xfrm>
            <a:off x="0" y="5635391"/>
            <a:ext cx="6096000" cy="9340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Wills Eye Surgical Curriculum</a:t>
            </a:r>
          </a:p>
        </p:txBody>
      </p:sp>
    </p:spTree>
    <p:extLst>
      <p:ext uri="{BB962C8B-B14F-4D97-AF65-F5344CB8AC3E}">
        <p14:creationId xmlns:p14="http://schemas.microsoft.com/office/powerpoint/2010/main" val="61178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7C012-435F-5946-9707-89E899B2B412}"/>
              </a:ext>
            </a:extLst>
          </p:cNvPr>
          <p:cNvSpPr txBox="1"/>
          <p:nvPr userDrawn="1"/>
        </p:nvSpPr>
        <p:spPr>
          <a:xfrm>
            <a:off x="2481943" y="64839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29A16B5-C609-1C40-A8DD-FC419D1B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90F0153F-5A2C-3A4E-B55D-76C3916E2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Garamond" panose="02020404030301010803" pitchFamily="18" charset="0"/>
              </a:defRPr>
            </a:lvl1pPr>
            <a:lvl2pPr>
              <a:defRPr sz="2400">
                <a:latin typeface="Garamond" panose="02020404030301010803" pitchFamily="18" charset="0"/>
              </a:defRPr>
            </a:lvl2pPr>
            <a:lvl3pPr>
              <a:defRPr sz="2000">
                <a:latin typeface="Garamond" panose="02020404030301010803" pitchFamily="18" charset="0"/>
              </a:defRPr>
            </a:lvl3pPr>
            <a:lvl4pPr>
              <a:defRPr sz="1800">
                <a:latin typeface="Garamond" panose="02020404030301010803" pitchFamily="18" charset="0"/>
              </a:defRPr>
            </a:lvl4pPr>
            <a:lvl5pPr>
              <a:defRPr sz="1800">
                <a:latin typeface="Garamond" panose="02020404030301010803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Garamond" panose="02020404030301010803" pitchFamily="18" charset="0"/>
              </a:defRPr>
            </a:lvl1pPr>
            <a:lvl2pPr>
              <a:defRPr sz="2400">
                <a:latin typeface="Garamond" panose="02020404030301010803" pitchFamily="18" charset="0"/>
              </a:defRPr>
            </a:lvl2pPr>
            <a:lvl3pPr>
              <a:defRPr sz="2000">
                <a:latin typeface="Garamond" panose="02020404030301010803" pitchFamily="18" charset="0"/>
              </a:defRPr>
            </a:lvl3pPr>
            <a:lvl4pPr>
              <a:defRPr sz="1800">
                <a:latin typeface="Garamond" panose="02020404030301010803" pitchFamily="18" charset="0"/>
              </a:defRPr>
            </a:lvl4pPr>
            <a:lvl5pPr>
              <a:defRPr sz="1800">
                <a:latin typeface="Garamond" panose="02020404030301010803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90F0153F-5A2C-3A4E-B55D-76C3916E2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7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3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E8359-7930-2043-9A93-E12C9513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6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CBA03-07C2-0D43-A60D-AF13CB4D4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2214" y="1977158"/>
            <a:ext cx="5167571" cy="29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4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88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8A34BE12-C449-5242-AF55-CB887E18AF5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1417638"/>
            <a:ext cx="10972800" cy="0"/>
          </a:xfrm>
          <a:prstGeom prst="line">
            <a:avLst/>
          </a:prstGeom>
          <a:ln w="63500" cmpd="thickThin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609600" y="6311744"/>
            <a:ext cx="10972800" cy="0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3" t="9781" r="40811" b="61128"/>
          <a:stretch/>
        </p:blipFill>
        <p:spPr>
          <a:xfrm>
            <a:off x="686789" y="6460460"/>
            <a:ext cx="289108" cy="231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7EDDAC-2F7C-1B4A-B377-208C6728CB3E}"/>
              </a:ext>
            </a:extLst>
          </p:cNvPr>
          <p:cNvSpPr txBox="1"/>
          <p:nvPr userDrawn="1"/>
        </p:nvSpPr>
        <p:spPr>
          <a:xfrm>
            <a:off x="975897" y="6333394"/>
            <a:ext cx="402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0" dirty="0">
                <a:solidFill>
                  <a:srgbClr val="E21835"/>
                </a:solidFill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Wills Eye</a:t>
            </a:r>
            <a:r>
              <a:rPr lang="en-US" sz="2400" spc="0" dirty="0"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 Surgical Curriculum</a:t>
            </a:r>
          </a:p>
        </p:txBody>
      </p:sp>
    </p:spTree>
    <p:extLst>
      <p:ext uri="{BB962C8B-B14F-4D97-AF65-F5344CB8AC3E}">
        <p14:creationId xmlns:p14="http://schemas.microsoft.com/office/powerpoint/2010/main" val="302690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0AE3833-D4AB-A244-957F-AA3F70A797C7}"/>
              </a:ext>
            </a:extLst>
          </p:cNvPr>
          <p:cNvSpPr txBox="1"/>
          <p:nvPr/>
        </p:nvSpPr>
        <p:spPr>
          <a:xfrm>
            <a:off x="0" y="1757186"/>
            <a:ext cx="1219200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  <a:latin typeface="Garamond" panose="02020404030301010803" pitchFamily="18" charset="0"/>
              </a:rPr>
              <a:t>Peripheral Retinal</a:t>
            </a:r>
          </a:p>
          <a:p>
            <a:pPr algn="ctr"/>
            <a:r>
              <a:rPr lang="en-US" sz="72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  <a:latin typeface="Garamond" panose="02020404030301010803" pitchFamily="18" charset="0"/>
              </a:rPr>
              <a:t>Anatomy &amp; Pathology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CD9B08D-25E8-C447-B18F-8035DE3F15FB}"/>
              </a:ext>
            </a:extLst>
          </p:cNvPr>
          <p:cNvSpPr txBox="1">
            <a:spLocks/>
          </p:cNvSpPr>
          <p:nvPr/>
        </p:nvSpPr>
        <p:spPr>
          <a:xfrm>
            <a:off x="6096000" y="5635390"/>
            <a:ext cx="6096000" cy="9340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Marc </a:t>
            </a:r>
            <a:r>
              <a:rPr lang="en-US" sz="3200" spc="0" dirty="0" err="1">
                <a:solidFill>
                  <a:schemeClr val="bg1"/>
                </a:solidFill>
                <a:effectLst/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Spirn</a:t>
            </a:r>
            <a:r>
              <a:rPr lang="en-US" sz="3200" spc="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754446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Ancillary Imaging: Wide Field Angiography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072051" cy="4588882"/>
          </a:xfrm>
        </p:spPr>
        <p:txBody>
          <a:bodyPr/>
          <a:lstStyle/>
          <a:p>
            <a:r>
              <a:rPr lang="en-US" dirty="0"/>
              <a:t>Helpful when:</a:t>
            </a:r>
          </a:p>
          <a:p>
            <a:pPr lvl="1"/>
            <a:r>
              <a:rPr lang="en-US" dirty="0"/>
              <a:t>Media opacity</a:t>
            </a:r>
          </a:p>
          <a:p>
            <a:pPr lvl="1"/>
            <a:r>
              <a:rPr lang="en-US" dirty="0"/>
              <a:t>Small pupil prevents adequate peripheral exam</a:t>
            </a:r>
          </a:p>
          <a:p>
            <a:pPr lvl="1"/>
            <a:r>
              <a:rPr lang="en-US" dirty="0"/>
              <a:t>Diagnostic uncertainty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A4C1C-21E4-3E49-972D-B6A06DD3F143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www.retinalphysician.com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F377D38-69D2-BE40-9C52-1EF37D575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7" y="1854392"/>
            <a:ext cx="5491903" cy="40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23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Vitreous 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072051" cy="4588882"/>
          </a:xfrm>
        </p:spPr>
        <p:txBody>
          <a:bodyPr/>
          <a:lstStyle/>
          <a:p>
            <a:r>
              <a:rPr lang="en-US" dirty="0"/>
              <a:t>Very important peripheral retinal structure</a:t>
            </a:r>
          </a:p>
          <a:p>
            <a:r>
              <a:rPr lang="en-US" dirty="0"/>
              <a:t>Straddles peripheral retina and pars plana</a:t>
            </a:r>
          </a:p>
          <a:p>
            <a:r>
              <a:rPr lang="en-US" dirty="0"/>
              <a:t>Posterior attachment is point of retinal tears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A4C1C-21E4-3E49-972D-B6A06DD3F143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www.slideshare.net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86AC73C-C2F6-F844-A5F6-BD5E30C12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" t="402" r="3489" b="11518"/>
          <a:stretch/>
        </p:blipFill>
        <p:spPr>
          <a:xfrm>
            <a:off x="609599" y="1885951"/>
            <a:ext cx="5486401" cy="402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81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 Serrata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072051" cy="4588882"/>
          </a:xfrm>
        </p:spPr>
        <p:txBody>
          <a:bodyPr/>
          <a:lstStyle/>
          <a:p>
            <a:r>
              <a:rPr lang="en-US" dirty="0"/>
              <a:t>Often marked to small rows of cystoid cavities (normal)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A4C1C-21E4-3E49-972D-B6A06DD3F143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www.amazingpointofview.com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7C81F3D-4914-4D45-BB99-6F264362C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50674"/>
            <a:ext cx="5625248" cy="43736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4CED5D-D95D-C148-9F93-F8B28AAFBFE8}"/>
              </a:ext>
            </a:extLst>
          </p:cNvPr>
          <p:cNvSpPr/>
          <p:nvPr/>
        </p:nvSpPr>
        <p:spPr>
          <a:xfrm>
            <a:off x="1042989" y="2371725"/>
            <a:ext cx="900112" cy="257176"/>
          </a:xfrm>
          <a:prstGeom prst="rect">
            <a:avLst/>
          </a:prstGeom>
          <a:noFill/>
          <a:ln w="25400">
            <a:solidFill>
              <a:srgbClr val="E218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95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 Serrata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F5337D98-C65A-F747-AEA6-C07691312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06" b="-1"/>
          <a:stretch/>
        </p:blipFill>
        <p:spPr>
          <a:xfrm>
            <a:off x="877649" y="1814513"/>
            <a:ext cx="10436701" cy="419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33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 Serrata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072051" cy="4588882"/>
          </a:xfrm>
        </p:spPr>
        <p:txBody>
          <a:bodyPr>
            <a:normAutofit/>
          </a:bodyPr>
          <a:lstStyle/>
          <a:p>
            <a:r>
              <a:rPr lang="en-US" dirty="0"/>
              <a:t>Usually 20-30 dentate processes per eye</a:t>
            </a:r>
          </a:p>
          <a:p>
            <a:r>
              <a:rPr lang="en-US" dirty="0"/>
              <a:t>Correspond to intervals between ciliary processes</a:t>
            </a:r>
          </a:p>
          <a:p>
            <a:r>
              <a:rPr lang="en-US" dirty="0"/>
              <a:t>Dentate processes join to form oral bay</a:t>
            </a:r>
          </a:p>
          <a:p>
            <a:r>
              <a:rPr lang="en-US" dirty="0"/>
              <a:t>Oral bay may be confused with a retinal tear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42CA10E-0A17-B546-A4F0-F4361AC2E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06" b="-1"/>
          <a:stretch/>
        </p:blipFill>
        <p:spPr>
          <a:xfrm>
            <a:off x="609600" y="2754647"/>
            <a:ext cx="5698963" cy="22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83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Meridonal</a:t>
            </a:r>
            <a:r>
              <a:rPr lang="en-US" dirty="0"/>
              <a:t> Folds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072051" cy="45888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Begin at </a:t>
            </a:r>
            <a:r>
              <a:rPr lang="en-US" dirty="0" err="1"/>
              <a:t>ora</a:t>
            </a:r>
            <a:r>
              <a:rPr lang="en-US" dirty="0"/>
              <a:t> serrata </a:t>
            </a:r>
          </a:p>
          <a:p>
            <a:r>
              <a:rPr lang="en-US" dirty="0"/>
              <a:t>Run perpendicular and posterior</a:t>
            </a:r>
          </a:p>
          <a:p>
            <a:r>
              <a:rPr lang="en-US" dirty="0"/>
              <a:t>Contain all neural retinal layers</a:t>
            </a:r>
          </a:p>
          <a:p>
            <a:r>
              <a:rPr lang="en-US" dirty="0"/>
              <a:t>Found in 20% of eyes</a:t>
            </a:r>
          </a:p>
          <a:p>
            <a:r>
              <a:rPr lang="en-US" dirty="0"/>
              <a:t>More common nasally</a:t>
            </a:r>
          </a:p>
          <a:p>
            <a:r>
              <a:rPr lang="en-US" dirty="0"/>
              <a:t>Tears often occur at posterior edge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B0B6142-63F1-3D42-A6A9-659B9EC60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0" t="46142" r="6914" b="38324"/>
          <a:stretch/>
        </p:blipFill>
        <p:spPr>
          <a:xfrm>
            <a:off x="609600" y="3228975"/>
            <a:ext cx="5486400" cy="106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52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Pearl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/>
          </a:bodyPr>
          <a:lstStyle/>
          <a:p>
            <a:r>
              <a:rPr lang="en-US" dirty="0"/>
              <a:t>Glistening opacity often found over a dentate process</a:t>
            </a:r>
          </a:p>
          <a:p>
            <a:r>
              <a:rPr lang="en-US" dirty="0"/>
              <a:t>Usually incidental</a:t>
            </a:r>
          </a:p>
          <a:p>
            <a:r>
              <a:rPr lang="en-US" dirty="0"/>
              <a:t>When multiple and milky, may be associated with multiple myeloma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2937FD1F-7112-1C4A-B8D1-7AAA44AD4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t="321" r="1855" b="1007"/>
          <a:stretch/>
        </p:blipFill>
        <p:spPr>
          <a:xfrm>
            <a:off x="609600" y="1665789"/>
            <a:ext cx="4557712" cy="4400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3ABC6D-A045-8B41-A10B-37D10C5E6BF5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Garamond" panose="02020404030301010803" pitchFamily="18" charset="0"/>
              </a:rPr>
              <a:t>www. </a:t>
            </a:r>
            <a:r>
              <a:rPr lang="en-US" sz="1400" dirty="0" err="1">
                <a:latin typeface="Garamond" panose="02020404030301010803" pitchFamily="18" charset="0"/>
              </a:rPr>
              <a:t>cram.com</a:t>
            </a:r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162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Vitreous Detachment (PVD)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10% result in tears</a:t>
            </a:r>
          </a:p>
          <a:p>
            <a:pPr lvl="1"/>
            <a:r>
              <a:rPr lang="en-US" dirty="0"/>
              <a:t>50-70% when VH present</a:t>
            </a:r>
          </a:p>
          <a:p>
            <a:r>
              <a:rPr lang="en-US" dirty="0"/>
              <a:t>Examine within 24-48 hours</a:t>
            </a:r>
          </a:p>
          <a:p>
            <a:r>
              <a:rPr lang="en-US" dirty="0"/>
              <a:t>Serial dilated exams</a:t>
            </a:r>
          </a:p>
          <a:p>
            <a:pPr lvl="1"/>
            <a:r>
              <a:rPr lang="en-US" dirty="0"/>
              <a:t>E.g. 1 day, 4-6 weeks, 3 months for PVD</a:t>
            </a:r>
          </a:p>
          <a:p>
            <a:pPr lvl="1"/>
            <a:r>
              <a:rPr lang="en-US" dirty="0"/>
              <a:t>E.g. 1 day, 2 weeks, 6 weeks, 3 months for hemorrhagic PVD</a:t>
            </a:r>
          </a:p>
          <a:p>
            <a:r>
              <a:rPr lang="en-US" dirty="0"/>
              <a:t>OCT can confirm PVD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ABC6D-A045-8B41-A10B-37D10C5E6BF5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Garamond" panose="02020404030301010803" pitchFamily="18" charset="0"/>
              </a:rPr>
              <a:t>www. </a:t>
            </a:r>
            <a:r>
              <a:rPr lang="en-US" sz="1400" dirty="0" err="1">
                <a:latin typeface="Garamond" panose="02020404030301010803" pitchFamily="18" charset="0"/>
              </a:rPr>
              <a:t>thefloaterdoctor.com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7" name="Content Placeholder 14">
            <a:extLst>
              <a:ext uri="{FF2B5EF4-FFF2-40B4-BE49-F238E27FC236}">
                <a16:creationId xmlns:a16="http://schemas.microsoft.com/office/drawing/2014/main" id="{2BCD9FA3-EC5F-A64B-AB7B-B682839B75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408" r="2922" b="2451"/>
          <a:stretch/>
        </p:blipFill>
        <p:spPr>
          <a:xfrm>
            <a:off x="609600" y="1748401"/>
            <a:ext cx="5072052" cy="429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53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Retinal Tear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Occurs after PVD</a:t>
            </a:r>
          </a:p>
          <a:p>
            <a:r>
              <a:rPr lang="en-US" dirty="0"/>
              <a:t>Types:</a:t>
            </a:r>
          </a:p>
          <a:p>
            <a:pPr lvl="1"/>
            <a:r>
              <a:rPr lang="en-US" dirty="0"/>
              <a:t>Horseshoe – high risk</a:t>
            </a:r>
          </a:p>
          <a:p>
            <a:pPr lvl="1"/>
            <a:r>
              <a:rPr lang="en-US" dirty="0"/>
              <a:t>Operculated – lower risk</a:t>
            </a:r>
          </a:p>
          <a:p>
            <a:r>
              <a:rPr lang="en-US" dirty="0"/>
              <a:t>Ancillary signs:</a:t>
            </a:r>
          </a:p>
          <a:p>
            <a:pPr lvl="1"/>
            <a:r>
              <a:rPr lang="en-US" dirty="0"/>
              <a:t>Vitreous hemorrhage (50-70% of PVD with VH have a tear)</a:t>
            </a:r>
          </a:p>
          <a:p>
            <a:pPr lvl="1"/>
            <a:r>
              <a:rPr lang="en-US" dirty="0"/>
              <a:t>Tobacco dust (Shafer’s sign)</a:t>
            </a:r>
          </a:p>
          <a:p>
            <a:pPr lvl="1"/>
            <a:r>
              <a:rPr lang="en-US" dirty="0"/>
              <a:t>Falling ash sign on OCT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ABC6D-A045-8B41-A10B-37D10C5E6BF5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www.imagebank.asrs.org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7B8CDF5F-7317-264C-905B-9BF17F898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0778"/>
            <a:ext cx="5176826" cy="443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25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673B-843B-E040-8E34-70DF4952E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Falling Ash 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34E31-14B3-014A-A487-0ED3E105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AED088D-134A-BA45-B107-8E53AD98DB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098"/>
          <a:stretch/>
        </p:blipFill>
        <p:spPr>
          <a:xfrm>
            <a:off x="609598" y="1549414"/>
            <a:ext cx="10977565" cy="2277108"/>
          </a:xfr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1B6A8304-DF13-3F40-A26F-16D7B8DC23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8"/>
          <a:stretch/>
        </p:blipFill>
        <p:spPr>
          <a:xfrm>
            <a:off x="609598" y="3915923"/>
            <a:ext cx="10977561" cy="227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15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Anatomy of peripheral retina</a:t>
            </a:r>
          </a:p>
          <a:p>
            <a:r>
              <a:rPr lang="en-US" dirty="0"/>
              <a:t>Visualization techniques</a:t>
            </a:r>
          </a:p>
          <a:p>
            <a:r>
              <a:rPr lang="en-US" dirty="0"/>
              <a:t>Normal peripheral retinal structures</a:t>
            </a:r>
          </a:p>
          <a:p>
            <a:r>
              <a:rPr lang="en-US" dirty="0"/>
              <a:t>Abnormal peripheral retinal structures and disorders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402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Retinal Tear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Treat to prevent retinal detachment (RD)</a:t>
            </a:r>
          </a:p>
          <a:p>
            <a:r>
              <a:rPr lang="en-US" dirty="0"/>
              <a:t>Treatments:</a:t>
            </a:r>
          </a:p>
          <a:p>
            <a:pPr lvl="1"/>
            <a:r>
              <a:rPr lang="en-US" dirty="0"/>
              <a:t>Laser</a:t>
            </a:r>
          </a:p>
          <a:p>
            <a:pPr lvl="1"/>
            <a:r>
              <a:rPr lang="en-US" dirty="0" err="1"/>
              <a:t>Cryo</a:t>
            </a:r>
            <a:r>
              <a:rPr lang="en-US" dirty="0"/>
              <a:t> (if media opacity)</a:t>
            </a:r>
          </a:p>
          <a:p>
            <a:r>
              <a:rPr lang="en-US" dirty="0"/>
              <a:t>Laser/</a:t>
            </a:r>
            <a:r>
              <a:rPr lang="en-US" dirty="0" err="1"/>
              <a:t>cryo</a:t>
            </a:r>
            <a:r>
              <a:rPr lang="en-US" dirty="0"/>
              <a:t> should:</a:t>
            </a:r>
          </a:p>
          <a:p>
            <a:pPr lvl="1"/>
            <a:r>
              <a:rPr lang="en-US" dirty="0"/>
              <a:t>Encircle the tear and associated fluid</a:t>
            </a:r>
          </a:p>
          <a:p>
            <a:pPr lvl="1"/>
            <a:r>
              <a:rPr lang="en-US" dirty="0"/>
              <a:t>Extend to </a:t>
            </a:r>
            <a:r>
              <a:rPr lang="en-US" dirty="0" err="1"/>
              <a:t>ora</a:t>
            </a:r>
            <a:r>
              <a:rPr lang="en-US" dirty="0"/>
              <a:t> if possible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ABC6D-A045-8B41-A10B-37D10C5E6BF5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www.imagebank.asrs.org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7B8CDF5F-7317-264C-905B-9BF17F898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0778"/>
            <a:ext cx="5176826" cy="443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21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Retinal Tear Pre- and Post-Laser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0D4A8BEB-3D7E-884F-A8E4-C7C20FE9D4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4" t="2141" r="28051"/>
          <a:stretch/>
        </p:blipFill>
        <p:spPr>
          <a:xfrm>
            <a:off x="960438" y="1497976"/>
            <a:ext cx="4901268" cy="4748062"/>
          </a:xfrm>
          <a:prstGeom prst="rect">
            <a:avLst/>
          </a:prstGeom>
        </p:spPr>
      </p:pic>
      <p:pic>
        <p:nvPicPr>
          <p:cNvPr id="11" name="Content Placeholder 7" descr="A close up of a planet&#10;&#10;Description automatically generated with low confidence">
            <a:extLst>
              <a:ext uri="{FF2B5EF4-FFF2-40B4-BE49-F238E27FC236}">
                <a16:creationId xmlns:a16="http://schemas.microsoft.com/office/drawing/2014/main" id="{D90887F8-EC78-7645-AC11-0CCE415AB2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5" r="26750"/>
          <a:stretch/>
        </p:blipFill>
        <p:spPr>
          <a:xfrm>
            <a:off x="6122985" y="1493479"/>
            <a:ext cx="5143501" cy="474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68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Retinal Tear One Month Post-Laser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Content Placeholder 8" descr="A tear that has been laser&#10;&#10;">
            <a:extLst>
              <a:ext uri="{FF2B5EF4-FFF2-40B4-BE49-F238E27FC236}">
                <a16:creationId xmlns:a16="http://schemas.microsoft.com/office/drawing/2014/main" id="{D4AEB5F7-ED40-024C-A852-D4783CE8C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7" r="27560" b="18250"/>
          <a:stretch/>
        </p:blipFill>
        <p:spPr>
          <a:xfrm>
            <a:off x="2855214" y="1491005"/>
            <a:ext cx="6481572" cy="4762005"/>
          </a:xfrm>
        </p:spPr>
      </p:pic>
    </p:spTree>
    <p:extLst>
      <p:ext uri="{BB962C8B-B14F-4D97-AF65-F5344CB8AC3E}">
        <p14:creationId xmlns:p14="http://schemas.microsoft.com/office/powerpoint/2010/main" val="392099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 Degeneration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/>
          </a:bodyPr>
          <a:lstStyle/>
          <a:p>
            <a:r>
              <a:rPr lang="en-US" dirty="0"/>
              <a:t>Band(s) of retinal thinning</a:t>
            </a:r>
          </a:p>
          <a:p>
            <a:r>
              <a:rPr lang="en-US" dirty="0"/>
              <a:t>Increased risk of RD</a:t>
            </a:r>
          </a:p>
          <a:p>
            <a:r>
              <a:rPr lang="en-US" dirty="0"/>
              <a:t>Typically parallel to </a:t>
            </a:r>
            <a:r>
              <a:rPr lang="en-US" dirty="0" err="1"/>
              <a:t>ora</a:t>
            </a:r>
            <a:r>
              <a:rPr lang="en-US" dirty="0"/>
              <a:t> and more common superiorly</a:t>
            </a:r>
          </a:p>
          <a:p>
            <a:r>
              <a:rPr lang="en-US" dirty="0"/>
              <a:t>Radial lattice is harder to see and may be associated with Stickler syndrome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ABC6D-A045-8B41-A10B-37D10C5E6BF5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www.studyblue.com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DC3D7C6B-984A-9041-BC38-989D7961BE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r="5932"/>
          <a:stretch/>
        </p:blipFill>
        <p:spPr>
          <a:xfrm>
            <a:off x="609600" y="1515370"/>
            <a:ext cx="2714625" cy="3143250"/>
          </a:xfrm>
          <a:prstGeom prst="rect">
            <a:avLst/>
          </a:prstGeom>
        </p:spPr>
      </p:pic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A824D695-68B4-3547-87F5-F24A76F31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 r="4732"/>
          <a:stretch/>
        </p:blipFill>
        <p:spPr>
          <a:xfrm>
            <a:off x="3400425" y="3041486"/>
            <a:ext cx="2767015" cy="320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37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3C289-2139-814F-A961-7A82F96F9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 Degeneration and Retinal Detachment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4E858-4B64-3C45-B5DA-A6FDDB49D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200290"/>
            <a:ext cx="5384800" cy="4114788"/>
          </a:xfrm>
        </p:spPr>
        <p:txBody>
          <a:bodyPr>
            <a:normAutofit/>
          </a:bodyPr>
          <a:lstStyle/>
          <a:p>
            <a:r>
              <a:rPr lang="en-US" dirty="0"/>
              <a:t>Atrophic holes:</a:t>
            </a:r>
          </a:p>
          <a:p>
            <a:pPr lvl="1"/>
            <a:r>
              <a:rPr lang="en-US" dirty="0"/>
              <a:t>Cause RD slowly due to overlying vitreous liquefaction</a:t>
            </a:r>
          </a:p>
          <a:p>
            <a:pPr lvl="1"/>
            <a:r>
              <a:rPr lang="en-US" dirty="0"/>
              <a:t>Often occur in absence of PVD</a:t>
            </a:r>
          </a:p>
          <a:p>
            <a:pPr lvl="1"/>
            <a:r>
              <a:rPr lang="en-US" dirty="0"/>
              <a:t>Common cause of RD in patients under 50</a:t>
            </a:r>
          </a:p>
          <a:p>
            <a:pPr lvl="1"/>
            <a:r>
              <a:rPr lang="en-US" dirty="0"/>
              <a:t>Treat early with laser if:</a:t>
            </a:r>
          </a:p>
          <a:p>
            <a:pPr lvl="2"/>
            <a:r>
              <a:rPr lang="en-US" dirty="0"/>
              <a:t>Subretinal fluid present </a:t>
            </a:r>
          </a:p>
          <a:p>
            <a:pPr lvl="2"/>
            <a:r>
              <a:rPr lang="en-US" dirty="0"/>
              <a:t>Significant history of RD in family or fellow eye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B30F0-2E9C-DE4A-8216-E17FA642F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200289"/>
            <a:ext cx="5384800" cy="4114789"/>
          </a:xfrm>
        </p:spPr>
        <p:txBody>
          <a:bodyPr>
            <a:normAutofit/>
          </a:bodyPr>
          <a:lstStyle/>
          <a:p>
            <a:r>
              <a:rPr lang="en-US" dirty="0"/>
              <a:t>PVD-associated:</a:t>
            </a:r>
          </a:p>
          <a:p>
            <a:pPr lvl="1"/>
            <a:r>
              <a:rPr lang="en-US" dirty="0"/>
              <a:t>Vitreous strongly adherent at lattice</a:t>
            </a:r>
          </a:p>
          <a:p>
            <a:pPr lvl="1"/>
            <a:r>
              <a:rPr lang="en-US" dirty="0"/>
              <a:t>High risk of tears </a:t>
            </a:r>
          </a:p>
          <a:p>
            <a:pPr lvl="1"/>
            <a:r>
              <a:rPr lang="en-US" dirty="0"/>
              <a:t>RD usually quicker than atrophic hole-associated RD</a:t>
            </a:r>
          </a:p>
          <a:p>
            <a:pPr lvl="1"/>
            <a:r>
              <a:rPr lang="en-US" dirty="0"/>
              <a:t>Prophylactic laser retinopexy is controversial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0F108-846B-0446-9254-DFC46481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4427E7-0CE2-AB4A-B8CF-45B2491663AC}"/>
              </a:ext>
            </a:extLst>
          </p:cNvPr>
          <p:cNvSpPr txBox="1">
            <a:spLocks/>
          </p:cNvSpPr>
          <p:nvPr/>
        </p:nvSpPr>
        <p:spPr>
          <a:xfrm>
            <a:off x="609599" y="1595451"/>
            <a:ext cx="8562975" cy="4114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Two main causes of retinal detachment over lattice:</a:t>
            </a:r>
          </a:p>
        </p:txBody>
      </p:sp>
    </p:spTree>
    <p:extLst>
      <p:ext uri="{BB962C8B-B14F-4D97-AF65-F5344CB8AC3E}">
        <p14:creationId xmlns:p14="http://schemas.microsoft.com/office/powerpoint/2010/main" val="694993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Cobblestone Degeneration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Chronic, slowly progressive disorder</a:t>
            </a:r>
          </a:p>
          <a:p>
            <a:r>
              <a:rPr lang="en-US" dirty="0"/>
              <a:t>Not associated with symptoms or complications</a:t>
            </a:r>
          </a:p>
          <a:p>
            <a:r>
              <a:rPr lang="en-US" dirty="0"/>
              <a:t>Can be confused with:</a:t>
            </a:r>
          </a:p>
          <a:p>
            <a:pPr lvl="1"/>
            <a:r>
              <a:rPr lang="en-US" dirty="0"/>
              <a:t>Lattice degeneration </a:t>
            </a:r>
          </a:p>
          <a:p>
            <a:pPr lvl="1"/>
            <a:r>
              <a:rPr lang="en-US" dirty="0"/>
              <a:t>Toxoplasmosis </a:t>
            </a:r>
          </a:p>
          <a:p>
            <a:pPr lvl="1"/>
            <a:r>
              <a:rPr lang="en-US" dirty="0"/>
              <a:t>Atrophic holes </a:t>
            </a:r>
          </a:p>
          <a:p>
            <a:pPr lvl="1"/>
            <a:r>
              <a:rPr lang="en-US" dirty="0"/>
              <a:t>CHRPE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ABC6D-A045-8B41-A10B-37D10C5E6BF5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www.studyblue.com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03C5C3-FF65-294C-8BA3-2DA993B6E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14499"/>
            <a:ext cx="5355565" cy="433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97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Retinal Tuft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/>
          </a:bodyPr>
          <a:lstStyle/>
          <a:p>
            <a:r>
              <a:rPr lang="en-US" dirty="0"/>
              <a:t>Small, pyramidal projections into vitreous cavity</a:t>
            </a:r>
          </a:p>
          <a:p>
            <a:r>
              <a:rPr lang="en-US" dirty="0"/>
              <a:t>Typically occur in vitreous base</a:t>
            </a:r>
          </a:p>
          <a:p>
            <a:r>
              <a:rPr lang="en-US" dirty="0"/>
              <a:t>Retinal breaks are more common at these sites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ABC6D-A045-8B41-A10B-37D10C5E6BF5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www.studyblue.com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9152B057-491F-A946-ACE4-623E2B8BB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/>
          <a:stretch/>
        </p:blipFill>
        <p:spPr>
          <a:xfrm>
            <a:off x="1252537" y="1636770"/>
            <a:ext cx="4076700" cy="44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51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Peripheral Drusen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/>
          </a:bodyPr>
          <a:lstStyle/>
          <a:p>
            <a:r>
              <a:rPr lang="en-US" dirty="0"/>
              <a:t>Typically asymptomatic and of little clinical significance</a:t>
            </a:r>
          </a:p>
          <a:p>
            <a:r>
              <a:rPr lang="en-US" dirty="0"/>
              <a:t>Can be associated with CNV (e.g. in peripheral exudative hemorrhagic chorioretinopathy)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ABC6D-A045-8B41-A10B-37D10C5E6BF5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www.studyblue.com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199A2E-C171-7743-90AE-246327C94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57352"/>
            <a:ext cx="5486400" cy="44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42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Retinoschisis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/>
          </a:bodyPr>
          <a:lstStyle/>
          <a:p>
            <a:r>
              <a:rPr lang="en-US" dirty="0"/>
              <a:t>Three types:</a:t>
            </a:r>
          </a:p>
          <a:p>
            <a:pPr lvl="1"/>
            <a:r>
              <a:rPr lang="en-US" dirty="0"/>
              <a:t>Degenerative (adult acquired)</a:t>
            </a:r>
          </a:p>
          <a:p>
            <a:pPr lvl="1"/>
            <a:r>
              <a:rPr lang="en-US" dirty="0"/>
              <a:t>X-linked</a:t>
            </a:r>
          </a:p>
          <a:p>
            <a:pPr lvl="1"/>
            <a:r>
              <a:rPr lang="en-US" dirty="0"/>
              <a:t>Secondary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ABC6D-A045-8B41-A10B-37D10C5E6BF5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www.imagebank.asrs.org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C95F79AC-E5DE-BC42-A080-C4FA8E2C2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18454"/>
            <a:ext cx="4848225" cy="469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Degenerative Retinoschisis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Splitting at level between inner nuclear and outer plexiform layers</a:t>
            </a:r>
          </a:p>
          <a:p>
            <a:r>
              <a:rPr lang="en-US" dirty="0"/>
              <a:t>Usually:</a:t>
            </a:r>
          </a:p>
          <a:p>
            <a:pPr lvl="1"/>
            <a:r>
              <a:rPr lang="en-US" dirty="0"/>
              <a:t>Bilateral</a:t>
            </a:r>
          </a:p>
          <a:p>
            <a:pPr lvl="1"/>
            <a:r>
              <a:rPr lang="en-US" dirty="0"/>
              <a:t>Symmetric</a:t>
            </a:r>
          </a:p>
          <a:p>
            <a:pPr lvl="1"/>
            <a:r>
              <a:rPr lang="en-US" dirty="0"/>
              <a:t>Bullous</a:t>
            </a:r>
          </a:p>
          <a:p>
            <a:pPr lvl="1"/>
            <a:r>
              <a:rPr lang="en-US" dirty="0"/>
              <a:t>Inferotemporal</a:t>
            </a:r>
          </a:p>
          <a:p>
            <a:r>
              <a:rPr lang="en-US" dirty="0"/>
              <a:t>Often have:</a:t>
            </a:r>
          </a:p>
          <a:p>
            <a:pPr lvl="1"/>
            <a:r>
              <a:rPr lang="en-US" dirty="0"/>
              <a:t>Sheathed vessels</a:t>
            </a:r>
          </a:p>
          <a:p>
            <a:pPr lvl="1"/>
            <a:r>
              <a:rPr lang="en-US" dirty="0"/>
              <a:t>Fine white dots on inner surface (Muller’s fibers </a:t>
            </a:r>
            <a:r>
              <a:rPr lang="en-US" dirty="0" err="1"/>
              <a:t>transversing</a:t>
            </a:r>
            <a:r>
              <a:rPr lang="en-US" dirty="0"/>
              <a:t> cavity)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ABC6D-A045-8B41-A10B-37D10C5E6BF5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www.montanaretinaconsultants.com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1026" name="Picture 2" descr="Retinoschisis">
            <a:extLst>
              <a:ext uri="{FF2B5EF4-FFF2-40B4-BE49-F238E27FC236}">
                <a16:creationId xmlns:a16="http://schemas.microsoft.com/office/drawing/2014/main" id="{B20C91DE-77DA-DA40-B27C-66F0389CC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199"/>
            <a:ext cx="5291138" cy="453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882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Retinal Anatomy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9A1C571F-2B13-994B-9F46-A5004C8D6C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8" b="14586"/>
          <a:stretch/>
        </p:blipFill>
        <p:spPr>
          <a:xfrm>
            <a:off x="566736" y="1589359"/>
            <a:ext cx="5112874" cy="4296517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A7469D0-10B4-0843-960F-B04CB13E3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56" y="1741179"/>
            <a:ext cx="5375277" cy="3988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FF80F5-DC1D-8442-A07F-FB04D4840E04}"/>
              </a:ext>
            </a:extLst>
          </p:cNvPr>
          <p:cNvSpPr txBox="1"/>
          <p:nvPr/>
        </p:nvSpPr>
        <p:spPr>
          <a:xfrm>
            <a:off x="7386638" y="6326475"/>
            <a:ext cx="3852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www.webvision.med.utah.edu</a:t>
            </a:r>
            <a:r>
              <a:rPr lang="en-US" sz="1400" dirty="0">
                <a:latin typeface="Garamond" panose="02020404030301010803" pitchFamily="18" charset="0"/>
              </a:rPr>
              <a:t>/imageswv/Sagschem</a:t>
            </a:r>
          </a:p>
          <a:p>
            <a:pPr algn="r"/>
            <a:r>
              <a:rPr lang="en-US" sz="1400" dirty="0">
                <a:latin typeface="Garamond" panose="02020404030301010803" pitchFamily="18" charset="0"/>
              </a:rPr>
              <a:t>www.arizonaretinainstitute.com</a:t>
            </a:r>
          </a:p>
        </p:txBody>
      </p:sp>
    </p:spTree>
    <p:extLst>
      <p:ext uri="{BB962C8B-B14F-4D97-AF65-F5344CB8AC3E}">
        <p14:creationId xmlns:p14="http://schemas.microsoft.com/office/powerpoint/2010/main" val="182418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Degenerative Retinoschisis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/>
          </a:bodyPr>
          <a:lstStyle/>
          <a:p>
            <a:r>
              <a:rPr lang="en-US" dirty="0"/>
              <a:t>RD is a major complication</a:t>
            </a:r>
          </a:p>
          <a:p>
            <a:pPr lvl="1"/>
            <a:r>
              <a:rPr lang="en-US" dirty="0"/>
              <a:t>Account for about 2.5% of RD patients requiring surgery</a:t>
            </a:r>
          </a:p>
          <a:p>
            <a:pPr lvl="1"/>
            <a:r>
              <a:rPr lang="en-US" dirty="0"/>
              <a:t>Associated with outer retinal holes +/- inner retinal holes</a:t>
            </a:r>
          </a:p>
          <a:p>
            <a:pPr lvl="1"/>
            <a:r>
              <a:rPr lang="en-US" dirty="0"/>
              <a:t>May progress slowly over time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3AEF7811-83C4-5544-8314-6A812FDB0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4" t="13012"/>
          <a:stretch/>
        </p:blipFill>
        <p:spPr>
          <a:xfrm>
            <a:off x="1247763" y="3910818"/>
            <a:ext cx="4433889" cy="2309478"/>
          </a:xfrm>
          <a:prstGeom prst="rect">
            <a:avLst/>
          </a:prstGeom>
        </p:spPr>
      </p:pic>
      <p:pic>
        <p:nvPicPr>
          <p:cNvPr id="3074" name="Picture 2" descr="Peripheral Retinoschisis - OCTMD">
            <a:extLst>
              <a:ext uri="{FF2B5EF4-FFF2-40B4-BE49-F238E27FC236}">
                <a16:creationId xmlns:a16="http://schemas.microsoft.com/office/drawing/2014/main" id="{1F45C528-9409-EA40-8144-02E9AA175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0355"/>
          <a:stretch/>
        </p:blipFill>
        <p:spPr bwMode="auto">
          <a:xfrm>
            <a:off x="1247764" y="1509489"/>
            <a:ext cx="4433888" cy="23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3FC5A-E61C-C040-9414-0BE1BE9C56E3}"/>
              </a:ext>
            </a:extLst>
          </p:cNvPr>
          <p:cNvSpPr txBox="1"/>
          <p:nvPr/>
        </p:nvSpPr>
        <p:spPr>
          <a:xfrm>
            <a:off x="7800975" y="6326475"/>
            <a:ext cx="3438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www.octmd.com</a:t>
            </a:r>
            <a:endParaRPr lang="en-US" sz="1400" dirty="0">
              <a:latin typeface="Garamond" panose="02020404030301010803" pitchFamily="18" charset="0"/>
            </a:endParaRPr>
          </a:p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www.retinatoday.com</a:t>
            </a:r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065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1FCEA-A133-F043-A768-2E02B8C0D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Distinguishing </a:t>
            </a:r>
            <a:r>
              <a:rPr lang="en-US" dirty="0" err="1"/>
              <a:t>Schisis</a:t>
            </a:r>
            <a:r>
              <a:rPr lang="en-US" dirty="0"/>
              <a:t> from Detachment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08AF4-49A7-C944-B5C3-EC52A7F5E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Check OCT if possible</a:t>
            </a:r>
          </a:p>
          <a:p>
            <a:r>
              <a:rPr lang="en-US" dirty="0"/>
              <a:t>Demarcation line (</a:t>
            </a:r>
            <a:r>
              <a:rPr lang="en-US" dirty="0" err="1"/>
              <a:t>schisis</a:t>
            </a:r>
            <a:r>
              <a:rPr lang="en-US" dirty="0"/>
              <a:t> no, RD yes)</a:t>
            </a:r>
          </a:p>
          <a:p>
            <a:r>
              <a:rPr lang="en-US" dirty="0"/>
              <a:t>Laser uptake (</a:t>
            </a:r>
            <a:r>
              <a:rPr lang="en-US" dirty="0" err="1"/>
              <a:t>schisis</a:t>
            </a:r>
            <a:r>
              <a:rPr lang="en-US" dirty="0"/>
              <a:t> yes, RD no)</a:t>
            </a:r>
          </a:p>
          <a:p>
            <a:r>
              <a:rPr lang="en-US" dirty="0"/>
              <a:t>Scleral depression (</a:t>
            </a:r>
            <a:r>
              <a:rPr lang="en-US" dirty="0" err="1"/>
              <a:t>schisis</a:t>
            </a:r>
            <a:r>
              <a:rPr lang="en-US" dirty="0"/>
              <a:t> indents with depression, RD does not)</a:t>
            </a:r>
          </a:p>
          <a:p>
            <a:r>
              <a:rPr lang="en-US" dirty="0"/>
              <a:t>Visual field (</a:t>
            </a:r>
            <a:r>
              <a:rPr lang="en-US" dirty="0" err="1"/>
              <a:t>schisis</a:t>
            </a:r>
            <a:r>
              <a:rPr lang="en-US" dirty="0"/>
              <a:t> absolute scotoma, RD relative scotoma)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20C1A-D32D-904B-A4B0-9CF005924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44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1FCEA-A133-F043-A768-2E02B8C0D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Retinoschisis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08AF4-49A7-C944-B5C3-EC52A7F5E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May be seen in:</a:t>
            </a:r>
          </a:p>
          <a:p>
            <a:pPr lvl="1"/>
            <a:r>
              <a:rPr lang="en-US" dirty="0"/>
              <a:t>Diabetes</a:t>
            </a:r>
          </a:p>
          <a:p>
            <a:pPr lvl="1"/>
            <a:r>
              <a:rPr lang="en-US" dirty="0"/>
              <a:t>Retinopathy of prematurity (ROP)</a:t>
            </a:r>
          </a:p>
          <a:p>
            <a:pPr lvl="1"/>
            <a:r>
              <a:rPr lang="en-US" dirty="0"/>
              <a:t>Familial exudative vitreoretinopathy (FEVR)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20C1A-D32D-904B-A4B0-9CF005924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35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1FCEA-A133-F043-A768-2E02B8C0D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X-Linked Retinoschisis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08AF4-49A7-C944-B5C3-EC52A7F5E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common in males (due to X-linked inheritance)</a:t>
            </a:r>
          </a:p>
          <a:p>
            <a:r>
              <a:rPr lang="en-US" dirty="0"/>
              <a:t>Macular </a:t>
            </a:r>
            <a:r>
              <a:rPr lang="en-US" dirty="0" err="1"/>
              <a:t>schisis</a:t>
            </a:r>
            <a:r>
              <a:rPr lang="en-US" dirty="0"/>
              <a:t> is hallmark of disease</a:t>
            </a:r>
          </a:p>
          <a:p>
            <a:r>
              <a:rPr lang="en-US" dirty="0"/>
              <a:t>May look like macular edema that doesn’t leak on FA</a:t>
            </a:r>
          </a:p>
          <a:p>
            <a:r>
              <a:rPr lang="en-US" dirty="0"/>
              <a:t>Associated with VH or RD (usually later in life)</a:t>
            </a:r>
          </a:p>
          <a:p>
            <a:r>
              <a:rPr lang="en-US" dirty="0" err="1"/>
              <a:t>Schisis</a:t>
            </a:r>
            <a:r>
              <a:rPr lang="en-US" dirty="0"/>
              <a:t> occurs in nerve fiber layer</a:t>
            </a:r>
          </a:p>
          <a:p>
            <a:r>
              <a:rPr lang="en-US" dirty="0"/>
              <a:t>OCT studies show this may not be the case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20C1A-D32D-904B-A4B0-9CF005924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1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Spicules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/>
          </a:bodyPr>
          <a:lstStyle/>
          <a:p>
            <a:r>
              <a:rPr lang="en-US" dirty="0"/>
              <a:t>Common finding in retinal degenerations (e.g. retinitis pigmentosa)</a:t>
            </a:r>
          </a:p>
          <a:p>
            <a:r>
              <a:rPr lang="en-US" dirty="0"/>
              <a:t>Usually bilateral</a:t>
            </a:r>
          </a:p>
          <a:p>
            <a:r>
              <a:rPr lang="en-US" dirty="0"/>
              <a:t>Can be sign of previous RD (may be unilateral)</a:t>
            </a:r>
          </a:p>
          <a:p>
            <a:r>
              <a:rPr lang="en-US" dirty="0"/>
              <a:t>Can occur around the long posterior nerves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ABC6D-A045-8B41-A10B-37D10C5E6BF5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www.pinterest.com</a:t>
            </a:r>
            <a:r>
              <a:rPr lang="en-US" sz="1400" dirty="0">
                <a:latin typeface="Garamond" panose="02020404030301010803" pitchFamily="18" charset="0"/>
              </a:rPr>
              <a:t>/pin/433612270345301962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66A175-052C-4F4A-A3C3-D463C7A91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0"/>
          <a:stretch/>
        </p:blipFill>
        <p:spPr>
          <a:xfrm>
            <a:off x="609600" y="1949547"/>
            <a:ext cx="5232248" cy="38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0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Enlarged Vortex Vein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/>
          </a:bodyPr>
          <a:lstStyle/>
          <a:p>
            <a:r>
              <a:rPr lang="en-US" dirty="0"/>
              <a:t>Can be confused with tumor</a:t>
            </a:r>
          </a:p>
          <a:p>
            <a:r>
              <a:rPr lang="en-US" dirty="0"/>
              <a:t>More common with </a:t>
            </a:r>
            <a:r>
              <a:rPr lang="en-US" dirty="0" err="1"/>
              <a:t>upgaze</a:t>
            </a:r>
            <a:r>
              <a:rPr lang="en-US" dirty="0"/>
              <a:t>/downgaze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ABC6D-A045-8B41-A10B-37D10C5E6BF5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www.imagebank.asrs.org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B63C3103-877A-EF4D-89E6-94BF8A3CC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9825"/>
            <a:ext cx="5481984" cy="36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20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Congenital Hypertrophy of RPE (CHRPE)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/>
          </a:bodyPr>
          <a:lstStyle/>
          <a:p>
            <a:r>
              <a:rPr lang="en-US" dirty="0"/>
              <a:t>Not clinically significant</a:t>
            </a:r>
          </a:p>
          <a:p>
            <a:r>
              <a:rPr lang="en-US" dirty="0"/>
              <a:t>May be confused with choroidal nevus</a:t>
            </a:r>
          </a:p>
          <a:p>
            <a:r>
              <a:rPr lang="en-US" dirty="0"/>
              <a:t>Hallmark features:</a:t>
            </a:r>
          </a:p>
          <a:p>
            <a:pPr lvl="1"/>
            <a:r>
              <a:rPr lang="en-US" dirty="0"/>
              <a:t>Flat</a:t>
            </a:r>
          </a:p>
          <a:p>
            <a:pPr lvl="1"/>
            <a:r>
              <a:rPr lang="en-US" dirty="0"/>
              <a:t>Lacunae</a:t>
            </a:r>
          </a:p>
          <a:p>
            <a:pPr lvl="1"/>
            <a:r>
              <a:rPr lang="en-US" dirty="0"/>
              <a:t>Surrounding halo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ABC6D-A045-8B41-A10B-37D10C5E6BF5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www.mrcophth.com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B8A83A-7DDF-2D49-B865-355B6611E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51130"/>
            <a:ext cx="2905409" cy="29247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6205A0-065C-E74B-86A1-ABCF5DD19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09" y="2251130"/>
            <a:ext cx="2644850" cy="2924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F7E4F5-5F30-2045-9296-C85F8027C3AA}"/>
              </a:ext>
            </a:extLst>
          </p:cNvPr>
          <p:cNvSpPr txBox="1"/>
          <p:nvPr/>
        </p:nvSpPr>
        <p:spPr>
          <a:xfrm>
            <a:off x="1389888" y="5190837"/>
            <a:ext cx="1344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CHRPE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DCAE45-0F4A-5349-B4E1-B4C35A30FB69}"/>
              </a:ext>
            </a:extLst>
          </p:cNvPr>
          <p:cNvSpPr txBox="1"/>
          <p:nvPr/>
        </p:nvSpPr>
        <p:spPr>
          <a:xfrm>
            <a:off x="4317856" y="5190837"/>
            <a:ext cx="1344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Nevus</a:t>
            </a:r>
          </a:p>
        </p:txBody>
      </p:sp>
    </p:spTree>
    <p:extLst>
      <p:ext uri="{BB962C8B-B14F-4D97-AF65-F5344CB8AC3E}">
        <p14:creationId xmlns:p14="http://schemas.microsoft.com/office/powerpoint/2010/main" val="2854661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7F7CE-9089-574F-B81C-48DF2098F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With Pressure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80B8D-CED7-DE4C-811C-C2E3391BA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White peripheral retinal finding seen with scleral depression</a:t>
            </a:r>
          </a:p>
          <a:p>
            <a:r>
              <a:rPr lang="en-US" dirty="0"/>
              <a:t>Seen in about 35% of patients</a:t>
            </a:r>
          </a:p>
          <a:p>
            <a:r>
              <a:rPr lang="en-US" dirty="0"/>
              <a:t>No clinical significance, but may be confused with 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F04AD-546C-334A-9C5E-CB28F0E5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67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7F7CE-9089-574F-B81C-48DF2098F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Without Pressure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80B8D-CED7-DE4C-811C-C2E3391BA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White peripheral retina without pressure (i.e. scleral depression)</a:t>
            </a:r>
          </a:p>
          <a:p>
            <a:r>
              <a:rPr lang="en-US" dirty="0"/>
              <a:t>Increased whiteness with scleral depression</a:t>
            </a:r>
          </a:p>
          <a:p>
            <a:r>
              <a:rPr lang="en-US" dirty="0"/>
              <a:t>Scleral depression can differentiate from RD/</a:t>
            </a:r>
            <a:r>
              <a:rPr lang="en-US" dirty="0" err="1"/>
              <a:t>schisis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F04AD-546C-334A-9C5E-CB28F0E5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294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Abnormalities of Peripheral Retina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Peripheral proliferative retinopathies:</a:t>
            </a:r>
          </a:p>
          <a:p>
            <a:pPr lvl="1"/>
            <a:r>
              <a:rPr lang="en-US" dirty="0"/>
              <a:t>Diabetes</a:t>
            </a:r>
          </a:p>
          <a:p>
            <a:pPr lvl="1"/>
            <a:r>
              <a:rPr lang="en-US" dirty="0"/>
              <a:t>Sickle cell and related diseases</a:t>
            </a:r>
          </a:p>
          <a:p>
            <a:pPr lvl="1"/>
            <a:r>
              <a:rPr lang="en-US" dirty="0"/>
              <a:t>ROP</a:t>
            </a:r>
          </a:p>
          <a:p>
            <a:pPr lvl="1"/>
            <a:r>
              <a:rPr lang="en-US" dirty="0"/>
              <a:t>FEVR</a:t>
            </a:r>
          </a:p>
          <a:p>
            <a:pPr lvl="1"/>
            <a:r>
              <a:rPr lang="en-US" dirty="0" err="1"/>
              <a:t>Incontinentia</a:t>
            </a:r>
            <a:r>
              <a:rPr lang="en-US" dirty="0"/>
              <a:t> </a:t>
            </a:r>
            <a:r>
              <a:rPr lang="en-US" dirty="0" err="1"/>
              <a:t>pigmenti</a:t>
            </a:r>
            <a:endParaRPr lang="en-US" dirty="0"/>
          </a:p>
          <a:p>
            <a:pPr lvl="1"/>
            <a:r>
              <a:rPr lang="en-US" dirty="0"/>
              <a:t>Norrie disease</a:t>
            </a:r>
          </a:p>
          <a:p>
            <a:pPr lvl="1"/>
            <a:r>
              <a:rPr lang="en-US" dirty="0"/>
              <a:t>Retinal vein occlusion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ABC6D-A045-8B41-A10B-37D10C5E6BF5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www.pinterest.com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27EEEFC6-E7A1-8448-B885-8A9F03EDBD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54652"/>
            <a:ext cx="5592523" cy="406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71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69B3CF-268F-ED4E-9318-02CBF51CBC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2"/>
          <a:stretch/>
        </p:blipFill>
        <p:spPr>
          <a:xfrm>
            <a:off x="5739963" y="1557336"/>
            <a:ext cx="5995273" cy="4588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938241-D2DE-5647-BB5A-CEDF44314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the Peripheral Retina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4BBCC-B2C3-614A-B6A6-D9304F79F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6076950" cy="4588882"/>
          </a:xfrm>
        </p:spPr>
        <p:txBody>
          <a:bodyPr/>
          <a:lstStyle/>
          <a:p>
            <a:r>
              <a:rPr lang="en-US" dirty="0"/>
              <a:t>Direct Ophthalmoscopy</a:t>
            </a:r>
          </a:p>
          <a:p>
            <a:pPr lvl="1"/>
            <a:r>
              <a:rPr lang="en-US" dirty="0"/>
              <a:t>No view of peripheral retina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AA38-10AE-CD47-BA9F-EBB157E3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9591DF-82EF-9542-BC15-6D8648C99A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59" y="2774849"/>
            <a:ext cx="1900674" cy="2848476"/>
          </a:xfrm>
          <a:prstGeom prst="rect">
            <a:avLst/>
          </a:prstGeom>
        </p:spPr>
      </p:pic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464AF1B3-4810-BC43-890B-E09DB652A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940" y="2701862"/>
            <a:ext cx="3023027" cy="30230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FE945C-CB03-0A48-8E15-BEA5E768A03F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www.eyedocdeviney.com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D0F30-BE71-2842-9A7C-ED7CA1B68D8C}"/>
              </a:ext>
            </a:extLst>
          </p:cNvPr>
          <p:cNvSpPr txBox="1"/>
          <p:nvPr/>
        </p:nvSpPr>
        <p:spPr>
          <a:xfrm>
            <a:off x="1256580" y="5594860"/>
            <a:ext cx="1344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Standard</a:t>
            </a:r>
          </a:p>
          <a:p>
            <a:pPr algn="ctr"/>
            <a:r>
              <a:rPr lang="en-US" sz="2000" dirty="0">
                <a:latin typeface="Garamond" panose="02020404030301010803" pitchFamily="18" charset="0"/>
              </a:rPr>
              <a:t>10 degrees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856B67-2AED-3740-A05D-1086F49E5910}"/>
              </a:ext>
            </a:extLst>
          </p:cNvPr>
          <p:cNvSpPr txBox="1"/>
          <p:nvPr/>
        </p:nvSpPr>
        <p:spPr>
          <a:xfrm>
            <a:off x="3393037" y="5594859"/>
            <a:ext cx="1344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Garamond" panose="02020404030301010803" pitchFamily="18" charset="0"/>
              </a:rPr>
              <a:t>PanOptic</a:t>
            </a:r>
            <a:endParaRPr lang="en-US" sz="2000" dirty="0">
              <a:latin typeface="Garamond" panose="02020404030301010803" pitchFamily="18" charset="0"/>
            </a:endParaRPr>
          </a:p>
          <a:p>
            <a:pPr algn="ctr"/>
            <a:r>
              <a:rPr lang="en-US" sz="2000" dirty="0">
                <a:latin typeface="Garamond" panose="02020404030301010803" pitchFamily="18" charset="0"/>
              </a:rPr>
              <a:t>25 degrees</a:t>
            </a:r>
          </a:p>
        </p:txBody>
      </p:sp>
    </p:spTree>
    <p:extLst>
      <p:ext uri="{BB962C8B-B14F-4D97-AF65-F5344CB8AC3E}">
        <p14:creationId xmlns:p14="http://schemas.microsoft.com/office/powerpoint/2010/main" val="10240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Abnormalities of Peripheral Retina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/>
          </a:bodyPr>
          <a:lstStyle/>
          <a:p>
            <a:r>
              <a:rPr lang="en-US" dirty="0"/>
              <a:t>Coats disease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ABC6D-A045-8B41-A10B-37D10C5E6BF5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www.pinterest.com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10" name="Content Placeholder 11">
            <a:extLst>
              <a:ext uri="{FF2B5EF4-FFF2-40B4-BE49-F238E27FC236}">
                <a16:creationId xmlns:a16="http://schemas.microsoft.com/office/drawing/2014/main" id="{B4B42E0C-60B7-E24B-915B-AF5D176FB7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r="1069"/>
          <a:stretch/>
        </p:blipFill>
        <p:spPr>
          <a:xfrm>
            <a:off x="609599" y="1854652"/>
            <a:ext cx="5615153" cy="403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75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Abnormalities of Peripheral Retina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176826" cy="4588882"/>
          </a:xfrm>
        </p:spPr>
        <p:txBody>
          <a:bodyPr>
            <a:normAutofit/>
          </a:bodyPr>
          <a:lstStyle/>
          <a:p>
            <a:r>
              <a:rPr lang="en-US" dirty="0"/>
              <a:t>Peripheral exudative hemorrhagic chorioretinopathy (PEHCR)</a:t>
            </a:r>
          </a:p>
          <a:p>
            <a:pPr lvl="1"/>
            <a:r>
              <a:rPr lang="en-US" dirty="0"/>
              <a:t>May be self limited</a:t>
            </a:r>
          </a:p>
          <a:p>
            <a:pPr lvl="1"/>
            <a:r>
              <a:rPr lang="en-US" dirty="0"/>
              <a:t>If not, treat with anti-VEGF, laser, or </a:t>
            </a:r>
            <a:r>
              <a:rPr lang="en-US" dirty="0" err="1"/>
              <a:t>cryo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ABC6D-A045-8B41-A10B-37D10C5E6BF5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www.pinterest.com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E5C53532-0945-D846-BFCC-556323445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" t="20735" r="50264" b="20111"/>
          <a:stretch/>
        </p:blipFill>
        <p:spPr>
          <a:xfrm>
            <a:off x="504825" y="1544579"/>
            <a:ext cx="5719927" cy="467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22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F4AE-7360-A54D-B8B7-5DF58E75B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6DCFF-0C4E-6A42-8B96-B36514A3A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Peripheral retinal diseases are a common cause of vision loss</a:t>
            </a:r>
          </a:p>
          <a:p>
            <a:r>
              <a:rPr lang="en-US" dirty="0"/>
              <a:t>Understanding normal peripheral anatomy can help differentiate normal from abnormal</a:t>
            </a:r>
          </a:p>
          <a:p>
            <a:r>
              <a:rPr lang="en-US" dirty="0"/>
              <a:t>Diagnosing peripheral retinal disease can be challenging </a:t>
            </a:r>
          </a:p>
          <a:p>
            <a:r>
              <a:rPr lang="en-US" dirty="0"/>
              <a:t>The best way to see the peripheral retina is to practice, practice, practice examining the peripheral retina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AB818-F4FE-AF40-8EC9-B7F4FD4C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2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390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38241-D2DE-5647-BB5A-CEDF44314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the Peripheral Retina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4BBCC-B2C3-614A-B6A6-D9304F79F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6076950" cy="4588882"/>
          </a:xfrm>
        </p:spPr>
        <p:txBody>
          <a:bodyPr>
            <a:normAutofit/>
          </a:bodyPr>
          <a:lstStyle/>
          <a:p>
            <a:r>
              <a:rPr lang="en-US" dirty="0"/>
              <a:t>Fundus Photography</a:t>
            </a:r>
          </a:p>
          <a:p>
            <a:pPr lvl="1"/>
            <a:r>
              <a:rPr lang="en-US" dirty="0"/>
              <a:t>Ultra-wide field imaging</a:t>
            </a:r>
          </a:p>
          <a:p>
            <a:pPr lvl="2"/>
            <a:r>
              <a:rPr lang="en-US" dirty="0"/>
              <a:t>Images ~200 degrees (80% of retina)  </a:t>
            </a:r>
          </a:p>
          <a:p>
            <a:pPr lvl="1"/>
            <a:r>
              <a:rPr lang="en-US" dirty="0"/>
              <a:t>Traditional fundus camera</a:t>
            </a:r>
          </a:p>
          <a:p>
            <a:pPr lvl="2"/>
            <a:r>
              <a:rPr lang="en-US" dirty="0"/>
              <a:t>Requires expert photographer or contact lens to get peripheral shots</a:t>
            </a:r>
          </a:p>
          <a:p>
            <a:pPr lvl="2"/>
            <a:r>
              <a:rPr lang="en-US" dirty="0"/>
              <a:t>Each photo between 30-50 degrees</a:t>
            </a:r>
          </a:p>
          <a:p>
            <a:pPr lvl="2"/>
            <a:r>
              <a:rPr lang="en-US" dirty="0" err="1"/>
              <a:t>Staurenghi</a:t>
            </a:r>
            <a:r>
              <a:rPr lang="en-US" dirty="0"/>
              <a:t> lens can be used with slit lamp cameras to capture ~150 degrees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AA38-10AE-CD47-BA9F-EBB157E3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AA4052-A048-0349-ABC5-59D46B3F67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3561" r="7724" b="6402"/>
          <a:stretch/>
        </p:blipFill>
        <p:spPr>
          <a:xfrm>
            <a:off x="7662633" y="3843240"/>
            <a:ext cx="3274866" cy="2428874"/>
          </a:xfrm>
          <a:prstGeom prst="rect">
            <a:avLst/>
          </a:prstGeom>
        </p:spPr>
      </p:pic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CA85D304-1CA4-814E-AAE5-C65226FBE3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"/>
          <a:stretch/>
        </p:blipFill>
        <p:spPr>
          <a:xfrm>
            <a:off x="7652488" y="1457129"/>
            <a:ext cx="3285011" cy="23575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A11E71-8EEC-8D42-82F3-5395514FB961}"/>
              </a:ext>
            </a:extLst>
          </p:cNvPr>
          <p:cNvSpPr txBox="1"/>
          <p:nvPr/>
        </p:nvSpPr>
        <p:spPr>
          <a:xfrm>
            <a:off x="7800975" y="6326475"/>
            <a:ext cx="3438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www.optos.com</a:t>
            </a:r>
            <a:endParaRPr lang="en-US" sz="1400" dirty="0">
              <a:latin typeface="Garamond" panose="02020404030301010803" pitchFamily="18" charset="0"/>
            </a:endParaRPr>
          </a:p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www.ijo.com</a:t>
            </a:r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866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38241-D2DE-5647-BB5A-CEDF44314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the Peripheral Retina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4BBCC-B2C3-614A-B6A6-D9304F79F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6076950" cy="4588882"/>
          </a:xfrm>
        </p:spPr>
        <p:txBody>
          <a:bodyPr>
            <a:normAutofit/>
          </a:bodyPr>
          <a:lstStyle/>
          <a:p>
            <a:r>
              <a:rPr lang="en-US" dirty="0"/>
              <a:t>Indirect Ophthalmoscopy</a:t>
            </a:r>
          </a:p>
          <a:p>
            <a:pPr lvl="1"/>
            <a:r>
              <a:rPr lang="en-US" dirty="0"/>
              <a:t>Condensing lens (e.g. 20D or 28D)</a:t>
            </a:r>
          </a:p>
          <a:p>
            <a:pPr lvl="2"/>
            <a:r>
              <a:rPr lang="en-US" dirty="0"/>
              <a:t>Without scleral depression</a:t>
            </a:r>
          </a:p>
          <a:p>
            <a:pPr lvl="2"/>
            <a:r>
              <a:rPr lang="en-US" dirty="0"/>
              <a:t>With scleral depression = gold standard</a:t>
            </a:r>
          </a:p>
          <a:p>
            <a:pPr lvl="1"/>
            <a:r>
              <a:rPr lang="en-US" dirty="0"/>
              <a:t>Contact lens (e.g. Goldman 3 mirror)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AA38-10AE-CD47-BA9F-EBB157E3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E945C-CB03-0A48-8E15-BEA5E768A03F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www.jirehdesign.com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EE8F43B6-E456-3C44-A32C-0F69FED4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5" y="2551177"/>
            <a:ext cx="4524375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19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326C6-7BAF-B543-9BEB-F33D6E095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Scleral Depression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15F21-D8CE-4348-896C-45F6146FF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endolaser-depression (Converted)" descr="endolaser-depression (Converted)">
            <a:hlinkClick r:id="" action="ppaction://media"/>
            <a:extLst>
              <a:ext uri="{FF2B5EF4-FFF2-40B4-BE49-F238E27FC236}">
                <a16:creationId xmlns:a16="http://schemas.microsoft.com/office/drawing/2014/main" id="{0E1B2072-A69D-D640-A6C1-A7BB0493B6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.6049" end="141.4179"/>
                </p14:media>
              </p:ext>
            </p:extLst>
          </p:nvPr>
        </p:nvPicPr>
        <p:blipFill rotWithShape="1">
          <a:blip r:embed="rId4"/>
          <a:srcRect l="10957" t="5807"/>
          <a:stretch>
            <a:fillRect/>
          </a:stretch>
        </p:blipFill>
        <p:spPr>
          <a:xfrm>
            <a:off x="3011626" y="1417638"/>
            <a:ext cx="6168747" cy="489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75752-B9C7-EB46-8C53-781887885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Scleral Depression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048F6-BEC2-9049-8153-8E28546AE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Keys:</a:t>
            </a:r>
          </a:p>
          <a:p>
            <a:pPr lvl="1"/>
            <a:r>
              <a:rPr lang="en-US" dirty="0"/>
              <a:t>Patient positioning</a:t>
            </a:r>
          </a:p>
          <a:p>
            <a:pPr lvl="1"/>
            <a:r>
              <a:rPr lang="en-US" dirty="0"/>
              <a:t>Physician positioning</a:t>
            </a:r>
          </a:p>
          <a:p>
            <a:pPr lvl="1"/>
            <a:r>
              <a:rPr lang="en-US" dirty="0"/>
              <a:t>Anterior-posterior dynamic motion</a:t>
            </a:r>
          </a:p>
          <a:p>
            <a:pPr lvl="1"/>
            <a:r>
              <a:rPr lang="en-US" dirty="0"/>
              <a:t>Practice!!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06920-1802-2148-B675-EFA71794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D343BE4-D036-054A-81B1-F354557EF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1468370"/>
            <a:ext cx="4238222" cy="2458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C88D0F-3E5C-EB4D-9EA0-37630A1747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5166"/>
          <a:stretch/>
        </p:blipFill>
        <p:spPr>
          <a:xfrm>
            <a:off x="6972300" y="3957639"/>
            <a:ext cx="4238221" cy="2314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F1A32C-ACED-0246-BE6A-8335EE02FEB2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www.reviewofoptometry.com</a:t>
            </a:r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72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4F9B-5C4F-6344-AFBF-51857ABD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Ancillary Imaging: B-Scan Ultrasonography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F476-C512-9144-A9D1-11617B5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349" y="1600200"/>
            <a:ext cx="5072051" cy="4588882"/>
          </a:xfrm>
        </p:spPr>
        <p:txBody>
          <a:bodyPr/>
          <a:lstStyle/>
          <a:p>
            <a:r>
              <a:rPr lang="en-US" dirty="0"/>
              <a:t>Helpful when:</a:t>
            </a:r>
          </a:p>
          <a:p>
            <a:pPr lvl="1"/>
            <a:r>
              <a:rPr lang="en-US" dirty="0"/>
              <a:t>Media opacity</a:t>
            </a:r>
          </a:p>
          <a:p>
            <a:pPr lvl="1"/>
            <a:r>
              <a:rPr lang="en-US" dirty="0"/>
              <a:t>Small pupil prevents adequate peripheral exam</a:t>
            </a:r>
          </a:p>
          <a:p>
            <a:pPr lvl="1"/>
            <a:r>
              <a:rPr lang="en-US" dirty="0"/>
              <a:t>Diagnostic uncertainty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AB0B-45B8-AD44-A54C-C9AA151D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54CA44-4012-D34A-9F46-967DA98D8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7" y="1835177"/>
            <a:ext cx="5491903" cy="4118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6A4C1C-21E4-3E49-972D-B6A06DD3F143}"/>
              </a:ext>
            </a:extLst>
          </p:cNvPr>
          <p:cNvSpPr txBox="1"/>
          <p:nvPr/>
        </p:nvSpPr>
        <p:spPr>
          <a:xfrm>
            <a:off x="7815262" y="6440778"/>
            <a:ext cx="343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www.emedicine.medscape.com</a:t>
            </a:r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067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19898</TotalTime>
  <Words>1284</Words>
  <Application>Microsoft Macintosh PowerPoint</Application>
  <PresentationFormat>Widescreen</PresentationFormat>
  <Paragraphs>289</Paragraphs>
  <Slides>43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Garamond</vt:lpstr>
      <vt:lpstr>Office Theme</vt:lpstr>
      <vt:lpstr>PowerPoint Presentation</vt:lpstr>
      <vt:lpstr>Outline</vt:lpstr>
      <vt:lpstr>Retinal Anatomy</vt:lpstr>
      <vt:lpstr>Visualizing the Peripheral Retina</vt:lpstr>
      <vt:lpstr>Visualizing the Peripheral Retina</vt:lpstr>
      <vt:lpstr>Visualizing the Peripheral Retina</vt:lpstr>
      <vt:lpstr>Scleral Depression</vt:lpstr>
      <vt:lpstr>Scleral Depression</vt:lpstr>
      <vt:lpstr>Ancillary Imaging: B-Scan Ultrasonography</vt:lpstr>
      <vt:lpstr>Ancillary Imaging: Wide Field Angiography</vt:lpstr>
      <vt:lpstr>Vitreous Base</vt:lpstr>
      <vt:lpstr>Ora Serrata</vt:lpstr>
      <vt:lpstr>Ora Serrata</vt:lpstr>
      <vt:lpstr>Ora Serrata</vt:lpstr>
      <vt:lpstr>Meridonal Folds</vt:lpstr>
      <vt:lpstr>Oral Pearl</vt:lpstr>
      <vt:lpstr>Posterior Vitreous Detachment (PVD)</vt:lpstr>
      <vt:lpstr>Retinal Tear</vt:lpstr>
      <vt:lpstr>Falling Ash Sign</vt:lpstr>
      <vt:lpstr>Retinal Tear</vt:lpstr>
      <vt:lpstr>Retinal Tear Pre- and Post-Laser</vt:lpstr>
      <vt:lpstr>Retinal Tear One Month Post-Laser</vt:lpstr>
      <vt:lpstr>Lattice Degeneration</vt:lpstr>
      <vt:lpstr>Lattice Degeneration and Retinal Detachment</vt:lpstr>
      <vt:lpstr>Cobblestone Degeneration</vt:lpstr>
      <vt:lpstr>Retinal Tuft</vt:lpstr>
      <vt:lpstr>Peripheral Drusen</vt:lpstr>
      <vt:lpstr>Retinoschisis</vt:lpstr>
      <vt:lpstr>Degenerative Retinoschisis</vt:lpstr>
      <vt:lpstr>Degenerative Retinoschisis</vt:lpstr>
      <vt:lpstr>Distinguishing Schisis from Detachment</vt:lpstr>
      <vt:lpstr>Secondary Retinoschisis</vt:lpstr>
      <vt:lpstr>X-Linked Retinoschisis</vt:lpstr>
      <vt:lpstr>Bone Spicules</vt:lpstr>
      <vt:lpstr>Enlarged Vortex Vein</vt:lpstr>
      <vt:lpstr>Congenital Hypertrophy of RPE (CHRPE)</vt:lpstr>
      <vt:lpstr>White With Pressure</vt:lpstr>
      <vt:lpstr>White Without Pressure</vt:lpstr>
      <vt:lpstr>Vascular Abnormalities of Peripheral Retina</vt:lpstr>
      <vt:lpstr>Vascular Abnormalities of Peripheral Retina</vt:lpstr>
      <vt:lpstr>Vascular Abnormalities of Peripheral Retina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Abendroth</dc:creator>
  <cp:lastModifiedBy>Michael Abendroth</cp:lastModifiedBy>
  <cp:revision>711</cp:revision>
  <cp:lastPrinted>2017-09-22T01:03:27Z</cp:lastPrinted>
  <dcterms:created xsi:type="dcterms:W3CDTF">2015-04-12T16:05:13Z</dcterms:created>
  <dcterms:modified xsi:type="dcterms:W3CDTF">2021-04-04T13:47:01Z</dcterms:modified>
</cp:coreProperties>
</file>