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91"/>
  </p:notesMasterIdLst>
  <p:handoutMasterIdLst>
    <p:handoutMasterId r:id="rId92"/>
  </p:handoutMasterIdLst>
  <p:sldIdLst>
    <p:sldId id="256" r:id="rId2"/>
    <p:sldId id="390" r:id="rId3"/>
    <p:sldId id="633" r:id="rId4"/>
    <p:sldId id="634" r:id="rId5"/>
    <p:sldId id="635" r:id="rId6"/>
    <p:sldId id="636" r:id="rId7"/>
    <p:sldId id="637" r:id="rId8"/>
    <p:sldId id="638" r:id="rId9"/>
    <p:sldId id="639" r:id="rId10"/>
    <p:sldId id="653"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560" r:id="rId25"/>
    <p:sldId id="654" r:id="rId26"/>
    <p:sldId id="564" r:id="rId27"/>
    <p:sldId id="655" r:id="rId28"/>
    <p:sldId id="656" r:id="rId29"/>
    <p:sldId id="657" r:id="rId30"/>
    <p:sldId id="658" r:id="rId31"/>
    <p:sldId id="662" r:id="rId32"/>
    <p:sldId id="659" r:id="rId33"/>
    <p:sldId id="660" r:id="rId34"/>
    <p:sldId id="661"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 id="697" r:id="rId59"/>
    <p:sldId id="696" r:id="rId60"/>
    <p:sldId id="698" r:id="rId61"/>
    <p:sldId id="695" r:id="rId62"/>
    <p:sldId id="607" r:id="rId63"/>
    <p:sldId id="699" r:id="rId64"/>
    <p:sldId id="686" r:id="rId65"/>
    <p:sldId id="687" r:id="rId66"/>
    <p:sldId id="700" r:id="rId67"/>
    <p:sldId id="691" r:id="rId68"/>
    <p:sldId id="689" r:id="rId69"/>
    <p:sldId id="690" r:id="rId70"/>
    <p:sldId id="688" r:id="rId71"/>
    <p:sldId id="701" r:id="rId72"/>
    <p:sldId id="702" r:id="rId73"/>
    <p:sldId id="703" r:id="rId74"/>
    <p:sldId id="704" r:id="rId75"/>
    <p:sldId id="705" r:id="rId76"/>
    <p:sldId id="692" r:id="rId77"/>
    <p:sldId id="706" r:id="rId78"/>
    <p:sldId id="707" r:id="rId79"/>
    <p:sldId id="708" r:id="rId80"/>
    <p:sldId id="709" r:id="rId81"/>
    <p:sldId id="693" r:id="rId82"/>
    <p:sldId id="694" r:id="rId83"/>
    <p:sldId id="710" r:id="rId84"/>
    <p:sldId id="712" r:id="rId85"/>
    <p:sldId id="711" r:id="rId86"/>
    <p:sldId id="713" r:id="rId87"/>
    <p:sldId id="714" r:id="rId88"/>
    <p:sldId id="715" r:id="rId89"/>
    <p:sldId id="260"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A3yhbFi37nZ9f24GQeb5A==" hashData="RtzY2HRI+vLzdxZnQvsuvWP+FTsbn8hxI7XUSKlGl8cf1aOTp17GTKExJlvKP15ZudueiIcA0iz/aZzu4Y4C0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835"/>
    <a:srgbClr val="422860"/>
    <a:srgbClr val="A582B5"/>
    <a:srgbClr val="FE0001"/>
    <a:srgbClr val="CE0F25"/>
    <a:srgbClr val="C91427"/>
    <a:srgbClr val="861138"/>
    <a:srgbClr val="EEBEC6"/>
    <a:srgbClr val="EDBDC6"/>
    <a:srgbClr val="C11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86421" autoAdjust="0"/>
  </p:normalViewPr>
  <p:slideViewPr>
    <p:cSldViewPr snapToGrid="0" snapToObjects="1">
      <p:cViewPr varScale="1">
        <p:scale>
          <a:sx n="90" d="100"/>
          <a:sy n="90" d="100"/>
        </p:scale>
        <p:origin x="1504" y="184"/>
      </p:cViewPr>
      <p:guideLst>
        <p:guide orient="horz" pos="2160"/>
        <p:guide pos="3840"/>
      </p:guideLst>
    </p:cSldViewPr>
  </p:slideViewPr>
  <p:outlineViewPr>
    <p:cViewPr>
      <p:scale>
        <a:sx n="33" d="100"/>
        <a:sy n="33" d="100"/>
      </p:scale>
      <p:origin x="0" y="-9840"/>
    </p:cViewPr>
  </p:outlineViewPr>
  <p:notesTextViewPr>
    <p:cViewPr>
      <p:scale>
        <a:sx n="110" d="100"/>
        <a:sy n="11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559CFF-7984-8049-9E18-9CED8E3CB6D1}" type="datetimeFigureOut">
              <a:rPr lang="en-US" smtClean="0"/>
              <a:t>3/28/21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B1768B-CEB8-3D48-A5A3-4C1DFABE4194}" type="slidenum">
              <a:rPr lang="en-US" smtClean="0"/>
              <a:t>‹#›</a:t>
            </a:fld>
            <a:endParaRPr lang="en-US"/>
          </a:p>
        </p:txBody>
      </p:sp>
    </p:spTree>
    <p:extLst>
      <p:ext uri="{BB962C8B-B14F-4D97-AF65-F5344CB8AC3E}">
        <p14:creationId xmlns:p14="http://schemas.microsoft.com/office/powerpoint/2010/main" val="126207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C9883-3C4C-EA4E-9F95-518ACBD41BE1}" type="datetimeFigureOut">
              <a:rPr lang="en-US" smtClean="0"/>
              <a:t>3/28/21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E8948-4663-9F45-9E99-9723FF9E588E}" type="slidenum">
              <a:rPr lang="en-US" smtClean="0"/>
              <a:t>‹#›</a:t>
            </a:fld>
            <a:endParaRPr lang="en-US"/>
          </a:p>
        </p:txBody>
      </p:sp>
    </p:spTree>
    <p:extLst>
      <p:ext uri="{BB962C8B-B14F-4D97-AF65-F5344CB8AC3E}">
        <p14:creationId xmlns:p14="http://schemas.microsoft.com/office/powerpoint/2010/main" val="41027509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E8948-4663-9F45-9E99-9723FF9E588E}" type="slidenum">
              <a:rPr lang="en-US" smtClean="0"/>
              <a:t>0</a:t>
            </a:fld>
            <a:endParaRPr lang="en-US"/>
          </a:p>
        </p:txBody>
      </p:sp>
    </p:spTree>
    <p:extLst>
      <p:ext uri="{BB962C8B-B14F-4D97-AF65-F5344CB8AC3E}">
        <p14:creationId xmlns:p14="http://schemas.microsoft.com/office/powerpoint/2010/main" val="383209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E8948-4663-9F45-9E99-9723FF9E588E}" type="slidenum">
              <a:rPr lang="en-US" smtClean="0"/>
              <a:t>88</a:t>
            </a:fld>
            <a:endParaRPr lang="en-US"/>
          </a:p>
        </p:txBody>
      </p:sp>
    </p:spTree>
    <p:extLst>
      <p:ext uri="{BB962C8B-B14F-4D97-AF65-F5344CB8AC3E}">
        <p14:creationId xmlns:p14="http://schemas.microsoft.com/office/powerpoint/2010/main" val="36297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1</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4527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8</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135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ea typeface="ＭＳ Ｐゴシック" panose="020B0600070205080204" pitchFamily="34" charset="-128"/>
              </a:rPr>
              <a:t>How can you increase or decrease followability?</a:t>
            </a:r>
          </a:p>
          <a:p>
            <a:pPr marL="171450" indent="-171450">
              <a:buFontTx/>
              <a:buChar char="-"/>
            </a:pPr>
            <a:r>
              <a:rPr lang="en-US" altLang="en-US" sz="1200" b="0" dirty="0">
                <a:latin typeface="Times New Roman" panose="02020603050405020304" pitchFamily="18" charset="0"/>
                <a:ea typeface="ＭＳ Ｐゴシック" panose="020B0600070205080204" pitchFamily="34" charset="-128"/>
              </a:rPr>
              <a:t>Use overheads for pump types</a:t>
            </a:r>
          </a:p>
          <a:p>
            <a:pPr marL="171450" indent="-171450">
              <a:buFontTx/>
              <a:buChar char="-"/>
            </a:pPr>
            <a:r>
              <a:rPr lang="en-US" altLang="en-US" sz="1200" b="0" dirty="0">
                <a:latin typeface="Times New Roman" panose="02020603050405020304" pitchFamily="18" charset="0"/>
                <a:ea typeface="ＭＳ Ｐゴシック" panose="020B0600070205080204" pitchFamily="34" charset="-128"/>
              </a:rPr>
              <a:t>Peristaltic - venturi - diaphragm</a:t>
            </a:r>
          </a:p>
        </p:txBody>
      </p:sp>
      <p:sp>
        <p:nvSpPr>
          <p:cNvPr id="4" name="Slide Number Placeholder 3"/>
          <p:cNvSpPr>
            <a:spLocks noGrp="1"/>
          </p:cNvSpPr>
          <p:nvPr>
            <p:ph type="sldNum" sz="quarter" idx="5"/>
          </p:nvPr>
        </p:nvSpPr>
        <p:spPr/>
        <p:txBody>
          <a:bodyPr/>
          <a:lstStyle/>
          <a:p>
            <a:fld id="{500E8948-4663-9F45-9E99-9723FF9E588E}" type="slidenum">
              <a:rPr lang="en-US" smtClean="0"/>
              <a:t>12</a:t>
            </a:fld>
            <a:endParaRPr lang="en-US"/>
          </a:p>
        </p:txBody>
      </p:sp>
    </p:spTree>
    <p:extLst>
      <p:ext uri="{BB962C8B-B14F-4D97-AF65-F5344CB8AC3E}">
        <p14:creationId xmlns:p14="http://schemas.microsoft.com/office/powerpoint/2010/main" val="228224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34</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8083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49</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2040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57</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6268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marR="0" lvl="0" indent="0" algn="r" rtl="0">
              <a:spcBef>
                <a:spcPts val="0"/>
              </a:spcBef>
              <a:spcAft>
                <a:spcPts val="0"/>
              </a:spcAft>
              <a:buNone/>
            </a:pPr>
            <a:fld id="{00000000-1234-1234-1234-123412341234}" type="slidenum">
              <a:rPr lang="en-US" sz="1000" b="0" i="1" u="none" strike="noStrike" cap="none">
                <a:solidFill>
                  <a:schemeClr val="dk1"/>
                </a:solidFill>
                <a:latin typeface="Times New Roman"/>
                <a:ea typeface="Times New Roman"/>
                <a:cs typeface="Times New Roman"/>
                <a:sym typeface="Times New Roman"/>
              </a:rPr>
              <a:t>61</a:t>
            </a:fld>
            <a:endParaRPr sz="1000" b="0" i="1" u="none" strike="noStrike" cap="none">
              <a:solidFill>
                <a:schemeClr val="dk1"/>
              </a:solidFill>
              <a:latin typeface="Times New Roman"/>
              <a:ea typeface="Times New Roman"/>
              <a:cs typeface="Times New Roman"/>
              <a:sym typeface="Times New Roman"/>
            </a:endParaRPr>
          </a:p>
        </p:txBody>
      </p:sp>
      <p:sp>
        <p:nvSpPr>
          <p:cNvPr id="383" name="Shape 383"/>
          <p:cNvSpPr>
            <a:spLocks noGrp="1" noRot="1" noChangeAspect="1"/>
          </p:cNvSpPr>
          <p:nvPr>
            <p:ph type="sldImg" idx="2"/>
          </p:nvPr>
        </p:nvSpPr>
        <p:spPr>
          <a:xfrm>
            <a:off x="393700" y="692150"/>
            <a:ext cx="6070600"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4" name="Shape 384"/>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6612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CFF0C9C-C1C3-484E-8C0D-5AFEDCCA2C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854A00A8-78BB-9944-8440-BD9CABB837D2}" type="slidenum">
              <a:rPr lang="en-US" altLang="en-US" sz="1200" b="0"/>
              <a:pPr/>
              <a:t>62</a:t>
            </a:fld>
            <a:endParaRPr lang="en-US" altLang="en-US" sz="1200" b="0"/>
          </a:p>
        </p:txBody>
      </p:sp>
      <p:sp>
        <p:nvSpPr>
          <p:cNvPr id="19458" name="Rectangle 2">
            <a:extLst>
              <a:ext uri="{FF2B5EF4-FFF2-40B4-BE49-F238E27FC236}">
                <a16:creationId xmlns:a16="http://schemas.microsoft.com/office/drawing/2014/main" id="{DB8F2AA2-4FFA-F94E-AE2A-6A0666EB762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33056A47-F2D0-264A-B4A6-5118D73C22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28747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6E8359-7930-2043-9A93-E12C9513A97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396"/>
            <a:ext cx="12192001" cy="6858000"/>
          </a:xfrm>
          <a:prstGeom prst="rect">
            <a:avLst/>
          </a:prstGeom>
        </p:spPr>
      </p:pic>
      <p:sp>
        <p:nvSpPr>
          <p:cNvPr id="12" name="Rectangle 11">
            <a:extLst>
              <a:ext uri="{FF2B5EF4-FFF2-40B4-BE49-F238E27FC236}">
                <a16:creationId xmlns:a16="http://schemas.microsoft.com/office/drawing/2014/main" id="{92D54DB2-AF69-A647-93D3-00CA0600DF13}"/>
              </a:ext>
            </a:extLst>
          </p:cNvPr>
          <p:cNvSpPr/>
          <p:nvPr userDrawn="1"/>
        </p:nvSpPr>
        <p:spPr>
          <a:xfrm>
            <a:off x="-2" y="5635392"/>
            <a:ext cx="12192000" cy="934007"/>
          </a:xfrm>
          <a:prstGeom prst="rect">
            <a:avLst/>
          </a:prstGeom>
          <a:solidFill>
            <a:srgbClr val="CE0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61138"/>
              </a:solidFill>
            </a:endParaRPr>
          </a:p>
        </p:txBody>
      </p:sp>
      <p:sp>
        <p:nvSpPr>
          <p:cNvPr id="15" name="Subtitle 2">
            <a:extLst>
              <a:ext uri="{FF2B5EF4-FFF2-40B4-BE49-F238E27FC236}">
                <a16:creationId xmlns:a16="http://schemas.microsoft.com/office/drawing/2014/main" id="{BE018003-0ED3-F549-9D51-A2D56A4AFD73}"/>
              </a:ext>
            </a:extLst>
          </p:cNvPr>
          <p:cNvSpPr txBox="1">
            <a:spLocks/>
          </p:cNvSpPr>
          <p:nvPr userDrawn="1"/>
        </p:nvSpPr>
        <p:spPr>
          <a:xfrm>
            <a:off x="0" y="5635391"/>
            <a:ext cx="6096000" cy="934007"/>
          </a:xfrm>
          <a:prstGeom prst="rect">
            <a:avLst/>
          </a:prstGeom>
          <a:ln>
            <a:no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spc="0" dirty="0">
                <a:solidFill>
                  <a:schemeClr val="bg1"/>
                </a:solidFill>
                <a:effectLst/>
                <a:latin typeface="Garamond" panose="02020404030301010803" pitchFamily="18" charset="0"/>
                <a:ea typeface="Baskerville" panose="02020502070401020303" pitchFamily="18" charset="0"/>
                <a:cs typeface="Baghdad" pitchFamily="2" charset="-78"/>
              </a:rPr>
              <a:t>Wills Eye Surgical Curriculum</a:t>
            </a:r>
          </a:p>
        </p:txBody>
      </p:sp>
    </p:spTree>
    <p:extLst>
      <p:ext uri="{BB962C8B-B14F-4D97-AF65-F5344CB8AC3E}">
        <p14:creationId xmlns:p14="http://schemas.microsoft.com/office/powerpoint/2010/main" val="61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34E7C012-435F-5946-9707-89E899B2B412}"/>
              </a:ext>
            </a:extLst>
          </p:cNvPr>
          <p:cNvSpPr txBox="1"/>
          <p:nvPr userDrawn="1"/>
        </p:nvSpPr>
        <p:spPr>
          <a:xfrm>
            <a:off x="2481943" y="6483927"/>
            <a:ext cx="184731" cy="369332"/>
          </a:xfrm>
          <a:prstGeom prst="rect">
            <a:avLst/>
          </a:prstGeom>
          <a:noFill/>
        </p:spPr>
        <p:txBody>
          <a:bodyPr wrap="none" rtlCol="0">
            <a:spAutoFit/>
          </a:bodyPr>
          <a:lstStyle/>
          <a:p>
            <a:endParaRPr lang="en-US">
              <a:latin typeface="Garamond" panose="02020404030301010803" pitchFamily="18" charset="0"/>
            </a:endParaRPr>
          </a:p>
        </p:txBody>
      </p:sp>
      <p:sp>
        <p:nvSpPr>
          <p:cNvPr id="8" name="Slide Number Placeholder 6">
            <a:extLst>
              <a:ext uri="{FF2B5EF4-FFF2-40B4-BE49-F238E27FC236}">
                <a16:creationId xmlns:a16="http://schemas.microsoft.com/office/drawing/2014/main" id="{529A16B5-C609-1C40-A8DD-FC419D1B0350}"/>
              </a:ext>
            </a:extLst>
          </p:cNvPr>
          <p:cNvSpPr>
            <a:spLocks noGrp="1"/>
          </p:cNvSpPr>
          <p:nvPr>
            <p:ph type="sldNum" sz="quarter" idx="12"/>
          </p:nvPr>
        </p:nvSpPr>
        <p:spPr>
          <a:xfrm>
            <a:off x="8737600" y="6412105"/>
            <a:ext cx="2844800" cy="365125"/>
          </a:xfrm>
        </p:spPr>
        <p:txBody>
          <a:bodyPr/>
          <a:lstStyle>
            <a:lvl1pPr>
              <a:defRPr>
                <a:latin typeface="Garamond" panose="02020404030301010803" pitchFamily="18" charset="0"/>
              </a:defRPr>
            </a:lvl1pPr>
          </a:lstStyle>
          <a:p>
            <a:fld id="{90F0153F-5A2C-3A4E-B55D-76C3916E214D}" type="slidenum">
              <a:rPr lang="en-US" smtClean="0"/>
              <a:pPr/>
              <a:t>‹#›</a:t>
            </a:fld>
            <a:endParaRPr lang="en-US"/>
          </a:p>
        </p:txBody>
      </p:sp>
    </p:spTree>
    <p:extLst>
      <p:ext uri="{BB962C8B-B14F-4D97-AF65-F5344CB8AC3E}">
        <p14:creationId xmlns:p14="http://schemas.microsoft.com/office/powerpoint/2010/main" val="27616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Garamond" panose="02020404030301010803" pitchFamily="18" charset="0"/>
              </a:defRPr>
            </a:lvl1pPr>
          </a:lstStyle>
          <a:p>
            <a:fld id="{90F0153F-5A2C-3A4E-B55D-76C3916E214D}" type="slidenum">
              <a:rPr lang="en-US" smtClean="0"/>
              <a:pPr/>
              <a:t>‹#›</a:t>
            </a:fld>
            <a:endParaRPr lang="en-US"/>
          </a:p>
        </p:txBody>
      </p:sp>
    </p:spTree>
    <p:extLst>
      <p:ext uri="{BB962C8B-B14F-4D97-AF65-F5344CB8AC3E}">
        <p14:creationId xmlns:p14="http://schemas.microsoft.com/office/powerpoint/2010/main" val="275737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3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6E8359-7930-2043-9A93-E12C9513A97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396"/>
            <a:ext cx="12192001" cy="6858000"/>
          </a:xfrm>
          <a:prstGeom prst="rect">
            <a:avLst/>
          </a:prstGeom>
        </p:spPr>
      </p:pic>
      <p:pic>
        <p:nvPicPr>
          <p:cNvPr id="3" name="Picture 2">
            <a:extLst>
              <a:ext uri="{FF2B5EF4-FFF2-40B4-BE49-F238E27FC236}">
                <a16:creationId xmlns:a16="http://schemas.microsoft.com/office/drawing/2014/main" id="{128CBA03-07C2-0D43-A60D-AF13CB4D490E}"/>
              </a:ext>
            </a:extLst>
          </p:cNvPr>
          <p:cNvPicPr>
            <a:picLocks noChangeAspect="1"/>
          </p:cNvPicPr>
          <p:nvPr userDrawn="1"/>
        </p:nvPicPr>
        <p:blipFill>
          <a:blip r:embed="rId3"/>
          <a:stretch>
            <a:fillRect/>
          </a:stretch>
        </p:blipFill>
        <p:spPr>
          <a:xfrm>
            <a:off x="3512214" y="1977158"/>
            <a:ext cx="5167571" cy="2903683"/>
          </a:xfrm>
          <a:prstGeom prst="rect">
            <a:avLst/>
          </a:prstGeom>
        </p:spPr>
      </p:pic>
    </p:spTree>
    <p:extLst>
      <p:ext uri="{BB962C8B-B14F-4D97-AF65-F5344CB8AC3E}">
        <p14:creationId xmlns:p14="http://schemas.microsoft.com/office/powerpoint/2010/main" val="268014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13377B1-0A30-B840-8B84-685BAABA7F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02E0D8-BB9A-2F4A-A97B-CD278E0B782A}"/>
              </a:ext>
            </a:extLst>
          </p:cNvPr>
          <p:cNvSpPr>
            <a:spLocks noGrp="1" noChangeArrowheads="1"/>
          </p:cNvSpPr>
          <p:nvPr>
            <p:ph type="sldNum" sz="quarter" idx="11"/>
          </p:nvPr>
        </p:nvSpPr>
        <p:spPr>
          <a:ln/>
        </p:spPr>
        <p:txBody>
          <a:bodyPr/>
          <a:lstStyle>
            <a:lvl1pPr>
              <a:defRPr/>
            </a:lvl1pPr>
          </a:lstStyle>
          <a:p>
            <a:fld id="{1E23D84B-AD52-6A44-A14E-FBEB5692123A}" type="slidenum">
              <a:rPr lang="en-US" altLang="en-US"/>
              <a:pPr/>
              <a:t>‹#›</a:t>
            </a:fld>
            <a:endParaRPr lang="en-US" altLang="en-US"/>
          </a:p>
        </p:txBody>
      </p:sp>
    </p:spTree>
    <p:extLst>
      <p:ext uri="{BB962C8B-B14F-4D97-AF65-F5344CB8AC3E}">
        <p14:creationId xmlns:p14="http://schemas.microsoft.com/office/powerpoint/2010/main" val="384816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888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412105"/>
            <a:ext cx="28448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8A34BE12-C449-5242-AF55-CB887E18AF5D}" type="slidenum">
              <a:rPr lang="en-US" smtClean="0"/>
              <a:pPr/>
              <a:t>‹#›</a:t>
            </a:fld>
            <a:endParaRPr lang="en-US" dirty="0"/>
          </a:p>
        </p:txBody>
      </p:sp>
      <p:cxnSp>
        <p:nvCxnSpPr>
          <p:cNvPr id="8" name="Straight Connector 7"/>
          <p:cNvCxnSpPr/>
          <p:nvPr userDrawn="1"/>
        </p:nvCxnSpPr>
        <p:spPr>
          <a:xfrm>
            <a:off x="609600" y="1417638"/>
            <a:ext cx="10972800" cy="0"/>
          </a:xfrm>
          <a:prstGeom prst="line">
            <a:avLst/>
          </a:prstGeom>
          <a:ln w="63500" cmpd="thickThi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0" y="6311744"/>
            <a:ext cx="10972800"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41013" t="9781" r="40811" b="61128"/>
          <a:stretch/>
        </p:blipFill>
        <p:spPr>
          <a:xfrm>
            <a:off x="686789" y="6460460"/>
            <a:ext cx="289108" cy="231285"/>
          </a:xfrm>
          <a:prstGeom prst="rect">
            <a:avLst/>
          </a:prstGeom>
        </p:spPr>
      </p:pic>
      <p:sp>
        <p:nvSpPr>
          <p:cNvPr id="5" name="TextBox 4">
            <a:extLst>
              <a:ext uri="{FF2B5EF4-FFF2-40B4-BE49-F238E27FC236}">
                <a16:creationId xmlns:a16="http://schemas.microsoft.com/office/drawing/2014/main" id="{EE7EDDAC-2F7C-1B4A-B377-208C6728CB3E}"/>
              </a:ext>
            </a:extLst>
          </p:cNvPr>
          <p:cNvSpPr txBox="1"/>
          <p:nvPr userDrawn="1"/>
        </p:nvSpPr>
        <p:spPr>
          <a:xfrm>
            <a:off x="975897" y="6333394"/>
            <a:ext cx="4024889" cy="461665"/>
          </a:xfrm>
          <a:prstGeom prst="rect">
            <a:avLst/>
          </a:prstGeom>
          <a:noFill/>
        </p:spPr>
        <p:txBody>
          <a:bodyPr wrap="square" rtlCol="0">
            <a:spAutoFit/>
          </a:bodyPr>
          <a:lstStyle/>
          <a:p>
            <a:r>
              <a:rPr lang="en-US" sz="2400" spc="0" dirty="0">
                <a:solidFill>
                  <a:srgbClr val="E21835"/>
                </a:solidFill>
                <a:latin typeface="Garamond" panose="02020404030301010803" pitchFamily="18" charset="0"/>
                <a:ea typeface="Baskerville" panose="02020502070401020303" pitchFamily="18" charset="0"/>
                <a:cs typeface="Baghdad" pitchFamily="2" charset="-78"/>
              </a:rPr>
              <a:t>Wills Eye</a:t>
            </a:r>
            <a:r>
              <a:rPr lang="en-US" sz="2400" spc="0" dirty="0">
                <a:latin typeface="Garamond" panose="02020404030301010803" pitchFamily="18" charset="0"/>
                <a:ea typeface="Baskerville" panose="02020502070401020303" pitchFamily="18" charset="0"/>
                <a:cs typeface="Baghdad" pitchFamily="2" charset="-78"/>
              </a:rPr>
              <a:t> Surgical Curriculum</a:t>
            </a:r>
          </a:p>
        </p:txBody>
      </p:sp>
    </p:spTree>
    <p:extLst>
      <p:ext uri="{BB962C8B-B14F-4D97-AF65-F5344CB8AC3E}">
        <p14:creationId xmlns:p14="http://schemas.microsoft.com/office/powerpoint/2010/main" val="30269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p:txStyles>
    <p:title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AE3833-D4AB-A244-957F-AA3F70A797C7}"/>
              </a:ext>
            </a:extLst>
          </p:cNvPr>
          <p:cNvSpPr txBox="1"/>
          <p:nvPr/>
        </p:nvSpPr>
        <p:spPr>
          <a:xfrm>
            <a:off x="0" y="1757186"/>
            <a:ext cx="12192000" cy="2308324"/>
          </a:xfrm>
          <a:prstGeom prst="rect">
            <a:avLst/>
          </a:prstGeom>
          <a:noFill/>
        </p:spPr>
        <p:txBody>
          <a:bodyPr wrap="square" rtlCol="0" anchor="ctr">
            <a:spAutoFit/>
          </a:bodyPr>
          <a:lstStyle/>
          <a:p>
            <a:pPr algn="ctr"/>
            <a:r>
              <a:rPr lang="en-US" sz="7200" b="1" spc="-150" dirty="0" err="1">
                <a:ln w="1270">
                  <a:solidFill>
                    <a:schemeClr val="bg1"/>
                  </a:solidFill>
                </a:ln>
                <a:solidFill>
                  <a:srgbClr val="CE0F25"/>
                </a:solidFill>
                <a:latin typeface="Garamond" panose="02020404030301010803" pitchFamily="18" charset="0"/>
              </a:rPr>
              <a:t>Phaco</a:t>
            </a:r>
            <a:r>
              <a:rPr lang="en-US" sz="7200" b="1" spc="-150" dirty="0">
                <a:ln w="1270">
                  <a:solidFill>
                    <a:schemeClr val="bg1"/>
                  </a:solidFill>
                </a:ln>
                <a:solidFill>
                  <a:srgbClr val="CE0F25"/>
                </a:solidFill>
                <a:latin typeface="Garamond" panose="02020404030301010803" pitchFamily="18" charset="0"/>
              </a:rPr>
              <a:t> Fluidics and</a:t>
            </a:r>
          </a:p>
          <a:p>
            <a:pPr algn="ctr"/>
            <a:r>
              <a:rPr lang="en-US" sz="7200" b="1" spc="-150" dirty="0">
                <a:ln w="1270">
                  <a:solidFill>
                    <a:schemeClr val="bg1"/>
                  </a:solidFill>
                </a:ln>
                <a:solidFill>
                  <a:srgbClr val="CE0F25"/>
                </a:solidFill>
                <a:latin typeface="Garamond" panose="02020404030301010803" pitchFamily="18" charset="0"/>
              </a:rPr>
              <a:t>Lens Division Techniques</a:t>
            </a:r>
          </a:p>
        </p:txBody>
      </p:sp>
      <p:sp>
        <p:nvSpPr>
          <p:cNvPr id="4" name="Subtitle 2">
            <a:extLst>
              <a:ext uri="{FF2B5EF4-FFF2-40B4-BE49-F238E27FC236}">
                <a16:creationId xmlns:a16="http://schemas.microsoft.com/office/drawing/2014/main" id="{7CD9B08D-25E8-C447-B18F-8035DE3F15FB}"/>
              </a:ext>
            </a:extLst>
          </p:cNvPr>
          <p:cNvSpPr txBox="1">
            <a:spLocks/>
          </p:cNvSpPr>
          <p:nvPr/>
        </p:nvSpPr>
        <p:spPr>
          <a:xfrm>
            <a:off x="6096000" y="5635390"/>
            <a:ext cx="6096000" cy="934007"/>
          </a:xfrm>
          <a:prstGeom prst="rect">
            <a:avLst/>
          </a:prstGeom>
          <a:ln>
            <a:no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spc="0" dirty="0">
                <a:solidFill>
                  <a:schemeClr val="bg1"/>
                </a:solidFill>
                <a:effectLst/>
                <a:latin typeface="Garamond" panose="02020404030301010803" pitchFamily="18" charset="0"/>
                <a:ea typeface="Baskerville" panose="02020502070401020303" pitchFamily="18" charset="0"/>
                <a:cs typeface="Baghdad" pitchFamily="2" charset="-78"/>
              </a:rPr>
              <a:t>Robert Bailey, MD</a:t>
            </a:r>
          </a:p>
        </p:txBody>
      </p:sp>
    </p:spTree>
    <p:extLst>
      <p:ext uri="{BB962C8B-B14F-4D97-AF65-F5344CB8AC3E}">
        <p14:creationId xmlns:p14="http://schemas.microsoft.com/office/powerpoint/2010/main" val="152838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2D95-DFCF-CE4A-BB78-F8EBB0FC9652}"/>
              </a:ext>
            </a:extLst>
          </p:cNvPr>
          <p:cNvSpPr>
            <a:spLocks noGrp="1"/>
          </p:cNvSpPr>
          <p:nvPr>
            <p:ph type="title"/>
          </p:nvPr>
        </p:nvSpPr>
        <p:spPr/>
        <p:txBody>
          <a:bodyPr/>
          <a:lstStyle/>
          <a:p>
            <a:r>
              <a:rPr lang="en-US" dirty="0"/>
              <a:t>Infusion / Irrigation</a:t>
            </a:r>
          </a:p>
        </p:txBody>
      </p:sp>
      <p:sp>
        <p:nvSpPr>
          <p:cNvPr id="3" name="Content Placeholder 2">
            <a:extLst>
              <a:ext uri="{FF2B5EF4-FFF2-40B4-BE49-F238E27FC236}">
                <a16:creationId xmlns:a16="http://schemas.microsoft.com/office/drawing/2014/main" id="{ECDE4D72-3B95-0744-A7FC-E39E4DE51CE2}"/>
              </a:ext>
            </a:extLst>
          </p:cNvPr>
          <p:cNvSpPr>
            <a:spLocks noGrp="1"/>
          </p:cNvSpPr>
          <p:nvPr>
            <p:ph idx="1"/>
          </p:nvPr>
        </p:nvSpPr>
        <p:spPr/>
        <p:txBody>
          <a:bodyPr/>
          <a:lstStyle/>
          <a:p>
            <a:r>
              <a:rPr lang="en-US" dirty="0"/>
              <a:t>What is it?</a:t>
            </a:r>
          </a:p>
          <a:p>
            <a:pPr lvl="1"/>
            <a:r>
              <a:rPr lang="en-US" sz="3200" dirty="0"/>
              <a:t>Inflow of fluid into the anterior chamber</a:t>
            </a:r>
          </a:p>
        </p:txBody>
      </p:sp>
      <p:sp>
        <p:nvSpPr>
          <p:cNvPr id="4" name="Slide Number Placeholder 3">
            <a:extLst>
              <a:ext uri="{FF2B5EF4-FFF2-40B4-BE49-F238E27FC236}">
                <a16:creationId xmlns:a16="http://schemas.microsoft.com/office/drawing/2014/main" id="{2ECB3380-E24D-5C45-92C7-1D4E9E416961}"/>
              </a:ext>
            </a:extLst>
          </p:cNvPr>
          <p:cNvSpPr>
            <a:spLocks noGrp="1"/>
          </p:cNvSpPr>
          <p:nvPr>
            <p:ph type="sldNum" sz="quarter" idx="12"/>
          </p:nvPr>
        </p:nvSpPr>
        <p:spPr/>
        <p:txBody>
          <a:bodyPr/>
          <a:lstStyle/>
          <a:p>
            <a:fld id="{90F0153F-5A2C-3A4E-B55D-76C3916E214D}" type="slidenum">
              <a:rPr lang="en-US" smtClean="0"/>
              <a:pPr/>
              <a:t>9</a:t>
            </a:fld>
            <a:endParaRPr lang="en-US"/>
          </a:p>
        </p:txBody>
      </p:sp>
    </p:spTree>
    <p:extLst>
      <p:ext uri="{BB962C8B-B14F-4D97-AF65-F5344CB8AC3E}">
        <p14:creationId xmlns:p14="http://schemas.microsoft.com/office/powerpoint/2010/main" val="6608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60F1-7C37-4B44-AEB2-C9E7FA810785}"/>
              </a:ext>
            </a:extLst>
          </p:cNvPr>
          <p:cNvSpPr>
            <a:spLocks noGrp="1"/>
          </p:cNvSpPr>
          <p:nvPr>
            <p:ph type="title"/>
          </p:nvPr>
        </p:nvSpPr>
        <p:spPr/>
        <p:txBody>
          <a:bodyPr/>
          <a:lstStyle/>
          <a:p>
            <a:r>
              <a:rPr lang="en-US" dirty="0"/>
              <a:t>Aspiration</a:t>
            </a:r>
          </a:p>
        </p:txBody>
      </p:sp>
      <p:sp>
        <p:nvSpPr>
          <p:cNvPr id="3" name="Content Placeholder 2">
            <a:extLst>
              <a:ext uri="{FF2B5EF4-FFF2-40B4-BE49-F238E27FC236}">
                <a16:creationId xmlns:a16="http://schemas.microsoft.com/office/drawing/2014/main" id="{460C0D58-241E-084C-8396-A64186AB5DEC}"/>
              </a:ext>
            </a:extLst>
          </p:cNvPr>
          <p:cNvSpPr>
            <a:spLocks noGrp="1"/>
          </p:cNvSpPr>
          <p:nvPr>
            <p:ph idx="1"/>
          </p:nvPr>
        </p:nvSpPr>
        <p:spPr/>
        <p:txBody>
          <a:bodyPr/>
          <a:lstStyle/>
          <a:p>
            <a:r>
              <a:rPr lang="en-US" dirty="0"/>
              <a:t>What is it?</a:t>
            </a:r>
          </a:p>
          <a:p>
            <a:pPr lvl="1"/>
            <a:r>
              <a:rPr lang="en-US" sz="3200" dirty="0"/>
              <a:t>Removal of fluid from the anterior chamber</a:t>
            </a:r>
          </a:p>
        </p:txBody>
      </p:sp>
      <p:sp>
        <p:nvSpPr>
          <p:cNvPr id="4" name="Slide Number Placeholder 3">
            <a:extLst>
              <a:ext uri="{FF2B5EF4-FFF2-40B4-BE49-F238E27FC236}">
                <a16:creationId xmlns:a16="http://schemas.microsoft.com/office/drawing/2014/main" id="{41B126AC-3693-BF42-9F7A-8E6BD6305794}"/>
              </a:ext>
            </a:extLst>
          </p:cNvPr>
          <p:cNvSpPr>
            <a:spLocks noGrp="1"/>
          </p:cNvSpPr>
          <p:nvPr>
            <p:ph type="sldNum" sz="quarter" idx="12"/>
          </p:nvPr>
        </p:nvSpPr>
        <p:spPr/>
        <p:txBody>
          <a:bodyPr/>
          <a:lstStyle/>
          <a:p>
            <a:fld id="{90F0153F-5A2C-3A4E-B55D-76C3916E214D}" type="slidenum">
              <a:rPr lang="en-US" smtClean="0"/>
              <a:pPr/>
              <a:t>10</a:t>
            </a:fld>
            <a:endParaRPr lang="en-US"/>
          </a:p>
        </p:txBody>
      </p:sp>
      <p:graphicFrame>
        <p:nvGraphicFramePr>
          <p:cNvPr id="5" name="Object 4">
            <a:hlinkClick r:id="" action="ppaction://ole?verb=0"/>
            <a:extLst>
              <a:ext uri="{FF2B5EF4-FFF2-40B4-BE49-F238E27FC236}">
                <a16:creationId xmlns:a16="http://schemas.microsoft.com/office/drawing/2014/main" id="{AEAEE63F-3D2A-AC43-8942-C0CE9798E963}"/>
              </a:ext>
            </a:extLst>
          </p:cNvPr>
          <p:cNvGraphicFramePr>
            <a:graphicFrameLocks/>
          </p:cNvGraphicFramePr>
          <p:nvPr>
            <p:extLst>
              <p:ext uri="{D42A27DB-BD31-4B8C-83A1-F6EECF244321}">
                <p14:modId xmlns:p14="http://schemas.microsoft.com/office/powerpoint/2010/main" val="1923609558"/>
              </p:ext>
            </p:extLst>
          </p:nvPr>
        </p:nvGraphicFramePr>
        <p:xfrm>
          <a:off x="2201864" y="3429000"/>
          <a:ext cx="3589337" cy="2319337"/>
        </p:xfrm>
        <a:graphic>
          <a:graphicData uri="http://schemas.openxmlformats.org/presentationml/2006/ole">
            <mc:AlternateContent xmlns:mc="http://schemas.openxmlformats.org/markup-compatibility/2006">
              <mc:Choice xmlns:v="urn:schemas-microsoft-com:vml" Requires="v">
                <p:oleObj spid="_x0000_s243742" name="Clip" r:id="rId3" imgW="3352800" imgH="3276600" progId="MS_ClipArt_Gallery.2">
                  <p:embed/>
                </p:oleObj>
              </mc:Choice>
              <mc:Fallback>
                <p:oleObj name="Clip" r:id="rId3" imgW="3352800" imgH="3276600" progId="MS_ClipArt_Gallery.2">
                  <p:embed/>
                  <p:pic>
                    <p:nvPicPr>
                      <p:cNvPr id="34819" name="Object 4">
                        <a:hlinkClick r:id="" action="ppaction://ole?verb=0"/>
                        <a:extLst>
                          <a:ext uri="{FF2B5EF4-FFF2-40B4-BE49-F238E27FC236}">
                            <a16:creationId xmlns:a16="http://schemas.microsoft.com/office/drawing/2014/main" id="{B6B09A71-C627-5C48-BF03-332D749CB2FE}"/>
                          </a:ext>
                        </a:extLst>
                      </p:cNvPr>
                      <p:cNvPicPr>
                        <a:picLocks noChangeArrowheads="1"/>
                      </p:cNvPicPr>
                      <p:nvPr/>
                    </p:nvPicPr>
                    <p:blipFill>
                      <a:blip r:embed="rId4">
                        <a:extLst>
                          <a:ext uri="{28A0092B-C50C-407E-A947-70E740481C1C}">
                            <a14:useLocalDpi xmlns:a14="http://schemas.microsoft.com/office/drawing/2010/main" val="0"/>
                          </a:ext>
                        </a:extLst>
                      </a:blip>
                      <a:srcRect l="11581" t="13219" r="10397" b="16748"/>
                      <a:stretch>
                        <a:fillRect/>
                      </a:stretch>
                    </p:blipFill>
                    <p:spPr bwMode="auto">
                      <a:xfrm>
                        <a:off x="2201864" y="3429000"/>
                        <a:ext cx="3589337" cy="231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Freeform 7">
            <a:extLst>
              <a:ext uri="{FF2B5EF4-FFF2-40B4-BE49-F238E27FC236}">
                <a16:creationId xmlns:a16="http://schemas.microsoft.com/office/drawing/2014/main" id="{5B1B0B7F-6FAD-B54B-9DB3-8E9ECBA8EE77}"/>
              </a:ext>
            </a:extLst>
          </p:cNvPr>
          <p:cNvSpPr>
            <a:spLocks/>
          </p:cNvSpPr>
          <p:nvPr/>
        </p:nvSpPr>
        <p:spPr bwMode="auto">
          <a:xfrm>
            <a:off x="4571999" y="3614735"/>
            <a:ext cx="5715000" cy="1981200"/>
          </a:xfrm>
          <a:custGeom>
            <a:avLst/>
            <a:gdLst>
              <a:gd name="T0" fmla="*/ 2147483647 w 3073"/>
              <a:gd name="T1" fmla="*/ 2147483647 h 1633"/>
              <a:gd name="T2" fmla="*/ 2147483647 w 3073"/>
              <a:gd name="T3" fmla="*/ 0 h 1633"/>
              <a:gd name="T4" fmla="*/ 2147483647 w 3073"/>
              <a:gd name="T5" fmla="*/ 2147483647 h 1633"/>
              <a:gd name="T6" fmla="*/ 2147483647 w 3073"/>
              <a:gd name="T7" fmla="*/ 2147483647 h 1633"/>
              <a:gd name="T8" fmla="*/ 2147483647 w 3073"/>
              <a:gd name="T9" fmla="*/ 2147483647 h 1633"/>
              <a:gd name="T10" fmla="*/ 2147483647 w 3073"/>
              <a:gd name="T11" fmla="*/ 2147483647 h 1633"/>
              <a:gd name="T12" fmla="*/ 2147483647 w 3073"/>
              <a:gd name="T13" fmla="*/ 2147483647 h 1633"/>
              <a:gd name="T14" fmla="*/ 2147483647 w 3073"/>
              <a:gd name="T15" fmla="*/ 2147483647 h 1633"/>
              <a:gd name="T16" fmla="*/ 2147483647 w 3073"/>
              <a:gd name="T17" fmla="*/ 2147483647 h 1633"/>
              <a:gd name="T18" fmla="*/ 2147483647 w 3073"/>
              <a:gd name="T19" fmla="*/ 2147483647 h 1633"/>
              <a:gd name="T20" fmla="*/ 2147483647 w 3073"/>
              <a:gd name="T21" fmla="*/ 2147483647 h 1633"/>
              <a:gd name="T22" fmla="*/ 2147483647 w 3073"/>
              <a:gd name="T23" fmla="*/ 2147483647 h 1633"/>
              <a:gd name="T24" fmla="*/ 2147483647 w 3073"/>
              <a:gd name="T25" fmla="*/ 2147483647 h 1633"/>
              <a:gd name="T26" fmla="*/ 2147483647 w 3073"/>
              <a:gd name="T27" fmla="*/ 2147483647 h 1633"/>
              <a:gd name="T28" fmla="*/ 2147483647 w 3073"/>
              <a:gd name="T29" fmla="*/ 2147483647 h 1633"/>
              <a:gd name="T30" fmla="*/ 2147483647 w 3073"/>
              <a:gd name="T31" fmla="*/ 2147483647 h 1633"/>
              <a:gd name="T32" fmla="*/ 2147483647 w 3073"/>
              <a:gd name="T33" fmla="*/ 2147483647 h 1633"/>
              <a:gd name="T34" fmla="*/ 2147483647 w 3073"/>
              <a:gd name="T35" fmla="*/ 2147483647 h 1633"/>
              <a:gd name="T36" fmla="*/ 2147483647 w 3073"/>
              <a:gd name="T37" fmla="*/ 2147483647 h 1633"/>
              <a:gd name="T38" fmla="*/ 2147483647 w 3073"/>
              <a:gd name="T39" fmla="*/ 2147483647 h 1633"/>
              <a:gd name="T40" fmla="*/ 2147483647 w 3073"/>
              <a:gd name="T41" fmla="*/ 2147483647 h 1633"/>
              <a:gd name="T42" fmla="*/ 2147483647 w 3073"/>
              <a:gd name="T43" fmla="*/ 2147483647 h 1633"/>
              <a:gd name="T44" fmla="*/ 2147483647 w 3073"/>
              <a:gd name="T45" fmla="*/ 2147483647 h 1633"/>
              <a:gd name="T46" fmla="*/ 2147483647 w 3073"/>
              <a:gd name="T47" fmla="*/ 2147483647 h 1633"/>
              <a:gd name="T48" fmla="*/ 2147483647 w 3073"/>
              <a:gd name="T49" fmla="*/ 2147483647 h 1633"/>
              <a:gd name="T50" fmla="*/ 2147483647 w 3073"/>
              <a:gd name="T51" fmla="*/ 2147483647 h 1633"/>
              <a:gd name="T52" fmla="*/ 2147483647 w 3073"/>
              <a:gd name="T53" fmla="*/ 2147483647 h 1633"/>
              <a:gd name="T54" fmla="*/ 2147483647 w 3073"/>
              <a:gd name="T55" fmla="*/ 2147483647 h 1633"/>
              <a:gd name="T56" fmla="*/ 2147483647 w 3073"/>
              <a:gd name="T57" fmla="*/ 2147483647 h 1633"/>
              <a:gd name="T58" fmla="*/ 2147483647 w 3073"/>
              <a:gd name="T59" fmla="*/ 2147483647 h 1633"/>
              <a:gd name="T60" fmla="*/ 2147483647 w 3073"/>
              <a:gd name="T61" fmla="*/ 2147483647 h 1633"/>
              <a:gd name="T62" fmla="*/ 2147483647 w 3073"/>
              <a:gd name="T63" fmla="*/ 2147483647 h 1633"/>
              <a:gd name="T64" fmla="*/ 2147483647 w 3073"/>
              <a:gd name="T65" fmla="*/ 2147483647 h 1633"/>
              <a:gd name="T66" fmla="*/ 2147483647 w 3073"/>
              <a:gd name="T67" fmla="*/ 2147483647 h 1633"/>
              <a:gd name="T68" fmla="*/ 0 w 3073"/>
              <a:gd name="T69" fmla="*/ 2147483647 h 1633"/>
              <a:gd name="T70" fmla="*/ 0 w 3073"/>
              <a:gd name="T71" fmla="*/ 2147483647 h 1633"/>
              <a:gd name="T72" fmla="*/ 2147483647 w 3073"/>
              <a:gd name="T73" fmla="*/ 2147483647 h 1633"/>
              <a:gd name="T74" fmla="*/ 2147483647 w 3073"/>
              <a:gd name="T75" fmla="*/ 2147483647 h 1633"/>
              <a:gd name="T76" fmla="*/ 2147483647 w 3073"/>
              <a:gd name="T77" fmla="*/ 2147483647 h 1633"/>
              <a:gd name="T78" fmla="*/ 2147483647 w 3073"/>
              <a:gd name="T79" fmla="*/ 2147483647 h 1633"/>
              <a:gd name="T80" fmla="*/ 2147483647 w 3073"/>
              <a:gd name="T81" fmla="*/ 2147483647 h 1633"/>
              <a:gd name="T82" fmla="*/ 2147483647 w 3073"/>
              <a:gd name="T83" fmla="*/ 2147483647 h 1633"/>
              <a:gd name="T84" fmla="*/ 2147483647 w 3073"/>
              <a:gd name="T85" fmla="*/ 2147483647 h 1633"/>
              <a:gd name="T86" fmla="*/ 2147483647 w 3073"/>
              <a:gd name="T87" fmla="*/ 2147483647 h 1633"/>
              <a:gd name="T88" fmla="*/ 2147483647 w 3073"/>
              <a:gd name="T89" fmla="*/ 2147483647 h 1633"/>
              <a:gd name="T90" fmla="*/ 2147483647 w 3073"/>
              <a:gd name="T91" fmla="*/ 2147483647 h 16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73" h="1633">
                <a:moveTo>
                  <a:pt x="1980" y="253"/>
                </a:moveTo>
                <a:lnTo>
                  <a:pt x="2880" y="0"/>
                </a:lnTo>
                <a:lnTo>
                  <a:pt x="2450" y="480"/>
                </a:lnTo>
                <a:lnTo>
                  <a:pt x="2327" y="430"/>
                </a:lnTo>
                <a:lnTo>
                  <a:pt x="2172" y="485"/>
                </a:lnTo>
                <a:lnTo>
                  <a:pt x="1981" y="541"/>
                </a:lnTo>
                <a:lnTo>
                  <a:pt x="1838" y="586"/>
                </a:lnTo>
                <a:lnTo>
                  <a:pt x="1656" y="634"/>
                </a:lnTo>
                <a:lnTo>
                  <a:pt x="1426" y="687"/>
                </a:lnTo>
                <a:lnTo>
                  <a:pt x="1178" y="729"/>
                </a:lnTo>
                <a:lnTo>
                  <a:pt x="2525" y="713"/>
                </a:lnTo>
                <a:lnTo>
                  <a:pt x="2518" y="649"/>
                </a:lnTo>
                <a:lnTo>
                  <a:pt x="3072" y="784"/>
                </a:lnTo>
                <a:lnTo>
                  <a:pt x="2544" y="933"/>
                </a:lnTo>
                <a:lnTo>
                  <a:pt x="2541" y="869"/>
                </a:lnTo>
                <a:lnTo>
                  <a:pt x="1176" y="887"/>
                </a:lnTo>
                <a:lnTo>
                  <a:pt x="1440" y="925"/>
                </a:lnTo>
                <a:lnTo>
                  <a:pt x="1647" y="962"/>
                </a:lnTo>
                <a:lnTo>
                  <a:pt x="1839" y="1007"/>
                </a:lnTo>
                <a:lnTo>
                  <a:pt x="2040" y="1059"/>
                </a:lnTo>
                <a:lnTo>
                  <a:pt x="2197" y="1097"/>
                </a:lnTo>
                <a:lnTo>
                  <a:pt x="2397" y="1156"/>
                </a:lnTo>
                <a:lnTo>
                  <a:pt x="2512" y="1108"/>
                </a:lnTo>
                <a:lnTo>
                  <a:pt x="2928" y="1632"/>
                </a:lnTo>
                <a:lnTo>
                  <a:pt x="2086" y="1344"/>
                </a:lnTo>
                <a:lnTo>
                  <a:pt x="2178" y="1283"/>
                </a:lnTo>
                <a:lnTo>
                  <a:pt x="1984" y="1240"/>
                </a:lnTo>
                <a:lnTo>
                  <a:pt x="1774" y="1189"/>
                </a:lnTo>
                <a:lnTo>
                  <a:pt x="1584" y="1147"/>
                </a:lnTo>
                <a:lnTo>
                  <a:pt x="1409" y="1110"/>
                </a:lnTo>
                <a:lnTo>
                  <a:pt x="1245" y="1079"/>
                </a:lnTo>
                <a:lnTo>
                  <a:pt x="1069" y="1048"/>
                </a:lnTo>
                <a:lnTo>
                  <a:pt x="855" y="1016"/>
                </a:lnTo>
                <a:lnTo>
                  <a:pt x="638" y="1003"/>
                </a:lnTo>
                <a:lnTo>
                  <a:pt x="0" y="912"/>
                </a:lnTo>
                <a:lnTo>
                  <a:pt x="0" y="720"/>
                </a:lnTo>
                <a:lnTo>
                  <a:pt x="601" y="634"/>
                </a:lnTo>
                <a:lnTo>
                  <a:pt x="817" y="615"/>
                </a:lnTo>
                <a:lnTo>
                  <a:pt x="1075" y="568"/>
                </a:lnTo>
                <a:lnTo>
                  <a:pt x="1245" y="529"/>
                </a:lnTo>
                <a:lnTo>
                  <a:pt x="1387" y="496"/>
                </a:lnTo>
                <a:lnTo>
                  <a:pt x="1553" y="455"/>
                </a:lnTo>
                <a:lnTo>
                  <a:pt x="1711" y="414"/>
                </a:lnTo>
                <a:lnTo>
                  <a:pt x="1886" y="365"/>
                </a:lnTo>
                <a:lnTo>
                  <a:pt x="2090" y="310"/>
                </a:lnTo>
                <a:lnTo>
                  <a:pt x="1980" y="253"/>
                </a:lnTo>
              </a:path>
            </a:pathLst>
          </a:custGeom>
          <a:solidFill>
            <a:srgbClr val="3365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Tree>
    <p:extLst>
      <p:ext uri="{BB962C8B-B14F-4D97-AF65-F5344CB8AC3E}">
        <p14:creationId xmlns:p14="http://schemas.microsoft.com/office/powerpoint/2010/main" val="35119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0A64-7B75-484F-8132-99027AE9E633}"/>
              </a:ext>
            </a:extLst>
          </p:cNvPr>
          <p:cNvSpPr>
            <a:spLocks noGrp="1"/>
          </p:cNvSpPr>
          <p:nvPr>
            <p:ph type="title"/>
          </p:nvPr>
        </p:nvSpPr>
        <p:spPr/>
        <p:txBody>
          <a:bodyPr/>
          <a:lstStyle/>
          <a:p>
            <a:r>
              <a:rPr lang="en-US" dirty="0"/>
              <a:t>Aspiration Flow Rate (AFR)</a:t>
            </a:r>
          </a:p>
        </p:txBody>
      </p:sp>
      <p:sp>
        <p:nvSpPr>
          <p:cNvPr id="3" name="Content Placeholder 2">
            <a:extLst>
              <a:ext uri="{FF2B5EF4-FFF2-40B4-BE49-F238E27FC236}">
                <a16:creationId xmlns:a16="http://schemas.microsoft.com/office/drawing/2014/main" id="{F2A8BBB3-BEC1-7348-A384-46F6E00D1D95}"/>
              </a:ext>
            </a:extLst>
          </p:cNvPr>
          <p:cNvSpPr>
            <a:spLocks noGrp="1"/>
          </p:cNvSpPr>
          <p:nvPr>
            <p:ph idx="1"/>
          </p:nvPr>
        </p:nvSpPr>
        <p:spPr/>
        <p:txBody>
          <a:bodyPr>
            <a:normAutofit/>
          </a:bodyPr>
          <a:lstStyle/>
          <a:p>
            <a:r>
              <a:rPr lang="en-US" dirty="0"/>
              <a:t>What is it?</a:t>
            </a:r>
          </a:p>
          <a:p>
            <a:pPr lvl="1"/>
            <a:r>
              <a:rPr lang="en-US" sz="3200" dirty="0"/>
              <a:t>The amount/speed at which fluid is removed from the eye</a:t>
            </a:r>
          </a:p>
          <a:p>
            <a:pPr lvl="1"/>
            <a:r>
              <a:rPr lang="en-US" sz="3200" dirty="0"/>
              <a:t>Measured in cc/min</a:t>
            </a:r>
          </a:p>
          <a:p>
            <a:r>
              <a:rPr lang="en-US" dirty="0"/>
              <a:t>What does it do?</a:t>
            </a:r>
          </a:p>
          <a:p>
            <a:pPr lvl="1"/>
            <a:r>
              <a:rPr lang="en-US" sz="3200" dirty="0"/>
              <a:t>Determines how quickly material is drawn to the </a:t>
            </a:r>
            <a:r>
              <a:rPr lang="en-US" sz="3200" dirty="0" err="1"/>
              <a:t>phaco</a:t>
            </a:r>
            <a:r>
              <a:rPr lang="en-US" sz="3200" dirty="0"/>
              <a:t> tip</a:t>
            </a:r>
          </a:p>
        </p:txBody>
      </p:sp>
      <p:sp>
        <p:nvSpPr>
          <p:cNvPr id="4" name="Slide Number Placeholder 3">
            <a:extLst>
              <a:ext uri="{FF2B5EF4-FFF2-40B4-BE49-F238E27FC236}">
                <a16:creationId xmlns:a16="http://schemas.microsoft.com/office/drawing/2014/main" id="{BD35461F-35FB-BE4F-B5EF-FA34D88BAD82}"/>
              </a:ext>
            </a:extLst>
          </p:cNvPr>
          <p:cNvSpPr>
            <a:spLocks noGrp="1"/>
          </p:cNvSpPr>
          <p:nvPr>
            <p:ph type="sldNum" sz="quarter" idx="12"/>
          </p:nvPr>
        </p:nvSpPr>
        <p:spPr/>
        <p:txBody>
          <a:bodyPr/>
          <a:lstStyle/>
          <a:p>
            <a:fld id="{90F0153F-5A2C-3A4E-B55D-76C3916E214D}" type="slidenum">
              <a:rPr lang="en-US" smtClean="0"/>
              <a:pPr/>
              <a:t>11</a:t>
            </a:fld>
            <a:endParaRPr lang="en-US"/>
          </a:p>
        </p:txBody>
      </p:sp>
    </p:spTree>
    <p:extLst>
      <p:ext uri="{BB962C8B-B14F-4D97-AF65-F5344CB8AC3E}">
        <p14:creationId xmlns:p14="http://schemas.microsoft.com/office/powerpoint/2010/main" val="81472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12F8-62DA-644E-A597-DA00104D7C7D}"/>
              </a:ext>
            </a:extLst>
          </p:cNvPr>
          <p:cNvSpPr>
            <a:spLocks noGrp="1"/>
          </p:cNvSpPr>
          <p:nvPr>
            <p:ph type="title"/>
          </p:nvPr>
        </p:nvSpPr>
        <p:spPr/>
        <p:txBody>
          <a:bodyPr/>
          <a:lstStyle/>
          <a:p>
            <a:r>
              <a:rPr lang="en-US" dirty="0"/>
              <a:t>Followability</a:t>
            </a:r>
          </a:p>
        </p:txBody>
      </p:sp>
      <p:sp>
        <p:nvSpPr>
          <p:cNvPr id="3" name="Content Placeholder 2">
            <a:extLst>
              <a:ext uri="{FF2B5EF4-FFF2-40B4-BE49-F238E27FC236}">
                <a16:creationId xmlns:a16="http://schemas.microsoft.com/office/drawing/2014/main" id="{268F442E-2775-024E-865B-D6837C80DE9D}"/>
              </a:ext>
            </a:extLst>
          </p:cNvPr>
          <p:cNvSpPr>
            <a:spLocks noGrp="1"/>
          </p:cNvSpPr>
          <p:nvPr>
            <p:ph idx="1"/>
          </p:nvPr>
        </p:nvSpPr>
        <p:spPr/>
        <p:txBody>
          <a:bodyPr/>
          <a:lstStyle/>
          <a:p>
            <a:r>
              <a:rPr lang="en-US" dirty="0"/>
              <a:t>What is it?</a:t>
            </a:r>
          </a:p>
          <a:p>
            <a:pPr lvl="1"/>
            <a:r>
              <a:rPr lang="en-US" sz="3200" dirty="0"/>
              <a:t>The ability to attract material to the </a:t>
            </a:r>
            <a:r>
              <a:rPr lang="en-US" sz="3200" dirty="0" err="1"/>
              <a:t>phaco</a:t>
            </a:r>
            <a:r>
              <a:rPr lang="en-US" sz="3200" dirty="0"/>
              <a:t> tip</a:t>
            </a:r>
          </a:p>
          <a:p>
            <a:r>
              <a:rPr lang="en-US" dirty="0"/>
              <a:t>What controls it?</a:t>
            </a:r>
          </a:p>
          <a:p>
            <a:pPr lvl="1"/>
            <a:r>
              <a:rPr lang="en-US" sz="3200" dirty="0"/>
              <a:t>Aspiration Flow Rate</a:t>
            </a:r>
          </a:p>
        </p:txBody>
      </p:sp>
      <p:sp>
        <p:nvSpPr>
          <p:cNvPr id="4" name="Slide Number Placeholder 3">
            <a:extLst>
              <a:ext uri="{FF2B5EF4-FFF2-40B4-BE49-F238E27FC236}">
                <a16:creationId xmlns:a16="http://schemas.microsoft.com/office/drawing/2014/main" id="{5C708A76-8C40-2941-8FBE-F3D73C22F745}"/>
              </a:ext>
            </a:extLst>
          </p:cNvPr>
          <p:cNvSpPr>
            <a:spLocks noGrp="1"/>
          </p:cNvSpPr>
          <p:nvPr>
            <p:ph type="sldNum" sz="quarter" idx="12"/>
          </p:nvPr>
        </p:nvSpPr>
        <p:spPr/>
        <p:txBody>
          <a:bodyPr/>
          <a:lstStyle/>
          <a:p>
            <a:fld id="{90F0153F-5A2C-3A4E-B55D-76C3916E214D}" type="slidenum">
              <a:rPr lang="en-US" smtClean="0"/>
              <a:pPr/>
              <a:t>12</a:t>
            </a:fld>
            <a:endParaRPr lang="en-US"/>
          </a:p>
        </p:txBody>
      </p:sp>
      <p:grpSp>
        <p:nvGrpSpPr>
          <p:cNvPr id="23" name="Group 22">
            <a:extLst>
              <a:ext uri="{FF2B5EF4-FFF2-40B4-BE49-F238E27FC236}">
                <a16:creationId xmlns:a16="http://schemas.microsoft.com/office/drawing/2014/main" id="{4AE467FE-AB8B-3548-A3F2-32EAC3162113}"/>
              </a:ext>
            </a:extLst>
          </p:cNvPr>
          <p:cNvGrpSpPr/>
          <p:nvPr/>
        </p:nvGrpSpPr>
        <p:grpSpPr>
          <a:xfrm>
            <a:off x="5658949" y="2972440"/>
            <a:ext cx="5129214" cy="3346449"/>
            <a:chOff x="5658949" y="2972440"/>
            <a:chExt cx="5129214" cy="3346449"/>
          </a:xfrm>
        </p:grpSpPr>
        <p:sp>
          <p:nvSpPr>
            <p:cNvPr id="5" name="Rectangle 3">
              <a:extLst>
                <a:ext uri="{FF2B5EF4-FFF2-40B4-BE49-F238E27FC236}">
                  <a16:creationId xmlns:a16="http://schemas.microsoft.com/office/drawing/2014/main" id="{BEECF75F-A720-AA40-8E55-7831CA0FB52E}"/>
                </a:ext>
              </a:extLst>
            </p:cNvPr>
            <p:cNvSpPr>
              <a:spLocks noChangeArrowheads="1"/>
            </p:cNvSpPr>
            <p:nvPr/>
          </p:nvSpPr>
          <p:spPr bwMode="auto">
            <a:xfrm>
              <a:off x="7092461" y="5861689"/>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6" name="Rectangle 5">
              <a:extLst>
                <a:ext uri="{FF2B5EF4-FFF2-40B4-BE49-F238E27FC236}">
                  <a16:creationId xmlns:a16="http://schemas.microsoft.com/office/drawing/2014/main" id="{89F07049-B7EF-6143-BF3D-A0A8859B0C29}"/>
                </a:ext>
              </a:extLst>
            </p:cNvPr>
            <p:cNvSpPr>
              <a:spLocks noChangeArrowheads="1"/>
            </p:cNvSpPr>
            <p:nvPr/>
          </p:nvSpPr>
          <p:spPr bwMode="auto">
            <a:xfrm>
              <a:off x="7092461" y="5861689"/>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grpSp>
          <p:nvGrpSpPr>
            <p:cNvPr id="7" name="Group 7">
              <a:extLst>
                <a:ext uri="{FF2B5EF4-FFF2-40B4-BE49-F238E27FC236}">
                  <a16:creationId xmlns:a16="http://schemas.microsoft.com/office/drawing/2014/main" id="{C75F9644-ED52-E84B-B201-DDB94787C438}"/>
                </a:ext>
              </a:extLst>
            </p:cNvPr>
            <p:cNvGrpSpPr>
              <a:grpSpLocks/>
            </p:cNvGrpSpPr>
            <p:nvPr/>
          </p:nvGrpSpPr>
          <p:grpSpPr bwMode="auto">
            <a:xfrm>
              <a:off x="5658949" y="2972440"/>
              <a:ext cx="3184525" cy="3073400"/>
              <a:chOff x="1065" y="2116"/>
              <a:chExt cx="2006" cy="1936"/>
            </a:xfrm>
          </p:grpSpPr>
          <p:sp>
            <p:nvSpPr>
              <p:cNvPr id="8" name="AutoShape 8">
                <a:extLst>
                  <a:ext uri="{FF2B5EF4-FFF2-40B4-BE49-F238E27FC236}">
                    <a16:creationId xmlns:a16="http://schemas.microsoft.com/office/drawing/2014/main" id="{949DAF5E-19F3-C341-9B2E-144847719C4B}"/>
                  </a:ext>
                </a:extLst>
              </p:cNvPr>
              <p:cNvSpPr>
                <a:spLocks noChangeArrowheads="1"/>
              </p:cNvSpPr>
              <p:nvPr/>
            </p:nvSpPr>
            <p:spPr bwMode="auto">
              <a:xfrm flipH="1">
                <a:off x="1708" y="2687"/>
                <a:ext cx="1363" cy="794"/>
              </a:xfrm>
              <a:prstGeom prst="parallelogram">
                <a:avLst>
                  <a:gd name="adj" fmla="val 42908"/>
                </a:avLst>
              </a:prstGeom>
              <a:solidFill>
                <a:schemeClr val="folHlink"/>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9" name="AutoShape 9">
                <a:extLst>
                  <a:ext uri="{FF2B5EF4-FFF2-40B4-BE49-F238E27FC236}">
                    <a16:creationId xmlns:a16="http://schemas.microsoft.com/office/drawing/2014/main" id="{F60A2A48-FAC5-FE4C-AC49-C5A2BB845B99}"/>
                  </a:ext>
                </a:extLst>
              </p:cNvPr>
              <p:cNvSpPr>
                <a:spLocks noChangeArrowheads="1"/>
              </p:cNvSpPr>
              <p:nvPr/>
            </p:nvSpPr>
            <p:spPr bwMode="auto">
              <a:xfrm flipH="1">
                <a:off x="1958" y="2771"/>
                <a:ext cx="1071" cy="626"/>
              </a:xfrm>
              <a:prstGeom prst="parallelogram">
                <a:avLst>
                  <a:gd name="adj" fmla="val 42764"/>
                </a:avLst>
              </a:prstGeom>
              <a:solidFill>
                <a:srgbClr val="FFFFFF"/>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0" name="AutoShape 10">
                <a:extLst>
                  <a:ext uri="{FF2B5EF4-FFF2-40B4-BE49-F238E27FC236}">
                    <a16:creationId xmlns:a16="http://schemas.microsoft.com/office/drawing/2014/main" id="{70720579-1623-A64C-B697-C7ECD0B1BCAF}"/>
                  </a:ext>
                </a:extLst>
              </p:cNvPr>
              <p:cNvSpPr>
                <a:spLocks noChangeArrowheads="1"/>
              </p:cNvSpPr>
              <p:nvPr/>
            </p:nvSpPr>
            <p:spPr bwMode="auto">
              <a:xfrm rot="5400000" flipV="1">
                <a:off x="695" y="2486"/>
                <a:ext cx="1936" cy="11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6 w 21600"/>
                  <a:gd name="T13" fmla="*/ 4497 h 21600"/>
                  <a:gd name="T14" fmla="*/ 17104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sz="2400"/>
              </a:p>
            </p:txBody>
          </p:sp>
        </p:grpSp>
        <p:sp>
          <p:nvSpPr>
            <p:cNvPr id="11" name="Freeform 11">
              <a:extLst>
                <a:ext uri="{FF2B5EF4-FFF2-40B4-BE49-F238E27FC236}">
                  <a16:creationId xmlns:a16="http://schemas.microsoft.com/office/drawing/2014/main" id="{51419848-3E0C-934A-B0BD-ED6A11542A25}"/>
                </a:ext>
              </a:extLst>
            </p:cNvPr>
            <p:cNvSpPr>
              <a:spLocks/>
            </p:cNvSpPr>
            <p:nvPr/>
          </p:nvSpPr>
          <p:spPr bwMode="auto">
            <a:xfrm>
              <a:off x="9508636" y="3653478"/>
              <a:ext cx="1112839" cy="982663"/>
            </a:xfrm>
            <a:custGeom>
              <a:avLst/>
              <a:gdLst>
                <a:gd name="T0" fmla="*/ 2147483647 w 701"/>
                <a:gd name="T1" fmla="*/ 2147483647 h 619"/>
                <a:gd name="T2" fmla="*/ 2147483647 w 701"/>
                <a:gd name="T3" fmla="*/ 0 h 619"/>
                <a:gd name="T4" fmla="*/ 2147483647 w 701"/>
                <a:gd name="T5" fmla="*/ 0 h 619"/>
                <a:gd name="T6" fmla="*/ 2147483647 w 701"/>
                <a:gd name="T7" fmla="*/ 0 h 619"/>
                <a:gd name="T8" fmla="*/ 2147483647 w 701"/>
                <a:gd name="T9" fmla="*/ 2147483647 h 619"/>
                <a:gd name="T10" fmla="*/ 2147483647 w 701"/>
                <a:gd name="T11" fmla="*/ 2147483647 h 619"/>
                <a:gd name="T12" fmla="*/ 2147483647 w 701"/>
                <a:gd name="T13" fmla="*/ 2147483647 h 619"/>
                <a:gd name="T14" fmla="*/ 2147483647 w 701"/>
                <a:gd name="T15" fmla="*/ 2147483647 h 619"/>
                <a:gd name="T16" fmla="*/ 2147483647 w 701"/>
                <a:gd name="T17" fmla="*/ 2147483647 h 619"/>
                <a:gd name="T18" fmla="*/ 2147483647 w 701"/>
                <a:gd name="T19" fmla="*/ 2147483647 h 619"/>
                <a:gd name="T20" fmla="*/ 2147483647 w 701"/>
                <a:gd name="T21" fmla="*/ 2147483647 h 619"/>
                <a:gd name="T22" fmla="*/ 2147483647 w 701"/>
                <a:gd name="T23" fmla="*/ 2147483647 h 619"/>
                <a:gd name="T24" fmla="*/ 2147483647 w 701"/>
                <a:gd name="T25" fmla="*/ 2147483647 h 619"/>
                <a:gd name="T26" fmla="*/ 2147483647 w 701"/>
                <a:gd name="T27" fmla="*/ 2147483647 h 619"/>
                <a:gd name="T28" fmla="*/ 2147483647 w 701"/>
                <a:gd name="T29" fmla="*/ 2147483647 h 619"/>
                <a:gd name="T30" fmla="*/ 0 w 701"/>
                <a:gd name="T31" fmla="*/ 2147483647 h 619"/>
                <a:gd name="T32" fmla="*/ 0 w 701"/>
                <a:gd name="T33" fmla="*/ 2147483647 h 619"/>
                <a:gd name="T34" fmla="*/ 2147483647 w 701"/>
                <a:gd name="T35" fmla="*/ 2147483647 h 619"/>
                <a:gd name="T36" fmla="*/ 2147483647 w 701"/>
                <a:gd name="T37" fmla="*/ 2147483647 h 619"/>
                <a:gd name="T38" fmla="*/ 2147483647 w 701"/>
                <a:gd name="T39" fmla="*/ 2147483647 h 619"/>
                <a:gd name="T40" fmla="*/ 2147483647 w 701"/>
                <a:gd name="T41" fmla="*/ 2147483647 h 619"/>
                <a:gd name="T42" fmla="*/ 2147483647 w 701"/>
                <a:gd name="T43" fmla="*/ 2147483647 h 619"/>
                <a:gd name="T44" fmla="*/ 2147483647 w 701"/>
                <a:gd name="T45" fmla="*/ 2147483647 h 619"/>
                <a:gd name="T46" fmla="*/ 2147483647 w 701"/>
                <a:gd name="T47" fmla="*/ 2147483647 h 619"/>
                <a:gd name="T48" fmla="*/ 2147483647 w 701"/>
                <a:gd name="T49" fmla="*/ 2147483647 h 619"/>
                <a:gd name="T50" fmla="*/ 2147483647 w 701"/>
                <a:gd name="T51" fmla="*/ 2147483647 h 619"/>
                <a:gd name="T52" fmla="*/ 2147483647 w 701"/>
                <a:gd name="T53" fmla="*/ 2147483647 h 619"/>
                <a:gd name="T54" fmla="*/ 2147483647 w 701"/>
                <a:gd name="T55" fmla="*/ 2147483647 h 619"/>
                <a:gd name="T56" fmla="*/ 2147483647 w 701"/>
                <a:gd name="T57" fmla="*/ 2147483647 h 619"/>
                <a:gd name="T58" fmla="*/ 2147483647 w 701"/>
                <a:gd name="T59" fmla="*/ 2147483647 h 619"/>
                <a:gd name="T60" fmla="*/ 2147483647 w 701"/>
                <a:gd name="T61" fmla="*/ 2147483647 h 619"/>
                <a:gd name="T62" fmla="*/ 2147483647 w 701"/>
                <a:gd name="T63" fmla="*/ 2147483647 h 619"/>
                <a:gd name="T64" fmla="*/ 2147483647 w 701"/>
                <a:gd name="T65" fmla="*/ 2147483647 h 619"/>
                <a:gd name="T66" fmla="*/ 2147483647 w 701"/>
                <a:gd name="T67" fmla="*/ 2147483647 h 619"/>
                <a:gd name="T68" fmla="*/ 2147483647 w 701"/>
                <a:gd name="T69" fmla="*/ 2147483647 h 619"/>
                <a:gd name="T70" fmla="*/ 2147483647 w 701"/>
                <a:gd name="T71" fmla="*/ 2147483647 h 619"/>
                <a:gd name="T72" fmla="*/ 2147483647 w 701"/>
                <a:gd name="T73" fmla="*/ 2147483647 h 619"/>
                <a:gd name="T74" fmla="*/ 2147483647 w 701"/>
                <a:gd name="T75" fmla="*/ 2147483647 h 619"/>
                <a:gd name="T76" fmla="*/ 2147483647 w 701"/>
                <a:gd name="T77" fmla="*/ 2147483647 h 619"/>
                <a:gd name="T78" fmla="*/ 2147483647 w 701"/>
                <a:gd name="T79" fmla="*/ 2147483647 h 619"/>
                <a:gd name="T80" fmla="*/ 2147483647 w 701"/>
                <a:gd name="T81" fmla="*/ 2147483647 h 6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01" h="619">
                  <a:moveTo>
                    <a:pt x="456" y="11"/>
                  </a:moveTo>
                  <a:lnTo>
                    <a:pt x="404" y="0"/>
                  </a:lnTo>
                  <a:lnTo>
                    <a:pt x="358" y="0"/>
                  </a:lnTo>
                  <a:lnTo>
                    <a:pt x="311" y="0"/>
                  </a:lnTo>
                  <a:lnTo>
                    <a:pt x="249" y="48"/>
                  </a:lnTo>
                  <a:lnTo>
                    <a:pt x="202" y="95"/>
                  </a:lnTo>
                  <a:lnTo>
                    <a:pt x="171" y="143"/>
                  </a:lnTo>
                  <a:lnTo>
                    <a:pt x="156" y="190"/>
                  </a:lnTo>
                  <a:lnTo>
                    <a:pt x="156" y="238"/>
                  </a:lnTo>
                  <a:lnTo>
                    <a:pt x="156" y="285"/>
                  </a:lnTo>
                  <a:lnTo>
                    <a:pt x="156" y="333"/>
                  </a:lnTo>
                  <a:lnTo>
                    <a:pt x="124" y="380"/>
                  </a:lnTo>
                  <a:lnTo>
                    <a:pt x="78" y="412"/>
                  </a:lnTo>
                  <a:lnTo>
                    <a:pt x="31" y="444"/>
                  </a:lnTo>
                  <a:lnTo>
                    <a:pt x="16" y="491"/>
                  </a:lnTo>
                  <a:lnTo>
                    <a:pt x="0" y="539"/>
                  </a:lnTo>
                  <a:lnTo>
                    <a:pt x="0" y="586"/>
                  </a:lnTo>
                  <a:lnTo>
                    <a:pt x="47" y="618"/>
                  </a:lnTo>
                  <a:lnTo>
                    <a:pt x="93" y="618"/>
                  </a:lnTo>
                  <a:lnTo>
                    <a:pt x="171" y="618"/>
                  </a:lnTo>
                  <a:lnTo>
                    <a:pt x="218" y="618"/>
                  </a:lnTo>
                  <a:lnTo>
                    <a:pt x="264" y="618"/>
                  </a:lnTo>
                  <a:lnTo>
                    <a:pt x="342" y="586"/>
                  </a:lnTo>
                  <a:lnTo>
                    <a:pt x="389" y="555"/>
                  </a:lnTo>
                  <a:lnTo>
                    <a:pt x="389" y="491"/>
                  </a:lnTo>
                  <a:lnTo>
                    <a:pt x="389" y="444"/>
                  </a:lnTo>
                  <a:lnTo>
                    <a:pt x="389" y="396"/>
                  </a:lnTo>
                  <a:lnTo>
                    <a:pt x="389" y="349"/>
                  </a:lnTo>
                  <a:lnTo>
                    <a:pt x="436" y="317"/>
                  </a:lnTo>
                  <a:lnTo>
                    <a:pt x="467" y="269"/>
                  </a:lnTo>
                  <a:lnTo>
                    <a:pt x="513" y="238"/>
                  </a:lnTo>
                  <a:lnTo>
                    <a:pt x="560" y="206"/>
                  </a:lnTo>
                  <a:lnTo>
                    <a:pt x="607" y="190"/>
                  </a:lnTo>
                  <a:lnTo>
                    <a:pt x="669" y="158"/>
                  </a:lnTo>
                  <a:lnTo>
                    <a:pt x="700" y="111"/>
                  </a:lnTo>
                  <a:lnTo>
                    <a:pt x="669" y="63"/>
                  </a:lnTo>
                  <a:lnTo>
                    <a:pt x="622" y="16"/>
                  </a:lnTo>
                  <a:lnTo>
                    <a:pt x="576" y="16"/>
                  </a:lnTo>
                  <a:lnTo>
                    <a:pt x="513" y="16"/>
                  </a:lnTo>
                  <a:lnTo>
                    <a:pt x="467" y="32"/>
                  </a:lnTo>
                  <a:lnTo>
                    <a:pt x="456" y="11"/>
                  </a:lnTo>
                </a:path>
              </a:pathLst>
            </a:custGeom>
            <a:solidFill>
              <a:srgbClr val="F6BF69"/>
            </a:solidFill>
            <a:ln w="12700" cap="rnd" cmpd="sng">
              <a:solidFill>
                <a:schemeClr val="tx1"/>
              </a:solidFill>
              <a:prstDash val="solid"/>
              <a:round/>
              <a:headEnd type="none" w="med" len="med"/>
              <a:tailEnd type="none" w="med" len="med"/>
            </a:ln>
          </p:spPr>
          <p:txBody>
            <a:bodyPr/>
            <a:lstStyle/>
            <a:p>
              <a:endParaRPr lang="en-US" sz="2400"/>
            </a:p>
          </p:txBody>
        </p:sp>
        <p:sp>
          <p:nvSpPr>
            <p:cNvPr id="12" name="Freeform 13">
              <a:extLst>
                <a:ext uri="{FF2B5EF4-FFF2-40B4-BE49-F238E27FC236}">
                  <a16:creationId xmlns:a16="http://schemas.microsoft.com/office/drawing/2014/main" id="{8A73A124-D43F-0849-945E-F54C4665A5A6}"/>
                </a:ext>
              </a:extLst>
            </p:cNvPr>
            <p:cNvSpPr>
              <a:spLocks/>
            </p:cNvSpPr>
            <p:nvPr/>
          </p:nvSpPr>
          <p:spPr bwMode="auto">
            <a:xfrm>
              <a:off x="10051561" y="4542477"/>
              <a:ext cx="719139" cy="798512"/>
            </a:xfrm>
            <a:custGeom>
              <a:avLst/>
              <a:gdLst>
                <a:gd name="T0" fmla="*/ 2147483647 w 453"/>
                <a:gd name="T1" fmla="*/ 0 h 503"/>
                <a:gd name="T2" fmla="*/ 2147483647 w 453"/>
                <a:gd name="T3" fmla="*/ 2147483647 h 503"/>
                <a:gd name="T4" fmla="*/ 2147483647 w 453"/>
                <a:gd name="T5" fmla="*/ 2147483647 h 503"/>
                <a:gd name="T6" fmla="*/ 2147483647 w 453"/>
                <a:gd name="T7" fmla="*/ 2147483647 h 503"/>
                <a:gd name="T8" fmla="*/ 2147483647 w 453"/>
                <a:gd name="T9" fmla="*/ 2147483647 h 503"/>
                <a:gd name="T10" fmla="*/ 2147483647 w 453"/>
                <a:gd name="T11" fmla="*/ 2147483647 h 503"/>
                <a:gd name="T12" fmla="*/ 2147483647 w 453"/>
                <a:gd name="T13" fmla="*/ 2147483647 h 503"/>
                <a:gd name="T14" fmla="*/ 0 w 453"/>
                <a:gd name="T15" fmla="*/ 2147483647 h 503"/>
                <a:gd name="T16" fmla="*/ 0 w 453"/>
                <a:gd name="T17" fmla="*/ 2147483647 h 503"/>
                <a:gd name="T18" fmla="*/ 0 w 453"/>
                <a:gd name="T19" fmla="*/ 2147483647 h 503"/>
                <a:gd name="T20" fmla="*/ 2147483647 w 453"/>
                <a:gd name="T21" fmla="*/ 2147483647 h 503"/>
                <a:gd name="T22" fmla="*/ 2147483647 w 453"/>
                <a:gd name="T23" fmla="*/ 2147483647 h 503"/>
                <a:gd name="T24" fmla="*/ 2147483647 w 453"/>
                <a:gd name="T25" fmla="*/ 2147483647 h 503"/>
                <a:gd name="T26" fmla="*/ 2147483647 w 453"/>
                <a:gd name="T27" fmla="*/ 2147483647 h 503"/>
                <a:gd name="T28" fmla="*/ 2147483647 w 453"/>
                <a:gd name="T29" fmla="*/ 2147483647 h 503"/>
                <a:gd name="T30" fmla="*/ 2147483647 w 453"/>
                <a:gd name="T31" fmla="*/ 2147483647 h 503"/>
                <a:gd name="T32" fmla="*/ 2147483647 w 453"/>
                <a:gd name="T33" fmla="*/ 2147483647 h 503"/>
                <a:gd name="T34" fmla="*/ 2147483647 w 453"/>
                <a:gd name="T35" fmla="*/ 2147483647 h 503"/>
                <a:gd name="T36" fmla="*/ 2147483647 w 453"/>
                <a:gd name="T37" fmla="*/ 2147483647 h 503"/>
                <a:gd name="T38" fmla="*/ 2147483647 w 453"/>
                <a:gd name="T39" fmla="*/ 2147483647 h 503"/>
                <a:gd name="T40" fmla="*/ 2147483647 w 453"/>
                <a:gd name="T41" fmla="*/ 2147483647 h 503"/>
                <a:gd name="T42" fmla="*/ 2147483647 w 453"/>
                <a:gd name="T43" fmla="*/ 2147483647 h 503"/>
                <a:gd name="T44" fmla="*/ 2147483647 w 453"/>
                <a:gd name="T45" fmla="*/ 2147483647 h 503"/>
                <a:gd name="T46" fmla="*/ 2147483647 w 453"/>
                <a:gd name="T47" fmla="*/ 2147483647 h 503"/>
                <a:gd name="T48" fmla="*/ 2147483647 w 453"/>
                <a:gd name="T49" fmla="*/ 2147483647 h 503"/>
                <a:gd name="T50" fmla="*/ 2147483647 w 453"/>
                <a:gd name="T51" fmla="*/ 2147483647 h 503"/>
                <a:gd name="T52" fmla="*/ 2147483647 w 453"/>
                <a:gd name="T53" fmla="*/ 2147483647 h 503"/>
                <a:gd name="T54" fmla="*/ 2147483647 w 453"/>
                <a:gd name="T55" fmla="*/ 2147483647 h 503"/>
                <a:gd name="T56" fmla="*/ 2147483647 w 453"/>
                <a:gd name="T57" fmla="*/ 2147483647 h 503"/>
                <a:gd name="T58" fmla="*/ 2147483647 w 453"/>
                <a:gd name="T59" fmla="*/ 2147483647 h 503"/>
                <a:gd name="T60" fmla="*/ 2147483647 w 453"/>
                <a:gd name="T61" fmla="*/ 2147483647 h 503"/>
                <a:gd name="T62" fmla="*/ 2147483647 w 453"/>
                <a:gd name="T63" fmla="*/ 2147483647 h 503"/>
                <a:gd name="T64" fmla="*/ 2147483647 w 453"/>
                <a:gd name="T65" fmla="*/ 2147483647 h 503"/>
                <a:gd name="T66" fmla="*/ 2147483647 w 453"/>
                <a:gd name="T67" fmla="*/ 2147483647 h 503"/>
                <a:gd name="T68" fmla="*/ 2147483647 w 453"/>
                <a:gd name="T69" fmla="*/ 2147483647 h 503"/>
                <a:gd name="T70" fmla="*/ 2147483647 w 453"/>
                <a:gd name="T71" fmla="*/ 2147483647 h 503"/>
                <a:gd name="T72" fmla="*/ 2147483647 w 453"/>
                <a:gd name="T73" fmla="*/ 2147483647 h 503"/>
                <a:gd name="T74" fmla="*/ 2147483647 w 453"/>
                <a:gd name="T75" fmla="*/ 2147483647 h 503"/>
                <a:gd name="T76" fmla="*/ 2147483647 w 453"/>
                <a:gd name="T77" fmla="*/ 2147483647 h 503"/>
                <a:gd name="T78" fmla="*/ 2147483647 w 453"/>
                <a:gd name="T79" fmla="*/ 2147483647 h 503"/>
                <a:gd name="T80" fmla="*/ 2147483647 w 453"/>
                <a:gd name="T81" fmla="*/ 2147483647 h 503"/>
                <a:gd name="T82" fmla="*/ 2147483647 w 453"/>
                <a:gd name="T83" fmla="*/ 2147483647 h 503"/>
                <a:gd name="T84" fmla="*/ 2147483647 w 453"/>
                <a:gd name="T85" fmla="*/ 2147483647 h 503"/>
                <a:gd name="T86" fmla="*/ 2147483647 w 453"/>
                <a:gd name="T87" fmla="*/ 2147483647 h 503"/>
                <a:gd name="T88" fmla="*/ 2147483647 w 453"/>
                <a:gd name="T89" fmla="*/ 2147483647 h 503"/>
                <a:gd name="T90" fmla="*/ 2147483647 w 453"/>
                <a:gd name="T91" fmla="*/ 2147483647 h 503"/>
                <a:gd name="T92" fmla="*/ 2147483647 w 453"/>
                <a:gd name="T93" fmla="*/ 2147483647 h 503"/>
                <a:gd name="T94" fmla="*/ 2147483647 w 453"/>
                <a:gd name="T95" fmla="*/ 0 h 5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53" h="503">
                  <a:moveTo>
                    <a:pt x="281" y="0"/>
                  </a:moveTo>
                  <a:lnTo>
                    <a:pt x="234" y="26"/>
                  </a:lnTo>
                  <a:lnTo>
                    <a:pt x="187" y="42"/>
                  </a:lnTo>
                  <a:lnTo>
                    <a:pt x="140" y="74"/>
                  </a:lnTo>
                  <a:lnTo>
                    <a:pt x="94" y="90"/>
                  </a:lnTo>
                  <a:lnTo>
                    <a:pt x="47" y="122"/>
                  </a:lnTo>
                  <a:lnTo>
                    <a:pt x="31" y="169"/>
                  </a:lnTo>
                  <a:lnTo>
                    <a:pt x="0" y="217"/>
                  </a:lnTo>
                  <a:lnTo>
                    <a:pt x="0" y="264"/>
                  </a:lnTo>
                  <a:lnTo>
                    <a:pt x="0" y="312"/>
                  </a:lnTo>
                  <a:lnTo>
                    <a:pt x="16" y="375"/>
                  </a:lnTo>
                  <a:lnTo>
                    <a:pt x="47" y="439"/>
                  </a:lnTo>
                  <a:lnTo>
                    <a:pt x="94" y="454"/>
                  </a:lnTo>
                  <a:lnTo>
                    <a:pt x="140" y="486"/>
                  </a:lnTo>
                  <a:lnTo>
                    <a:pt x="187" y="502"/>
                  </a:lnTo>
                  <a:lnTo>
                    <a:pt x="234" y="502"/>
                  </a:lnTo>
                  <a:lnTo>
                    <a:pt x="281" y="502"/>
                  </a:lnTo>
                  <a:lnTo>
                    <a:pt x="327" y="502"/>
                  </a:lnTo>
                  <a:lnTo>
                    <a:pt x="390" y="470"/>
                  </a:lnTo>
                  <a:lnTo>
                    <a:pt x="405" y="423"/>
                  </a:lnTo>
                  <a:lnTo>
                    <a:pt x="405" y="359"/>
                  </a:lnTo>
                  <a:lnTo>
                    <a:pt x="358" y="343"/>
                  </a:lnTo>
                  <a:lnTo>
                    <a:pt x="327" y="296"/>
                  </a:lnTo>
                  <a:lnTo>
                    <a:pt x="265" y="264"/>
                  </a:lnTo>
                  <a:lnTo>
                    <a:pt x="218" y="233"/>
                  </a:lnTo>
                  <a:lnTo>
                    <a:pt x="218" y="185"/>
                  </a:lnTo>
                  <a:lnTo>
                    <a:pt x="249" y="137"/>
                  </a:lnTo>
                  <a:lnTo>
                    <a:pt x="265" y="90"/>
                  </a:lnTo>
                  <a:lnTo>
                    <a:pt x="281" y="42"/>
                  </a:lnTo>
                  <a:lnTo>
                    <a:pt x="249" y="90"/>
                  </a:lnTo>
                  <a:lnTo>
                    <a:pt x="249" y="137"/>
                  </a:lnTo>
                  <a:lnTo>
                    <a:pt x="234" y="185"/>
                  </a:lnTo>
                  <a:lnTo>
                    <a:pt x="218" y="233"/>
                  </a:lnTo>
                  <a:lnTo>
                    <a:pt x="218" y="280"/>
                  </a:lnTo>
                  <a:lnTo>
                    <a:pt x="218" y="328"/>
                  </a:lnTo>
                  <a:lnTo>
                    <a:pt x="296" y="375"/>
                  </a:lnTo>
                  <a:lnTo>
                    <a:pt x="343" y="391"/>
                  </a:lnTo>
                  <a:lnTo>
                    <a:pt x="390" y="391"/>
                  </a:lnTo>
                  <a:lnTo>
                    <a:pt x="436" y="391"/>
                  </a:lnTo>
                  <a:lnTo>
                    <a:pt x="452" y="343"/>
                  </a:lnTo>
                  <a:lnTo>
                    <a:pt x="452" y="296"/>
                  </a:lnTo>
                  <a:lnTo>
                    <a:pt x="452" y="248"/>
                  </a:lnTo>
                  <a:lnTo>
                    <a:pt x="452" y="201"/>
                  </a:lnTo>
                  <a:lnTo>
                    <a:pt x="452" y="153"/>
                  </a:lnTo>
                  <a:lnTo>
                    <a:pt x="405" y="90"/>
                  </a:lnTo>
                  <a:lnTo>
                    <a:pt x="358" y="58"/>
                  </a:lnTo>
                  <a:lnTo>
                    <a:pt x="312" y="58"/>
                  </a:lnTo>
                  <a:lnTo>
                    <a:pt x="281" y="0"/>
                  </a:lnTo>
                </a:path>
              </a:pathLst>
            </a:custGeom>
            <a:solidFill>
              <a:srgbClr val="F6BF69"/>
            </a:solidFill>
            <a:ln w="12700" cap="rnd" cmpd="sng">
              <a:solidFill>
                <a:schemeClr val="tx1"/>
              </a:solidFill>
              <a:prstDash val="solid"/>
              <a:round/>
              <a:headEnd type="none" w="med" len="med"/>
              <a:tailEnd type="none" w="med" len="med"/>
            </a:ln>
          </p:spPr>
          <p:txBody>
            <a:bodyPr/>
            <a:lstStyle/>
            <a:p>
              <a:endParaRPr lang="en-US" sz="2400"/>
            </a:p>
          </p:txBody>
        </p:sp>
        <p:sp>
          <p:nvSpPr>
            <p:cNvPr id="13" name="Freeform 14">
              <a:extLst>
                <a:ext uri="{FF2B5EF4-FFF2-40B4-BE49-F238E27FC236}">
                  <a16:creationId xmlns:a16="http://schemas.microsoft.com/office/drawing/2014/main" id="{CCD5A33A-41CA-4F45-B962-71B0484B1A82}"/>
                </a:ext>
              </a:extLst>
            </p:cNvPr>
            <p:cNvSpPr>
              <a:spLocks/>
            </p:cNvSpPr>
            <p:nvPr/>
          </p:nvSpPr>
          <p:spPr bwMode="auto">
            <a:xfrm>
              <a:off x="8248162" y="3872554"/>
              <a:ext cx="766763" cy="714375"/>
            </a:xfrm>
            <a:custGeom>
              <a:avLst/>
              <a:gdLst>
                <a:gd name="T0" fmla="*/ 2147483647 w 483"/>
                <a:gd name="T1" fmla="*/ 0 h 450"/>
                <a:gd name="T2" fmla="*/ 2147483647 w 483"/>
                <a:gd name="T3" fmla="*/ 2147483647 h 450"/>
                <a:gd name="T4" fmla="*/ 2147483647 w 483"/>
                <a:gd name="T5" fmla="*/ 2147483647 h 450"/>
                <a:gd name="T6" fmla="*/ 2147483647 w 483"/>
                <a:gd name="T7" fmla="*/ 2147483647 h 450"/>
                <a:gd name="T8" fmla="*/ 2147483647 w 483"/>
                <a:gd name="T9" fmla="*/ 2147483647 h 450"/>
                <a:gd name="T10" fmla="*/ 2147483647 w 483"/>
                <a:gd name="T11" fmla="*/ 2147483647 h 450"/>
                <a:gd name="T12" fmla="*/ 2147483647 w 483"/>
                <a:gd name="T13" fmla="*/ 2147483647 h 450"/>
                <a:gd name="T14" fmla="*/ 2147483647 w 483"/>
                <a:gd name="T15" fmla="*/ 2147483647 h 450"/>
                <a:gd name="T16" fmla="*/ 2147483647 w 483"/>
                <a:gd name="T17" fmla="*/ 2147483647 h 450"/>
                <a:gd name="T18" fmla="*/ 0 w 483"/>
                <a:gd name="T19" fmla="*/ 2147483647 h 450"/>
                <a:gd name="T20" fmla="*/ 0 w 483"/>
                <a:gd name="T21" fmla="*/ 2147483647 h 450"/>
                <a:gd name="T22" fmla="*/ 0 w 483"/>
                <a:gd name="T23" fmla="*/ 2147483647 h 450"/>
                <a:gd name="T24" fmla="*/ 2147483647 w 483"/>
                <a:gd name="T25" fmla="*/ 2147483647 h 450"/>
                <a:gd name="T26" fmla="*/ 2147483647 w 483"/>
                <a:gd name="T27" fmla="*/ 2147483647 h 450"/>
                <a:gd name="T28" fmla="*/ 2147483647 w 483"/>
                <a:gd name="T29" fmla="*/ 2147483647 h 450"/>
                <a:gd name="T30" fmla="*/ 2147483647 w 483"/>
                <a:gd name="T31" fmla="*/ 2147483647 h 450"/>
                <a:gd name="T32" fmla="*/ 2147483647 w 483"/>
                <a:gd name="T33" fmla="*/ 2147483647 h 450"/>
                <a:gd name="T34" fmla="*/ 2147483647 w 483"/>
                <a:gd name="T35" fmla="*/ 2147483647 h 450"/>
                <a:gd name="T36" fmla="*/ 2147483647 w 483"/>
                <a:gd name="T37" fmla="*/ 2147483647 h 450"/>
                <a:gd name="T38" fmla="*/ 2147483647 w 483"/>
                <a:gd name="T39" fmla="*/ 2147483647 h 450"/>
                <a:gd name="T40" fmla="*/ 2147483647 w 483"/>
                <a:gd name="T41" fmla="*/ 2147483647 h 450"/>
                <a:gd name="T42" fmla="*/ 2147483647 w 483"/>
                <a:gd name="T43" fmla="*/ 2147483647 h 450"/>
                <a:gd name="T44" fmla="*/ 2147483647 w 483"/>
                <a:gd name="T45" fmla="*/ 2147483647 h 450"/>
                <a:gd name="T46" fmla="*/ 2147483647 w 483"/>
                <a:gd name="T47" fmla="*/ 2147483647 h 450"/>
                <a:gd name="T48" fmla="*/ 2147483647 w 483"/>
                <a:gd name="T49" fmla="*/ 2147483647 h 450"/>
                <a:gd name="T50" fmla="*/ 2147483647 w 483"/>
                <a:gd name="T51" fmla="*/ 2147483647 h 450"/>
                <a:gd name="T52" fmla="*/ 2147483647 w 483"/>
                <a:gd name="T53" fmla="*/ 2147483647 h 450"/>
                <a:gd name="T54" fmla="*/ 2147483647 w 483"/>
                <a:gd name="T55" fmla="*/ 2147483647 h 450"/>
                <a:gd name="T56" fmla="*/ 2147483647 w 483"/>
                <a:gd name="T57" fmla="*/ 2147483647 h 450"/>
                <a:gd name="T58" fmla="*/ 2147483647 w 483"/>
                <a:gd name="T59" fmla="*/ 2147483647 h 450"/>
                <a:gd name="T60" fmla="*/ 2147483647 w 483"/>
                <a:gd name="T61" fmla="*/ 0 h 4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3" h="450">
                  <a:moveTo>
                    <a:pt x="337" y="0"/>
                  </a:moveTo>
                  <a:lnTo>
                    <a:pt x="280" y="37"/>
                  </a:lnTo>
                  <a:lnTo>
                    <a:pt x="233" y="53"/>
                  </a:lnTo>
                  <a:lnTo>
                    <a:pt x="187" y="53"/>
                  </a:lnTo>
                  <a:lnTo>
                    <a:pt x="140" y="69"/>
                  </a:lnTo>
                  <a:lnTo>
                    <a:pt x="93" y="69"/>
                  </a:lnTo>
                  <a:lnTo>
                    <a:pt x="62" y="116"/>
                  </a:lnTo>
                  <a:lnTo>
                    <a:pt x="31" y="164"/>
                  </a:lnTo>
                  <a:lnTo>
                    <a:pt x="31" y="211"/>
                  </a:lnTo>
                  <a:lnTo>
                    <a:pt x="0" y="259"/>
                  </a:lnTo>
                  <a:lnTo>
                    <a:pt x="0" y="306"/>
                  </a:lnTo>
                  <a:lnTo>
                    <a:pt x="0" y="354"/>
                  </a:lnTo>
                  <a:lnTo>
                    <a:pt x="47" y="386"/>
                  </a:lnTo>
                  <a:lnTo>
                    <a:pt x="93" y="401"/>
                  </a:lnTo>
                  <a:lnTo>
                    <a:pt x="140" y="401"/>
                  </a:lnTo>
                  <a:lnTo>
                    <a:pt x="187" y="417"/>
                  </a:lnTo>
                  <a:lnTo>
                    <a:pt x="249" y="433"/>
                  </a:lnTo>
                  <a:lnTo>
                    <a:pt x="295" y="449"/>
                  </a:lnTo>
                  <a:lnTo>
                    <a:pt x="342" y="449"/>
                  </a:lnTo>
                  <a:lnTo>
                    <a:pt x="389" y="433"/>
                  </a:lnTo>
                  <a:lnTo>
                    <a:pt x="389" y="386"/>
                  </a:lnTo>
                  <a:lnTo>
                    <a:pt x="389" y="338"/>
                  </a:lnTo>
                  <a:lnTo>
                    <a:pt x="389" y="291"/>
                  </a:lnTo>
                  <a:lnTo>
                    <a:pt x="404" y="243"/>
                  </a:lnTo>
                  <a:lnTo>
                    <a:pt x="451" y="211"/>
                  </a:lnTo>
                  <a:lnTo>
                    <a:pt x="482" y="164"/>
                  </a:lnTo>
                  <a:lnTo>
                    <a:pt x="482" y="116"/>
                  </a:lnTo>
                  <a:lnTo>
                    <a:pt x="451" y="69"/>
                  </a:lnTo>
                  <a:lnTo>
                    <a:pt x="404" y="69"/>
                  </a:lnTo>
                  <a:lnTo>
                    <a:pt x="373" y="21"/>
                  </a:lnTo>
                  <a:lnTo>
                    <a:pt x="337" y="0"/>
                  </a:lnTo>
                </a:path>
              </a:pathLst>
            </a:custGeom>
            <a:solidFill>
              <a:srgbClr val="F6BF69"/>
            </a:solidFill>
            <a:ln w="12700" cap="rnd" cmpd="sng">
              <a:solidFill>
                <a:schemeClr val="tx1"/>
              </a:solidFill>
              <a:prstDash val="solid"/>
              <a:round/>
              <a:headEnd type="none" w="med" len="med"/>
              <a:tailEnd type="none" w="med" len="med"/>
            </a:ln>
          </p:spPr>
          <p:txBody>
            <a:bodyPr/>
            <a:lstStyle/>
            <a:p>
              <a:endParaRPr lang="en-US" sz="2400"/>
            </a:p>
          </p:txBody>
        </p:sp>
        <p:sp>
          <p:nvSpPr>
            <p:cNvPr id="14" name="Freeform 15">
              <a:extLst>
                <a:ext uri="{FF2B5EF4-FFF2-40B4-BE49-F238E27FC236}">
                  <a16:creationId xmlns:a16="http://schemas.microsoft.com/office/drawing/2014/main" id="{A2432B62-5995-9D42-9C03-ACDBC969F6FF}"/>
                </a:ext>
              </a:extLst>
            </p:cNvPr>
            <p:cNvSpPr>
              <a:spLocks/>
            </p:cNvSpPr>
            <p:nvPr/>
          </p:nvSpPr>
          <p:spPr bwMode="auto">
            <a:xfrm>
              <a:off x="8964124" y="4785364"/>
              <a:ext cx="742951" cy="806451"/>
            </a:xfrm>
            <a:custGeom>
              <a:avLst/>
              <a:gdLst>
                <a:gd name="T0" fmla="*/ 2147483647 w 468"/>
                <a:gd name="T1" fmla="*/ 2147483647 h 508"/>
                <a:gd name="T2" fmla="*/ 2147483647 w 468"/>
                <a:gd name="T3" fmla="*/ 2147483647 h 508"/>
                <a:gd name="T4" fmla="*/ 2147483647 w 468"/>
                <a:gd name="T5" fmla="*/ 2147483647 h 508"/>
                <a:gd name="T6" fmla="*/ 2147483647 w 468"/>
                <a:gd name="T7" fmla="*/ 2147483647 h 508"/>
                <a:gd name="T8" fmla="*/ 2147483647 w 468"/>
                <a:gd name="T9" fmla="*/ 2147483647 h 508"/>
                <a:gd name="T10" fmla="*/ 2147483647 w 468"/>
                <a:gd name="T11" fmla="*/ 2147483647 h 508"/>
                <a:gd name="T12" fmla="*/ 2147483647 w 468"/>
                <a:gd name="T13" fmla="*/ 2147483647 h 508"/>
                <a:gd name="T14" fmla="*/ 2147483647 w 468"/>
                <a:gd name="T15" fmla="*/ 2147483647 h 508"/>
                <a:gd name="T16" fmla="*/ 2147483647 w 468"/>
                <a:gd name="T17" fmla="*/ 2147483647 h 508"/>
                <a:gd name="T18" fmla="*/ 0 w 468"/>
                <a:gd name="T19" fmla="*/ 2147483647 h 508"/>
                <a:gd name="T20" fmla="*/ 0 w 468"/>
                <a:gd name="T21" fmla="*/ 0 h 508"/>
                <a:gd name="T22" fmla="*/ 2147483647 w 468"/>
                <a:gd name="T23" fmla="*/ 2147483647 h 508"/>
                <a:gd name="T24" fmla="*/ 2147483647 w 468"/>
                <a:gd name="T25" fmla="*/ 2147483647 h 508"/>
                <a:gd name="T26" fmla="*/ 2147483647 w 468"/>
                <a:gd name="T27" fmla="*/ 2147483647 h 508"/>
                <a:gd name="T28" fmla="*/ 2147483647 w 468"/>
                <a:gd name="T29" fmla="*/ 2147483647 h 508"/>
                <a:gd name="T30" fmla="*/ 2147483647 w 468"/>
                <a:gd name="T31" fmla="*/ 2147483647 h 508"/>
                <a:gd name="T32" fmla="*/ 2147483647 w 468"/>
                <a:gd name="T33" fmla="*/ 2147483647 h 508"/>
                <a:gd name="T34" fmla="*/ 2147483647 w 468"/>
                <a:gd name="T35" fmla="*/ 2147483647 h 508"/>
                <a:gd name="T36" fmla="*/ 2147483647 w 468"/>
                <a:gd name="T37" fmla="*/ 2147483647 h 508"/>
                <a:gd name="T38" fmla="*/ 2147483647 w 468"/>
                <a:gd name="T39" fmla="*/ 2147483647 h 508"/>
                <a:gd name="T40" fmla="*/ 2147483647 w 468"/>
                <a:gd name="T41" fmla="*/ 2147483647 h 508"/>
                <a:gd name="T42" fmla="*/ 2147483647 w 468"/>
                <a:gd name="T43" fmla="*/ 2147483647 h 508"/>
                <a:gd name="T44" fmla="*/ 2147483647 w 468"/>
                <a:gd name="T45" fmla="*/ 2147483647 h 508"/>
                <a:gd name="T46" fmla="*/ 2147483647 w 468"/>
                <a:gd name="T47" fmla="*/ 2147483647 h 508"/>
                <a:gd name="T48" fmla="*/ 2147483647 w 468"/>
                <a:gd name="T49" fmla="*/ 2147483647 h 508"/>
                <a:gd name="T50" fmla="*/ 2147483647 w 468"/>
                <a:gd name="T51" fmla="*/ 2147483647 h 508"/>
                <a:gd name="T52" fmla="*/ 2147483647 w 468"/>
                <a:gd name="T53" fmla="*/ 2147483647 h 508"/>
                <a:gd name="T54" fmla="*/ 2147483647 w 468"/>
                <a:gd name="T55" fmla="*/ 2147483647 h 508"/>
                <a:gd name="T56" fmla="*/ 2147483647 w 468"/>
                <a:gd name="T57" fmla="*/ 2147483647 h 508"/>
                <a:gd name="T58" fmla="*/ 2147483647 w 468"/>
                <a:gd name="T59" fmla="*/ 2147483647 h 508"/>
                <a:gd name="T60" fmla="*/ 2147483647 w 468"/>
                <a:gd name="T61" fmla="*/ 2147483647 h 5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8" h="508">
                  <a:moveTo>
                    <a:pt x="301" y="396"/>
                  </a:moveTo>
                  <a:lnTo>
                    <a:pt x="249" y="380"/>
                  </a:lnTo>
                  <a:lnTo>
                    <a:pt x="187" y="333"/>
                  </a:lnTo>
                  <a:lnTo>
                    <a:pt x="140" y="301"/>
                  </a:lnTo>
                  <a:lnTo>
                    <a:pt x="93" y="269"/>
                  </a:lnTo>
                  <a:lnTo>
                    <a:pt x="47" y="238"/>
                  </a:lnTo>
                  <a:lnTo>
                    <a:pt x="31" y="190"/>
                  </a:lnTo>
                  <a:lnTo>
                    <a:pt x="31" y="143"/>
                  </a:lnTo>
                  <a:lnTo>
                    <a:pt x="16" y="95"/>
                  </a:lnTo>
                  <a:lnTo>
                    <a:pt x="0" y="48"/>
                  </a:lnTo>
                  <a:lnTo>
                    <a:pt x="0" y="0"/>
                  </a:lnTo>
                  <a:lnTo>
                    <a:pt x="47" y="16"/>
                  </a:lnTo>
                  <a:lnTo>
                    <a:pt x="78" y="63"/>
                  </a:lnTo>
                  <a:lnTo>
                    <a:pt x="125" y="79"/>
                  </a:lnTo>
                  <a:lnTo>
                    <a:pt x="171" y="95"/>
                  </a:lnTo>
                  <a:lnTo>
                    <a:pt x="187" y="143"/>
                  </a:lnTo>
                  <a:lnTo>
                    <a:pt x="249" y="190"/>
                  </a:lnTo>
                  <a:lnTo>
                    <a:pt x="296" y="222"/>
                  </a:lnTo>
                  <a:lnTo>
                    <a:pt x="342" y="238"/>
                  </a:lnTo>
                  <a:lnTo>
                    <a:pt x="389" y="254"/>
                  </a:lnTo>
                  <a:lnTo>
                    <a:pt x="405" y="301"/>
                  </a:lnTo>
                  <a:lnTo>
                    <a:pt x="420" y="349"/>
                  </a:lnTo>
                  <a:lnTo>
                    <a:pt x="420" y="396"/>
                  </a:lnTo>
                  <a:lnTo>
                    <a:pt x="467" y="444"/>
                  </a:lnTo>
                  <a:lnTo>
                    <a:pt x="451" y="491"/>
                  </a:lnTo>
                  <a:lnTo>
                    <a:pt x="405" y="491"/>
                  </a:lnTo>
                  <a:lnTo>
                    <a:pt x="358" y="507"/>
                  </a:lnTo>
                  <a:lnTo>
                    <a:pt x="311" y="491"/>
                  </a:lnTo>
                  <a:lnTo>
                    <a:pt x="296" y="444"/>
                  </a:lnTo>
                  <a:lnTo>
                    <a:pt x="296" y="396"/>
                  </a:lnTo>
                  <a:lnTo>
                    <a:pt x="301" y="396"/>
                  </a:lnTo>
                </a:path>
              </a:pathLst>
            </a:custGeom>
            <a:solidFill>
              <a:srgbClr val="F6BF69"/>
            </a:solidFill>
            <a:ln w="12700" cap="rnd" cmpd="sng">
              <a:solidFill>
                <a:schemeClr val="tx1"/>
              </a:solidFill>
              <a:prstDash val="solid"/>
              <a:round/>
              <a:headEnd type="none" w="med" len="med"/>
              <a:tailEnd type="none" w="med" len="med"/>
            </a:ln>
          </p:spPr>
          <p:txBody>
            <a:bodyPr/>
            <a:lstStyle/>
            <a:p>
              <a:endParaRPr lang="en-US" sz="2400"/>
            </a:p>
          </p:txBody>
        </p:sp>
        <p:sp>
          <p:nvSpPr>
            <p:cNvPr id="15" name="Line 16">
              <a:extLst>
                <a:ext uri="{FF2B5EF4-FFF2-40B4-BE49-F238E27FC236}">
                  <a16:creationId xmlns:a16="http://schemas.microsoft.com/office/drawing/2014/main" id="{7DF3B72D-047E-164D-8141-AE166A4F3843}"/>
                </a:ext>
              </a:extLst>
            </p:cNvPr>
            <p:cNvSpPr>
              <a:spLocks noChangeShapeType="1"/>
            </p:cNvSpPr>
            <p:nvPr/>
          </p:nvSpPr>
          <p:spPr bwMode="auto">
            <a:xfrm flipV="1">
              <a:off x="7767151" y="4302766"/>
              <a:ext cx="384175" cy="144463"/>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6" name="Line 17">
              <a:extLst>
                <a:ext uri="{FF2B5EF4-FFF2-40B4-BE49-F238E27FC236}">
                  <a16:creationId xmlns:a16="http://schemas.microsoft.com/office/drawing/2014/main" id="{16E5C7D2-046A-F94C-92E2-83C27AE63CC4}"/>
                </a:ext>
              </a:extLst>
            </p:cNvPr>
            <p:cNvSpPr>
              <a:spLocks noChangeShapeType="1"/>
            </p:cNvSpPr>
            <p:nvPr/>
          </p:nvSpPr>
          <p:spPr bwMode="auto">
            <a:xfrm>
              <a:off x="8095761" y="4715515"/>
              <a:ext cx="649288" cy="57151"/>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7" name="Line 18">
              <a:extLst>
                <a:ext uri="{FF2B5EF4-FFF2-40B4-BE49-F238E27FC236}">
                  <a16:creationId xmlns:a16="http://schemas.microsoft.com/office/drawing/2014/main" id="{D8BC8007-AC30-FC48-B6F7-32D247100C61}"/>
                </a:ext>
              </a:extLst>
            </p:cNvPr>
            <p:cNvSpPr>
              <a:spLocks noChangeShapeType="1"/>
            </p:cNvSpPr>
            <p:nvPr/>
          </p:nvSpPr>
          <p:spPr bwMode="auto">
            <a:xfrm flipV="1">
              <a:off x="9084775" y="3229615"/>
              <a:ext cx="582612" cy="681039"/>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8" name="Line 19">
              <a:extLst>
                <a:ext uri="{FF2B5EF4-FFF2-40B4-BE49-F238E27FC236}">
                  <a16:creationId xmlns:a16="http://schemas.microsoft.com/office/drawing/2014/main" id="{443CABD6-F0A8-5844-9F7E-0258707B64EA}"/>
                </a:ext>
              </a:extLst>
            </p:cNvPr>
            <p:cNvSpPr>
              <a:spLocks noChangeShapeType="1"/>
            </p:cNvSpPr>
            <p:nvPr/>
          </p:nvSpPr>
          <p:spPr bwMode="auto">
            <a:xfrm flipV="1">
              <a:off x="9283212" y="4169414"/>
              <a:ext cx="319088" cy="142875"/>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9" name="Line 20">
              <a:extLst>
                <a:ext uri="{FF2B5EF4-FFF2-40B4-BE49-F238E27FC236}">
                  <a16:creationId xmlns:a16="http://schemas.microsoft.com/office/drawing/2014/main" id="{88909E6E-7BF3-8641-BB5B-70387AF5BF73}"/>
                </a:ext>
              </a:extLst>
            </p:cNvPr>
            <p:cNvSpPr>
              <a:spLocks noChangeShapeType="1"/>
            </p:cNvSpPr>
            <p:nvPr/>
          </p:nvSpPr>
          <p:spPr bwMode="auto">
            <a:xfrm>
              <a:off x="9348300" y="4782189"/>
              <a:ext cx="582612" cy="125413"/>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0" name="Line 21">
              <a:extLst>
                <a:ext uri="{FF2B5EF4-FFF2-40B4-BE49-F238E27FC236}">
                  <a16:creationId xmlns:a16="http://schemas.microsoft.com/office/drawing/2014/main" id="{58CDC45C-C96C-D044-A7FA-82BAFEB7627C}"/>
                </a:ext>
              </a:extLst>
            </p:cNvPr>
            <p:cNvSpPr>
              <a:spLocks noChangeShapeType="1"/>
            </p:cNvSpPr>
            <p:nvPr/>
          </p:nvSpPr>
          <p:spPr bwMode="auto">
            <a:xfrm>
              <a:off x="9942026" y="5453703"/>
              <a:ext cx="846137" cy="325437"/>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1" name="Line 22">
              <a:extLst>
                <a:ext uri="{FF2B5EF4-FFF2-40B4-BE49-F238E27FC236}">
                  <a16:creationId xmlns:a16="http://schemas.microsoft.com/office/drawing/2014/main" id="{2855015B-1439-9342-8EB5-3CC1240E39C6}"/>
                </a:ext>
              </a:extLst>
            </p:cNvPr>
            <p:cNvSpPr>
              <a:spLocks noChangeShapeType="1"/>
            </p:cNvSpPr>
            <p:nvPr/>
          </p:nvSpPr>
          <p:spPr bwMode="auto">
            <a:xfrm flipV="1">
              <a:off x="8557724" y="3162938"/>
              <a:ext cx="120651" cy="679451"/>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2" name="Line 23">
              <a:extLst>
                <a:ext uri="{FF2B5EF4-FFF2-40B4-BE49-F238E27FC236}">
                  <a16:creationId xmlns:a16="http://schemas.microsoft.com/office/drawing/2014/main" id="{E020A4D1-84CB-C14B-BA3F-0385C16ECB5F}"/>
                </a:ext>
              </a:extLst>
            </p:cNvPr>
            <p:cNvSpPr>
              <a:spLocks noChangeShapeType="1"/>
            </p:cNvSpPr>
            <p:nvPr/>
          </p:nvSpPr>
          <p:spPr bwMode="auto">
            <a:xfrm>
              <a:off x="8953012" y="5117152"/>
              <a:ext cx="254000" cy="728663"/>
            </a:xfrm>
            <a:prstGeom prst="line">
              <a:avLst/>
            </a:prstGeom>
            <a:noFill/>
            <a:ln w="76200">
              <a:solidFill>
                <a:srgbClr val="0430B5"/>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grpSp>
    </p:spTree>
    <p:extLst>
      <p:ext uri="{BB962C8B-B14F-4D97-AF65-F5344CB8AC3E}">
        <p14:creationId xmlns:p14="http://schemas.microsoft.com/office/powerpoint/2010/main" val="19707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29CE-1846-E44D-87F8-3892409CB64D}"/>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27D76820-CC73-9941-BA13-79AD5C2778C5}"/>
              </a:ext>
            </a:extLst>
          </p:cNvPr>
          <p:cNvSpPr>
            <a:spLocks noGrp="1"/>
          </p:cNvSpPr>
          <p:nvPr>
            <p:ph idx="1"/>
          </p:nvPr>
        </p:nvSpPr>
        <p:spPr/>
        <p:txBody>
          <a:bodyPr/>
          <a:lstStyle/>
          <a:p>
            <a:r>
              <a:rPr lang="en-US" dirty="0"/>
              <a:t>Lens material comes to tip too fast. What do you do?</a:t>
            </a:r>
          </a:p>
          <a:p>
            <a:pPr lvl="1"/>
            <a:r>
              <a:rPr lang="en-US" sz="3200" dirty="0"/>
              <a:t>Decrease AFR</a:t>
            </a:r>
          </a:p>
        </p:txBody>
      </p:sp>
      <p:sp>
        <p:nvSpPr>
          <p:cNvPr id="4" name="Slide Number Placeholder 3">
            <a:extLst>
              <a:ext uri="{FF2B5EF4-FFF2-40B4-BE49-F238E27FC236}">
                <a16:creationId xmlns:a16="http://schemas.microsoft.com/office/drawing/2014/main" id="{33EE889C-A69A-5B4C-AE15-C949CB063538}"/>
              </a:ext>
            </a:extLst>
          </p:cNvPr>
          <p:cNvSpPr>
            <a:spLocks noGrp="1"/>
          </p:cNvSpPr>
          <p:nvPr>
            <p:ph type="sldNum" sz="quarter" idx="12"/>
          </p:nvPr>
        </p:nvSpPr>
        <p:spPr/>
        <p:txBody>
          <a:bodyPr/>
          <a:lstStyle/>
          <a:p>
            <a:fld id="{90F0153F-5A2C-3A4E-B55D-76C3916E214D}" type="slidenum">
              <a:rPr lang="en-US" smtClean="0"/>
              <a:pPr/>
              <a:t>13</a:t>
            </a:fld>
            <a:endParaRPr lang="en-US"/>
          </a:p>
        </p:txBody>
      </p:sp>
    </p:spTree>
    <p:extLst>
      <p:ext uri="{BB962C8B-B14F-4D97-AF65-F5344CB8AC3E}">
        <p14:creationId xmlns:p14="http://schemas.microsoft.com/office/powerpoint/2010/main" val="4901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2C72-9007-9D4C-8B4A-37B99F5D937A}"/>
              </a:ext>
            </a:extLst>
          </p:cNvPr>
          <p:cNvSpPr>
            <a:spLocks noGrp="1"/>
          </p:cNvSpPr>
          <p:nvPr>
            <p:ph type="title"/>
          </p:nvPr>
        </p:nvSpPr>
        <p:spPr/>
        <p:txBody>
          <a:bodyPr/>
          <a:lstStyle/>
          <a:p>
            <a:r>
              <a:rPr lang="en-US" dirty="0"/>
              <a:t>Vacuum</a:t>
            </a:r>
          </a:p>
        </p:txBody>
      </p:sp>
      <p:sp>
        <p:nvSpPr>
          <p:cNvPr id="3" name="Content Placeholder 2">
            <a:extLst>
              <a:ext uri="{FF2B5EF4-FFF2-40B4-BE49-F238E27FC236}">
                <a16:creationId xmlns:a16="http://schemas.microsoft.com/office/drawing/2014/main" id="{BC305CCE-24AB-1747-AF60-949D12BCEEA8}"/>
              </a:ext>
            </a:extLst>
          </p:cNvPr>
          <p:cNvSpPr>
            <a:spLocks noGrp="1"/>
          </p:cNvSpPr>
          <p:nvPr>
            <p:ph idx="1"/>
          </p:nvPr>
        </p:nvSpPr>
        <p:spPr/>
        <p:txBody>
          <a:bodyPr>
            <a:normAutofit/>
          </a:bodyPr>
          <a:lstStyle/>
          <a:p>
            <a:r>
              <a:rPr lang="en-US" dirty="0"/>
              <a:t>What is it?</a:t>
            </a:r>
          </a:p>
          <a:p>
            <a:pPr lvl="1"/>
            <a:r>
              <a:rPr lang="en-US" sz="3200" dirty="0"/>
              <a:t>Negative pressure or holding force</a:t>
            </a:r>
          </a:p>
          <a:p>
            <a:pPr lvl="1"/>
            <a:r>
              <a:rPr lang="en-US" sz="3200" dirty="0"/>
              <a:t>Measured in mmHg </a:t>
            </a:r>
          </a:p>
          <a:p>
            <a:r>
              <a:rPr lang="en-US" dirty="0"/>
              <a:t>What does it do?</a:t>
            </a:r>
          </a:p>
          <a:p>
            <a:pPr lvl="1"/>
            <a:r>
              <a:rPr lang="en-US" sz="3200" dirty="0"/>
              <a:t>Holds material against the tip</a:t>
            </a:r>
          </a:p>
          <a:p>
            <a:pPr lvl="1"/>
            <a:r>
              <a:rPr lang="en-US" sz="3200" dirty="0"/>
              <a:t>The higher the vacuum, the greater the holding force</a:t>
            </a:r>
          </a:p>
        </p:txBody>
      </p:sp>
      <p:sp>
        <p:nvSpPr>
          <p:cNvPr id="4" name="Slide Number Placeholder 3">
            <a:extLst>
              <a:ext uri="{FF2B5EF4-FFF2-40B4-BE49-F238E27FC236}">
                <a16:creationId xmlns:a16="http://schemas.microsoft.com/office/drawing/2014/main" id="{93A6F529-BAE3-A54A-AB15-7D51CE6648E1}"/>
              </a:ext>
            </a:extLst>
          </p:cNvPr>
          <p:cNvSpPr>
            <a:spLocks noGrp="1"/>
          </p:cNvSpPr>
          <p:nvPr>
            <p:ph type="sldNum" sz="quarter" idx="12"/>
          </p:nvPr>
        </p:nvSpPr>
        <p:spPr/>
        <p:txBody>
          <a:bodyPr/>
          <a:lstStyle/>
          <a:p>
            <a:fld id="{90F0153F-5A2C-3A4E-B55D-76C3916E214D}" type="slidenum">
              <a:rPr lang="en-US" smtClean="0"/>
              <a:pPr/>
              <a:t>14</a:t>
            </a:fld>
            <a:endParaRPr lang="en-US"/>
          </a:p>
        </p:txBody>
      </p:sp>
    </p:spTree>
    <p:extLst>
      <p:ext uri="{BB962C8B-B14F-4D97-AF65-F5344CB8AC3E}">
        <p14:creationId xmlns:p14="http://schemas.microsoft.com/office/powerpoint/2010/main" val="4482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77E8-9DFD-7E4C-9B7C-FC49DE2F46FC}"/>
              </a:ext>
            </a:extLst>
          </p:cNvPr>
          <p:cNvSpPr>
            <a:spLocks noGrp="1"/>
          </p:cNvSpPr>
          <p:nvPr>
            <p:ph type="title"/>
          </p:nvPr>
        </p:nvSpPr>
        <p:spPr/>
        <p:txBody>
          <a:bodyPr/>
          <a:lstStyle/>
          <a:p>
            <a:r>
              <a:rPr lang="en-US" dirty="0"/>
              <a:t>Occlusion</a:t>
            </a:r>
          </a:p>
        </p:txBody>
      </p:sp>
      <p:sp>
        <p:nvSpPr>
          <p:cNvPr id="3" name="Content Placeholder 2">
            <a:extLst>
              <a:ext uri="{FF2B5EF4-FFF2-40B4-BE49-F238E27FC236}">
                <a16:creationId xmlns:a16="http://schemas.microsoft.com/office/drawing/2014/main" id="{6BFF8AEA-75A8-AF48-BC07-725B96D028D3}"/>
              </a:ext>
            </a:extLst>
          </p:cNvPr>
          <p:cNvSpPr>
            <a:spLocks noGrp="1"/>
          </p:cNvSpPr>
          <p:nvPr>
            <p:ph idx="1"/>
          </p:nvPr>
        </p:nvSpPr>
        <p:spPr/>
        <p:txBody>
          <a:bodyPr/>
          <a:lstStyle/>
          <a:p>
            <a:r>
              <a:rPr lang="en-US" dirty="0"/>
              <a:t>What is it?</a:t>
            </a:r>
          </a:p>
          <a:p>
            <a:pPr lvl="1"/>
            <a:r>
              <a:rPr lang="en-US" sz="3200" dirty="0"/>
              <a:t>Obstruction of the </a:t>
            </a:r>
            <a:r>
              <a:rPr lang="en-US" sz="3200" dirty="0" err="1"/>
              <a:t>phaco</a:t>
            </a:r>
            <a:r>
              <a:rPr lang="en-US" sz="3200" dirty="0"/>
              <a:t> tip</a:t>
            </a:r>
          </a:p>
        </p:txBody>
      </p:sp>
      <p:sp>
        <p:nvSpPr>
          <p:cNvPr id="4" name="Slide Number Placeholder 3">
            <a:extLst>
              <a:ext uri="{FF2B5EF4-FFF2-40B4-BE49-F238E27FC236}">
                <a16:creationId xmlns:a16="http://schemas.microsoft.com/office/drawing/2014/main" id="{8FB0C457-D23E-5A48-98F5-1AF6128BBADC}"/>
              </a:ext>
            </a:extLst>
          </p:cNvPr>
          <p:cNvSpPr>
            <a:spLocks noGrp="1"/>
          </p:cNvSpPr>
          <p:nvPr>
            <p:ph type="sldNum" sz="quarter" idx="12"/>
          </p:nvPr>
        </p:nvSpPr>
        <p:spPr/>
        <p:txBody>
          <a:bodyPr/>
          <a:lstStyle/>
          <a:p>
            <a:fld id="{90F0153F-5A2C-3A4E-B55D-76C3916E214D}" type="slidenum">
              <a:rPr lang="en-US" smtClean="0"/>
              <a:pPr/>
              <a:t>15</a:t>
            </a:fld>
            <a:endParaRPr lang="en-US"/>
          </a:p>
        </p:txBody>
      </p:sp>
      <p:sp>
        <p:nvSpPr>
          <p:cNvPr id="7" name="Rectangle 2">
            <a:extLst>
              <a:ext uri="{FF2B5EF4-FFF2-40B4-BE49-F238E27FC236}">
                <a16:creationId xmlns:a16="http://schemas.microsoft.com/office/drawing/2014/main" id="{CB317D11-EEA6-0247-A27C-4E98B1DB34B7}"/>
              </a:ext>
            </a:extLst>
          </p:cNvPr>
          <p:cNvSpPr>
            <a:spLocks noChangeArrowheads="1"/>
          </p:cNvSpPr>
          <p:nvPr/>
        </p:nvSpPr>
        <p:spPr bwMode="auto">
          <a:xfrm>
            <a:off x="2526323" y="57318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8" name="Rectangle 3">
            <a:extLst>
              <a:ext uri="{FF2B5EF4-FFF2-40B4-BE49-F238E27FC236}">
                <a16:creationId xmlns:a16="http://schemas.microsoft.com/office/drawing/2014/main" id="{F8C135AF-880C-B64E-A3FE-01858A9AB088}"/>
              </a:ext>
            </a:extLst>
          </p:cNvPr>
          <p:cNvSpPr>
            <a:spLocks noChangeArrowheads="1"/>
          </p:cNvSpPr>
          <p:nvPr/>
        </p:nvSpPr>
        <p:spPr bwMode="auto">
          <a:xfrm>
            <a:off x="4964723" y="5731882"/>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grpSp>
        <p:nvGrpSpPr>
          <p:cNvPr id="11" name="Group 8">
            <a:extLst>
              <a:ext uri="{FF2B5EF4-FFF2-40B4-BE49-F238E27FC236}">
                <a16:creationId xmlns:a16="http://schemas.microsoft.com/office/drawing/2014/main" id="{1F0D78BF-41A9-B740-A74E-56C673533189}"/>
              </a:ext>
            </a:extLst>
          </p:cNvPr>
          <p:cNvGrpSpPr>
            <a:grpSpLocks/>
          </p:cNvGrpSpPr>
          <p:nvPr/>
        </p:nvGrpSpPr>
        <p:grpSpPr bwMode="auto">
          <a:xfrm>
            <a:off x="3655999" y="2930628"/>
            <a:ext cx="4880002" cy="3117779"/>
            <a:chOff x="1325" y="1790"/>
            <a:chExt cx="3218" cy="2080"/>
          </a:xfrm>
        </p:grpSpPr>
        <p:sp>
          <p:nvSpPr>
            <p:cNvPr id="12" name="AutoShape 9">
              <a:extLst>
                <a:ext uri="{FF2B5EF4-FFF2-40B4-BE49-F238E27FC236}">
                  <a16:creationId xmlns:a16="http://schemas.microsoft.com/office/drawing/2014/main" id="{8A4D7F8C-0629-4643-8432-E5F124FB0366}"/>
                </a:ext>
              </a:extLst>
            </p:cNvPr>
            <p:cNvSpPr>
              <a:spLocks noChangeArrowheads="1"/>
            </p:cNvSpPr>
            <p:nvPr/>
          </p:nvSpPr>
          <p:spPr bwMode="auto">
            <a:xfrm flipH="1">
              <a:off x="2032" y="2403"/>
              <a:ext cx="1501" cy="853"/>
            </a:xfrm>
            <a:prstGeom prst="parallelogram">
              <a:avLst>
                <a:gd name="adj" fmla="val 43935"/>
              </a:avLst>
            </a:prstGeom>
            <a:solidFill>
              <a:schemeClr val="folHlink"/>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3" name="AutoShape 10">
              <a:extLst>
                <a:ext uri="{FF2B5EF4-FFF2-40B4-BE49-F238E27FC236}">
                  <a16:creationId xmlns:a16="http://schemas.microsoft.com/office/drawing/2014/main" id="{0603A419-CD46-7448-BDB6-D8B723F08B53}"/>
                </a:ext>
              </a:extLst>
            </p:cNvPr>
            <p:cNvSpPr>
              <a:spLocks noChangeArrowheads="1"/>
            </p:cNvSpPr>
            <p:nvPr/>
          </p:nvSpPr>
          <p:spPr bwMode="auto">
            <a:xfrm flipH="1">
              <a:off x="2307" y="2494"/>
              <a:ext cx="1180" cy="674"/>
            </a:xfrm>
            <a:prstGeom prst="parallelogram">
              <a:avLst>
                <a:gd name="adj" fmla="val 43890"/>
              </a:avLst>
            </a:prstGeom>
            <a:solidFill>
              <a:srgbClr val="FFFFFF"/>
            </a:solidFill>
            <a:ln w="127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4" name="AutoShape 11">
              <a:extLst>
                <a:ext uri="{FF2B5EF4-FFF2-40B4-BE49-F238E27FC236}">
                  <a16:creationId xmlns:a16="http://schemas.microsoft.com/office/drawing/2014/main" id="{19E7A0A8-E044-7B4B-AB71-556E63DB8BB1}"/>
                </a:ext>
              </a:extLst>
            </p:cNvPr>
            <p:cNvSpPr>
              <a:spLocks noChangeArrowheads="1"/>
            </p:cNvSpPr>
            <p:nvPr/>
          </p:nvSpPr>
          <p:spPr bwMode="auto">
            <a:xfrm rot="5400000" flipV="1">
              <a:off x="943" y="2172"/>
              <a:ext cx="2080" cy="13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497 h 21600"/>
                <a:gd name="T14" fmla="*/ 17103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12700">
              <a:solidFill>
                <a:schemeClr val="tx1"/>
              </a:solidFill>
              <a:miter lim="800000"/>
              <a:headEnd/>
              <a:tailEnd/>
            </a:ln>
          </p:spPr>
          <p:txBody>
            <a:bodyPr wrap="none" anchor="ctr"/>
            <a:lstStyle/>
            <a:p>
              <a:endParaRPr lang="en-US" sz="2400"/>
            </a:p>
          </p:txBody>
        </p:sp>
        <p:sp>
          <p:nvSpPr>
            <p:cNvPr id="15" name="Freeform 12">
              <a:extLst>
                <a:ext uri="{FF2B5EF4-FFF2-40B4-BE49-F238E27FC236}">
                  <a16:creationId xmlns:a16="http://schemas.microsoft.com/office/drawing/2014/main" id="{BBA4B5D5-3285-574B-8E9D-E3128DA68C65}"/>
                </a:ext>
              </a:extLst>
            </p:cNvPr>
            <p:cNvSpPr>
              <a:spLocks/>
            </p:cNvSpPr>
            <p:nvPr/>
          </p:nvSpPr>
          <p:spPr bwMode="auto">
            <a:xfrm>
              <a:off x="3085" y="2126"/>
              <a:ext cx="1458" cy="1369"/>
            </a:xfrm>
            <a:custGeom>
              <a:avLst/>
              <a:gdLst>
                <a:gd name="T0" fmla="*/ 446 w 1458"/>
                <a:gd name="T1" fmla="*/ 23 h 1369"/>
                <a:gd name="T2" fmla="*/ 343 w 1458"/>
                <a:gd name="T3" fmla="*/ 57 h 1369"/>
                <a:gd name="T4" fmla="*/ 274 w 1458"/>
                <a:gd name="T5" fmla="*/ 159 h 1369"/>
                <a:gd name="T6" fmla="*/ 240 w 1458"/>
                <a:gd name="T7" fmla="*/ 261 h 1369"/>
                <a:gd name="T8" fmla="*/ 171 w 1458"/>
                <a:gd name="T9" fmla="*/ 346 h 1369"/>
                <a:gd name="T10" fmla="*/ 69 w 1458"/>
                <a:gd name="T11" fmla="*/ 380 h 1369"/>
                <a:gd name="T12" fmla="*/ 17 w 1458"/>
                <a:gd name="T13" fmla="*/ 500 h 1369"/>
                <a:gd name="T14" fmla="*/ 0 w 1458"/>
                <a:gd name="T15" fmla="*/ 619 h 1369"/>
                <a:gd name="T16" fmla="*/ 0 w 1458"/>
                <a:gd name="T17" fmla="*/ 721 h 1369"/>
                <a:gd name="T18" fmla="*/ 34 w 1458"/>
                <a:gd name="T19" fmla="*/ 823 h 1369"/>
                <a:gd name="T20" fmla="*/ 137 w 1458"/>
                <a:gd name="T21" fmla="*/ 874 h 1369"/>
                <a:gd name="T22" fmla="*/ 240 w 1458"/>
                <a:gd name="T23" fmla="*/ 959 h 1369"/>
                <a:gd name="T24" fmla="*/ 343 w 1458"/>
                <a:gd name="T25" fmla="*/ 1010 h 1369"/>
                <a:gd name="T26" fmla="*/ 446 w 1458"/>
                <a:gd name="T27" fmla="*/ 1027 h 1369"/>
                <a:gd name="T28" fmla="*/ 463 w 1458"/>
                <a:gd name="T29" fmla="*/ 1130 h 1369"/>
                <a:gd name="T30" fmla="*/ 549 w 1458"/>
                <a:gd name="T31" fmla="*/ 1215 h 1369"/>
                <a:gd name="T32" fmla="*/ 634 w 1458"/>
                <a:gd name="T33" fmla="*/ 1300 h 1369"/>
                <a:gd name="T34" fmla="*/ 737 w 1458"/>
                <a:gd name="T35" fmla="*/ 1351 h 1369"/>
                <a:gd name="T36" fmla="*/ 840 w 1458"/>
                <a:gd name="T37" fmla="*/ 1368 h 1369"/>
                <a:gd name="T38" fmla="*/ 943 w 1458"/>
                <a:gd name="T39" fmla="*/ 1368 h 1369"/>
                <a:gd name="T40" fmla="*/ 1063 w 1458"/>
                <a:gd name="T41" fmla="*/ 1334 h 1369"/>
                <a:gd name="T42" fmla="*/ 1166 w 1458"/>
                <a:gd name="T43" fmla="*/ 1215 h 1369"/>
                <a:gd name="T44" fmla="*/ 1217 w 1458"/>
                <a:gd name="T45" fmla="*/ 1061 h 1369"/>
                <a:gd name="T46" fmla="*/ 1234 w 1458"/>
                <a:gd name="T47" fmla="*/ 959 h 1369"/>
                <a:gd name="T48" fmla="*/ 1268 w 1458"/>
                <a:gd name="T49" fmla="*/ 823 h 1369"/>
                <a:gd name="T50" fmla="*/ 1303 w 1458"/>
                <a:gd name="T51" fmla="*/ 721 h 1369"/>
                <a:gd name="T52" fmla="*/ 1320 w 1458"/>
                <a:gd name="T53" fmla="*/ 619 h 1369"/>
                <a:gd name="T54" fmla="*/ 1337 w 1458"/>
                <a:gd name="T55" fmla="*/ 482 h 1369"/>
                <a:gd name="T56" fmla="*/ 1440 w 1458"/>
                <a:gd name="T57" fmla="*/ 346 h 1369"/>
                <a:gd name="T58" fmla="*/ 1440 w 1458"/>
                <a:gd name="T59" fmla="*/ 244 h 1369"/>
                <a:gd name="T60" fmla="*/ 1354 w 1458"/>
                <a:gd name="T61" fmla="*/ 159 h 1369"/>
                <a:gd name="T62" fmla="*/ 1234 w 1458"/>
                <a:gd name="T63" fmla="*/ 142 h 1369"/>
                <a:gd name="T64" fmla="*/ 1114 w 1458"/>
                <a:gd name="T65" fmla="*/ 142 h 1369"/>
                <a:gd name="T66" fmla="*/ 1011 w 1458"/>
                <a:gd name="T67" fmla="*/ 142 h 1369"/>
                <a:gd name="T68" fmla="*/ 926 w 1458"/>
                <a:gd name="T69" fmla="*/ 74 h 1369"/>
                <a:gd name="T70" fmla="*/ 823 w 1458"/>
                <a:gd name="T71" fmla="*/ 23 h 1369"/>
                <a:gd name="T72" fmla="*/ 703 w 1458"/>
                <a:gd name="T73" fmla="*/ 23 h 1369"/>
                <a:gd name="T74" fmla="*/ 600 w 1458"/>
                <a:gd name="T75" fmla="*/ 6 h 1369"/>
                <a:gd name="T76" fmla="*/ 497 w 1458"/>
                <a:gd name="T77" fmla="*/ 6 h 1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58" h="1369">
                  <a:moveTo>
                    <a:pt x="497" y="0"/>
                  </a:moveTo>
                  <a:lnTo>
                    <a:pt x="446" y="23"/>
                  </a:lnTo>
                  <a:lnTo>
                    <a:pt x="394" y="40"/>
                  </a:lnTo>
                  <a:lnTo>
                    <a:pt x="343" y="57"/>
                  </a:lnTo>
                  <a:lnTo>
                    <a:pt x="291" y="108"/>
                  </a:lnTo>
                  <a:lnTo>
                    <a:pt x="274" y="159"/>
                  </a:lnTo>
                  <a:lnTo>
                    <a:pt x="240" y="210"/>
                  </a:lnTo>
                  <a:lnTo>
                    <a:pt x="240" y="261"/>
                  </a:lnTo>
                  <a:lnTo>
                    <a:pt x="223" y="312"/>
                  </a:lnTo>
                  <a:lnTo>
                    <a:pt x="171" y="346"/>
                  </a:lnTo>
                  <a:lnTo>
                    <a:pt x="120" y="380"/>
                  </a:lnTo>
                  <a:lnTo>
                    <a:pt x="69" y="380"/>
                  </a:lnTo>
                  <a:lnTo>
                    <a:pt x="34" y="448"/>
                  </a:lnTo>
                  <a:lnTo>
                    <a:pt x="17" y="500"/>
                  </a:lnTo>
                  <a:lnTo>
                    <a:pt x="0" y="551"/>
                  </a:lnTo>
                  <a:lnTo>
                    <a:pt x="0" y="619"/>
                  </a:lnTo>
                  <a:lnTo>
                    <a:pt x="0" y="670"/>
                  </a:lnTo>
                  <a:lnTo>
                    <a:pt x="0" y="721"/>
                  </a:lnTo>
                  <a:lnTo>
                    <a:pt x="0" y="772"/>
                  </a:lnTo>
                  <a:lnTo>
                    <a:pt x="34" y="823"/>
                  </a:lnTo>
                  <a:lnTo>
                    <a:pt x="86" y="857"/>
                  </a:lnTo>
                  <a:lnTo>
                    <a:pt x="137" y="874"/>
                  </a:lnTo>
                  <a:lnTo>
                    <a:pt x="189" y="925"/>
                  </a:lnTo>
                  <a:lnTo>
                    <a:pt x="240" y="959"/>
                  </a:lnTo>
                  <a:lnTo>
                    <a:pt x="291" y="993"/>
                  </a:lnTo>
                  <a:lnTo>
                    <a:pt x="343" y="1010"/>
                  </a:lnTo>
                  <a:lnTo>
                    <a:pt x="394" y="1027"/>
                  </a:lnTo>
                  <a:lnTo>
                    <a:pt x="446" y="1027"/>
                  </a:lnTo>
                  <a:lnTo>
                    <a:pt x="446" y="1079"/>
                  </a:lnTo>
                  <a:lnTo>
                    <a:pt x="463" y="1130"/>
                  </a:lnTo>
                  <a:lnTo>
                    <a:pt x="497" y="1181"/>
                  </a:lnTo>
                  <a:lnTo>
                    <a:pt x="549" y="1215"/>
                  </a:lnTo>
                  <a:lnTo>
                    <a:pt x="583" y="1266"/>
                  </a:lnTo>
                  <a:lnTo>
                    <a:pt x="634" y="1300"/>
                  </a:lnTo>
                  <a:lnTo>
                    <a:pt x="686" y="1334"/>
                  </a:lnTo>
                  <a:lnTo>
                    <a:pt x="737" y="1351"/>
                  </a:lnTo>
                  <a:lnTo>
                    <a:pt x="788" y="1368"/>
                  </a:lnTo>
                  <a:lnTo>
                    <a:pt x="840" y="1368"/>
                  </a:lnTo>
                  <a:lnTo>
                    <a:pt x="891" y="1368"/>
                  </a:lnTo>
                  <a:lnTo>
                    <a:pt x="943" y="1368"/>
                  </a:lnTo>
                  <a:lnTo>
                    <a:pt x="1011" y="1368"/>
                  </a:lnTo>
                  <a:lnTo>
                    <a:pt x="1063" y="1334"/>
                  </a:lnTo>
                  <a:lnTo>
                    <a:pt x="1114" y="1300"/>
                  </a:lnTo>
                  <a:lnTo>
                    <a:pt x="1166" y="1215"/>
                  </a:lnTo>
                  <a:lnTo>
                    <a:pt x="1200" y="1147"/>
                  </a:lnTo>
                  <a:lnTo>
                    <a:pt x="1217" y="1061"/>
                  </a:lnTo>
                  <a:lnTo>
                    <a:pt x="1217" y="1010"/>
                  </a:lnTo>
                  <a:lnTo>
                    <a:pt x="1234" y="959"/>
                  </a:lnTo>
                  <a:lnTo>
                    <a:pt x="1251" y="908"/>
                  </a:lnTo>
                  <a:lnTo>
                    <a:pt x="1268" y="823"/>
                  </a:lnTo>
                  <a:lnTo>
                    <a:pt x="1268" y="772"/>
                  </a:lnTo>
                  <a:lnTo>
                    <a:pt x="1303" y="721"/>
                  </a:lnTo>
                  <a:lnTo>
                    <a:pt x="1320" y="670"/>
                  </a:lnTo>
                  <a:lnTo>
                    <a:pt x="1320" y="619"/>
                  </a:lnTo>
                  <a:lnTo>
                    <a:pt x="1320" y="551"/>
                  </a:lnTo>
                  <a:lnTo>
                    <a:pt x="1337" y="482"/>
                  </a:lnTo>
                  <a:lnTo>
                    <a:pt x="1406" y="414"/>
                  </a:lnTo>
                  <a:lnTo>
                    <a:pt x="1440" y="346"/>
                  </a:lnTo>
                  <a:lnTo>
                    <a:pt x="1457" y="295"/>
                  </a:lnTo>
                  <a:lnTo>
                    <a:pt x="1440" y="244"/>
                  </a:lnTo>
                  <a:lnTo>
                    <a:pt x="1406" y="193"/>
                  </a:lnTo>
                  <a:lnTo>
                    <a:pt x="1354" y="159"/>
                  </a:lnTo>
                  <a:lnTo>
                    <a:pt x="1303" y="142"/>
                  </a:lnTo>
                  <a:lnTo>
                    <a:pt x="1234" y="142"/>
                  </a:lnTo>
                  <a:lnTo>
                    <a:pt x="1166" y="142"/>
                  </a:lnTo>
                  <a:lnTo>
                    <a:pt x="1114" y="142"/>
                  </a:lnTo>
                  <a:lnTo>
                    <a:pt x="1063" y="142"/>
                  </a:lnTo>
                  <a:lnTo>
                    <a:pt x="1011" y="142"/>
                  </a:lnTo>
                  <a:lnTo>
                    <a:pt x="960" y="125"/>
                  </a:lnTo>
                  <a:lnTo>
                    <a:pt x="926" y="74"/>
                  </a:lnTo>
                  <a:lnTo>
                    <a:pt x="874" y="40"/>
                  </a:lnTo>
                  <a:lnTo>
                    <a:pt x="823" y="23"/>
                  </a:lnTo>
                  <a:lnTo>
                    <a:pt x="754" y="23"/>
                  </a:lnTo>
                  <a:lnTo>
                    <a:pt x="703" y="23"/>
                  </a:lnTo>
                  <a:lnTo>
                    <a:pt x="651" y="23"/>
                  </a:lnTo>
                  <a:lnTo>
                    <a:pt x="600" y="6"/>
                  </a:lnTo>
                  <a:lnTo>
                    <a:pt x="549" y="6"/>
                  </a:lnTo>
                  <a:lnTo>
                    <a:pt x="497" y="6"/>
                  </a:lnTo>
                  <a:lnTo>
                    <a:pt x="497" y="0"/>
                  </a:lnTo>
                </a:path>
              </a:pathLst>
            </a:custGeom>
            <a:solidFill>
              <a:srgbClr val="F6BF69"/>
            </a:solidFill>
            <a:ln w="12700" cap="rnd" cmpd="sng">
              <a:solidFill>
                <a:schemeClr val="tx1"/>
              </a:solidFill>
              <a:prstDash val="solid"/>
              <a:round/>
              <a:headEnd type="none" w="med" len="med"/>
              <a:tailEnd type="none" w="med" len="med"/>
            </a:ln>
          </p:spPr>
          <p:txBody>
            <a:bodyPr/>
            <a:lstStyle/>
            <a:p>
              <a:endParaRPr lang="en-US" sz="2400"/>
            </a:p>
          </p:txBody>
        </p:sp>
      </p:grpSp>
    </p:spTree>
    <p:extLst>
      <p:ext uri="{BB962C8B-B14F-4D97-AF65-F5344CB8AC3E}">
        <p14:creationId xmlns:p14="http://schemas.microsoft.com/office/powerpoint/2010/main" val="26228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FA08-28AF-1D42-9044-BAB28F457901}"/>
              </a:ext>
            </a:extLst>
          </p:cNvPr>
          <p:cNvSpPr>
            <a:spLocks noGrp="1"/>
          </p:cNvSpPr>
          <p:nvPr>
            <p:ph type="title"/>
          </p:nvPr>
        </p:nvSpPr>
        <p:spPr/>
        <p:txBody>
          <a:bodyPr/>
          <a:lstStyle/>
          <a:p>
            <a:r>
              <a:rPr lang="en-US" dirty="0"/>
              <a:t>Occlusion</a:t>
            </a:r>
          </a:p>
        </p:txBody>
      </p:sp>
      <p:sp>
        <p:nvSpPr>
          <p:cNvPr id="3" name="Content Placeholder 2">
            <a:extLst>
              <a:ext uri="{FF2B5EF4-FFF2-40B4-BE49-F238E27FC236}">
                <a16:creationId xmlns:a16="http://schemas.microsoft.com/office/drawing/2014/main" id="{3E4EE7EB-008B-C244-B55D-02FACE2ADE17}"/>
              </a:ext>
            </a:extLst>
          </p:cNvPr>
          <p:cNvSpPr>
            <a:spLocks noGrp="1"/>
          </p:cNvSpPr>
          <p:nvPr>
            <p:ph idx="1"/>
          </p:nvPr>
        </p:nvSpPr>
        <p:spPr/>
        <p:txBody>
          <a:bodyPr/>
          <a:lstStyle/>
          <a:p>
            <a:r>
              <a:rPr lang="en-US" dirty="0"/>
              <a:t>How does it affect vacuum?</a:t>
            </a:r>
          </a:p>
          <a:p>
            <a:pPr lvl="1"/>
            <a:r>
              <a:rPr lang="en-US" sz="3200" dirty="0"/>
              <a:t>Peristaltic (flow-based fluidics)</a:t>
            </a:r>
          </a:p>
          <a:p>
            <a:pPr lvl="2"/>
            <a:r>
              <a:rPr lang="en-US" sz="2800" dirty="0"/>
              <a:t>Occlusion dependent, i.e. vacuum doesn’t build until tip is occluded</a:t>
            </a:r>
          </a:p>
          <a:p>
            <a:pPr lvl="1"/>
            <a:r>
              <a:rPr lang="en-US" sz="3200" dirty="0"/>
              <a:t>Venturi (vacuum-based fluidics)</a:t>
            </a:r>
          </a:p>
          <a:p>
            <a:pPr lvl="2"/>
            <a:r>
              <a:rPr lang="en-US" sz="2800" dirty="0"/>
              <a:t>Occlusion independent, i.e. vacuum is always present</a:t>
            </a:r>
          </a:p>
          <a:p>
            <a:pPr lvl="2"/>
            <a:endParaRPr lang="en-US" dirty="0"/>
          </a:p>
        </p:txBody>
      </p:sp>
      <p:sp>
        <p:nvSpPr>
          <p:cNvPr id="4" name="Slide Number Placeholder 3">
            <a:extLst>
              <a:ext uri="{FF2B5EF4-FFF2-40B4-BE49-F238E27FC236}">
                <a16:creationId xmlns:a16="http://schemas.microsoft.com/office/drawing/2014/main" id="{7885CA9C-EFF8-344A-9624-5A471BCD7524}"/>
              </a:ext>
            </a:extLst>
          </p:cNvPr>
          <p:cNvSpPr>
            <a:spLocks noGrp="1"/>
          </p:cNvSpPr>
          <p:nvPr>
            <p:ph type="sldNum" sz="quarter" idx="12"/>
          </p:nvPr>
        </p:nvSpPr>
        <p:spPr/>
        <p:txBody>
          <a:bodyPr/>
          <a:lstStyle/>
          <a:p>
            <a:fld id="{90F0153F-5A2C-3A4E-B55D-76C3916E214D}" type="slidenum">
              <a:rPr lang="en-US" smtClean="0"/>
              <a:pPr/>
              <a:t>16</a:t>
            </a:fld>
            <a:endParaRPr lang="en-US"/>
          </a:p>
        </p:txBody>
      </p:sp>
    </p:spTree>
    <p:extLst>
      <p:ext uri="{BB962C8B-B14F-4D97-AF65-F5344CB8AC3E}">
        <p14:creationId xmlns:p14="http://schemas.microsoft.com/office/powerpoint/2010/main" val="29649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579F-EE99-0D4A-8EAA-96C73453C9C5}"/>
              </a:ext>
            </a:extLst>
          </p:cNvPr>
          <p:cNvSpPr>
            <a:spLocks noGrp="1"/>
          </p:cNvSpPr>
          <p:nvPr>
            <p:ph type="title"/>
          </p:nvPr>
        </p:nvSpPr>
        <p:spPr/>
        <p:txBody>
          <a:bodyPr/>
          <a:lstStyle/>
          <a:p>
            <a:r>
              <a:rPr lang="en-US" dirty="0"/>
              <a:t>Rise Time</a:t>
            </a:r>
          </a:p>
        </p:txBody>
      </p:sp>
      <p:sp>
        <p:nvSpPr>
          <p:cNvPr id="3" name="Content Placeholder 2">
            <a:extLst>
              <a:ext uri="{FF2B5EF4-FFF2-40B4-BE49-F238E27FC236}">
                <a16:creationId xmlns:a16="http://schemas.microsoft.com/office/drawing/2014/main" id="{A972FB11-0FBA-BF40-9E10-01353533A9CE}"/>
              </a:ext>
            </a:extLst>
          </p:cNvPr>
          <p:cNvSpPr>
            <a:spLocks noGrp="1"/>
          </p:cNvSpPr>
          <p:nvPr>
            <p:ph idx="1"/>
          </p:nvPr>
        </p:nvSpPr>
        <p:spPr/>
        <p:txBody>
          <a:bodyPr/>
          <a:lstStyle/>
          <a:p>
            <a:r>
              <a:rPr lang="en-US" dirty="0"/>
              <a:t>What is it?</a:t>
            </a:r>
          </a:p>
          <a:p>
            <a:pPr lvl="1"/>
            <a:r>
              <a:rPr lang="en-US" sz="3200" dirty="0"/>
              <a:t>Measurement of how quickly vacuum builds</a:t>
            </a:r>
          </a:p>
          <a:p>
            <a:pPr lvl="1"/>
            <a:r>
              <a:rPr lang="en-US" sz="3200" dirty="0"/>
              <a:t>Directly related to Aspiration Flow Rate (AFR)</a:t>
            </a:r>
          </a:p>
          <a:p>
            <a:pPr lvl="1"/>
            <a:r>
              <a:rPr lang="en-US" sz="3200" dirty="0"/>
              <a:t>The faster the AFR, the shorter the Rise Time</a:t>
            </a:r>
          </a:p>
        </p:txBody>
      </p:sp>
      <p:sp>
        <p:nvSpPr>
          <p:cNvPr id="4" name="Slide Number Placeholder 3">
            <a:extLst>
              <a:ext uri="{FF2B5EF4-FFF2-40B4-BE49-F238E27FC236}">
                <a16:creationId xmlns:a16="http://schemas.microsoft.com/office/drawing/2014/main" id="{68F52297-2DD4-F142-833D-46591FFD7370}"/>
              </a:ext>
            </a:extLst>
          </p:cNvPr>
          <p:cNvSpPr>
            <a:spLocks noGrp="1"/>
          </p:cNvSpPr>
          <p:nvPr>
            <p:ph type="sldNum" sz="quarter" idx="12"/>
          </p:nvPr>
        </p:nvSpPr>
        <p:spPr/>
        <p:txBody>
          <a:bodyPr/>
          <a:lstStyle/>
          <a:p>
            <a:fld id="{90F0153F-5A2C-3A4E-B55D-76C3916E214D}" type="slidenum">
              <a:rPr lang="en-US" smtClean="0"/>
              <a:pPr/>
              <a:t>17</a:t>
            </a:fld>
            <a:endParaRPr lang="en-US"/>
          </a:p>
        </p:txBody>
      </p:sp>
    </p:spTree>
    <p:extLst>
      <p:ext uri="{BB962C8B-B14F-4D97-AF65-F5344CB8AC3E}">
        <p14:creationId xmlns:p14="http://schemas.microsoft.com/office/powerpoint/2010/main" val="34363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FF76-C8C8-D741-9481-C1C43BEAF19F}"/>
              </a:ext>
            </a:extLst>
          </p:cNvPr>
          <p:cNvSpPr>
            <a:spLocks noGrp="1"/>
          </p:cNvSpPr>
          <p:nvPr>
            <p:ph type="title"/>
          </p:nvPr>
        </p:nvSpPr>
        <p:spPr/>
        <p:txBody>
          <a:bodyPr/>
          <a:lstStyle/>
          <a:p>
            <a:r>
              <a:rPr lang="en-US" dirty="0"/>
              <a:t>Surge</a:t>
            </a:r>
          </a:p>
        </p:txBody>
      </p:sp>
      <p:sp>
        <p:nvSpPr>
          <p:cNvPr id="3" name="Content Placeholder 2">
            <a:extLst>
              <a:ext uri="{FF2B5EF4-FFF2-40B4-BE49-F238E27FC236}">
                <a16:creationId xmlns:a16="http://schemas.microsoft.com/office/drawing/2014/main" id="{6CF824B4-C0C8-6345-B0D8-2D58D8C8E66D}"/>
              </a:ext>
            </a:extLst>
          </p:cNvPr>
          <p:cNvSpPr>
            <a:spLocks noGrp="1"/>
          </p:cNvSpPr>
          <p:nvPr>
            <p:ph idx="1"/>
          </p:nvPr>
        </p:nvSpPr>
        <p:spPr/>
        <p:txBody>
          <a:bodyPr>
            <a:noAutofit/>
          </a:bodyPr>
          <a:lstStyle/>
          <a:p>
            <a:r>
              <a:rPr lang="en-US" dirty="0"/>
              <a:t>What is it?</a:t>
            </a:r>
          </a:p>
          <a:p>
            <a:pPr lvl="1"/>
            <a:r>
              <a:rPr lang="en-US" sz="3200" dirty="0"/>
              <a:t>Effect caused by fluidic imbalance</a:t>
            </a:r>
          </a:p>
          <a:p>
            <a:r>
              <a:rPr lang="en-US" dirty="0"/>
              <a:t>What causes it?</a:t>
            </a:r>
          </a:p>
          <a:p>
            <a:pPr lvl="1"/>
            <a:r>
              <a:rPr lang="en-US" sz="3200" dirty="0"/>
              <a:t>AFR exceeding irrigation</a:t>
            </a:r>
          </a:p>
          <a:p>
            <a:r>
              <a:rPr lang="en-US" dirty="0"/>
              <a:t>What results from it?</a:t>
            </a:r>
          </a:p>
          <a:p>
            <a:pPr lvl="1"/>
            <a:r>
              <a:rPr lang="en-US" sz="3200" dirty="0"/>
              <a:t>Chamber fluctuations / mini-collapse</a:t>
            </a:r>
          </a:p>
          <a:p>
            <a:pPr lvl="1"/>
            <a:r>
              <a:rPr lang="en-US" sz="3200" dirty="0"/>
              <a:t>Iris flutter</a:t>
            </a:r>
          </a:p>
          <a:p>
            <a:pPr lvl="1"/>
            <a:r>
              <a:rPr lang="en-US" sz="3200" dirty="0"/>
              <a:t>Anterior movement of posterior capsule</a:t>
            </a:r>
          </a:p>
        </p:txBody>
      </p:sp>
      <p:sp>
        <p:nvSpPr>
          <p:cNvPr id="4" name="Slide Number Placeholder 3">
            <a:extLst>
              <a:ext uri="{FF2B5EF4-FFF2-40B4-BE49-F238E27FC236}">
                <a16:creationId xmlns:a16="http://schemas.microsoft.com/office/drawing/2014/main" id="{3F1BA0F7-8C1A-2A44-9217-C371A25E042F}"/>
              </a:ext>
            </a:extLst>
          </p:cNvPr>
          <p:cNvSpPr>
            <a:spLocks noGrp="1"/>
          </p:cNvSpPr>
          <p:nvPr>
            <p:ph type="sldNum" sz="quarter" idx="12"/>
          </p:nvPr>
        </p:nvSpPr>
        <p:spPr/>
        <p:txBody>
          <a:bodyPr/>
          <a:lstStyle/>
          <a:p>
            <a:fld id="{90F0153F-5A2C-3A4E-B55D-76C3916E214D}" type="slidenum">
              <a:rPr lang="en-US" smtClean="0"/>
              <a:pPr/>
              <a:t>18</a:t>
            </a:fld>
            <a:endParaRPr lang="en-US"/>
          </a:p>
        </p:txBody>
      </p:sp>
      <p:grpSp>
        <p:nvGrpSpPr>
          <p:cNvPr id="8" name="Group 7">
            <a:extLst>
              <a:ext uri="{FF2B5EF4-FFF2-40B4-BE49-F238E27FC236}">
                <a16:creationId xmlns:a16="http://schemas.microsoft.com/office/drawing/2014/main" id="{F0731BAB-83A6-304D-8256-F30E5FE3739B}"/>
              </a:ext>
            </a:extLst>
          </p:cNvPr>
          <p:cNvGrpSpPr/>
          <p:nvPr/>
        </p:nvGrpSpPr>
        <p:grpSpPr>
          <a:xfrm>
            <a:off x="6183925" y="2662642"/>
            <a:ext cx="5341543" cy="2463998"/>
            <a:chOff x="6240857" y="2662642"/>
            <a:chExt cx="5341543" cy="2463998"/>
          </a:xfrm>
        </p:grpSpPr>
        <p:graphicFrame>
          <p:nvGraphicFramePr>
            <p:cNvPr id="6" name="Object 4">
              <a:extLst>
                <a:ext uri="{FF2B5EF4-FFF2-40B4-BE49-F238E27FC236}">
                  <a16:creationId xmlns:a16="http://schemas.microsoft.com/office/drawing/2014/main" id="{A038BF68-E986-1A4D-9DF3-A01B8E103B90}"/>
                </a:ext>
              </a:extLst>
            </p:cNvPr>
            <p:cNvGraphicFramePr>
              <a:graphicFrameLocks noChangeAspect="1"/>
            </p:cNvGraphicFramePr>
            <p:nvPr>
              <p:extLst>
                <p:ext uri="{D42A27DB-BD31-4B8C-83A1-F6EECF244321}">
                  <p14:modId xmlns:p14="http://schemas.microsoft.com/office/powerpoint/2010/main" val="217281687"/>
                </p:ext>
              </p:extLst>
            </p:nvPr>
          </p:nvGraphicFramePr>
          <p:xfrm>
            <a:off x="7517402" y="2662642"/>
            <a:ext cx="4064998" cy="2463998"/>
          </p:xfrm>
          <a:graphic>
            <a:graphicData uri="http://schemas.openxmlformats.org/presentationml/2006/ole">
              <mc:AlternateContent xmlns:mc="http://schemas.openxmlformats.org/markup-compatibility/2006">
                <mc:Choice xmlns:v="urn:schemas-microsoft-com:vml" Requires="v">
                  <p:oleObj spid="_x0000_s245787" name="Clip" r:id="rId3" imgW="4851400" imgH="2946400" progId="MS_ClipArt_Gallery.2">
                    <p:embed/>
                  </p:oleObj>
                </mc:Choice>
                <mc:Fallback>
                  <p:oleObj name="Clip" r:id="rId3" imgW="4851400" imgH="2946400" progId="MS_ClipArt_Gallery.2">
                    <p:embed/>
                    <p:pic>
                      <p:nvPicPr>
                        <p:cNvPr id="655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402" y="2662642"/>
                          <a:ext cx="4064998" cy="246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AutoShape 5">
              <a:extLst>
                <a:ext uri="{FF2B5EF4-FFF2-40B4-BE49-F238E27FC236}">
                  <a16:creationId xmlns:a16="http://schemas.microsoft.com/office/drawing/2014/main" id="{9F0741B3-CF76-1C47-812C-C4701BF3D00E}"/>
                </a:ext>
              </a:extLst>
            </p:cNvPr>
            <p:cNvSpPr>
              <a:spLocks noChangeArrowheads="1"/>
            </p:cNvSpPr>
            <p:nvPr/>
          </p:nvSpPr>
          <p:spPr bwMode="auto">
            <a:xfrm>
              <a:off x="6240857" y="3516925"/>
              <a:ext cx="1276545" cy="76592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6038 h 21600"/>
                <a:gd name="T14" fmla="*/ 17933 w 21600"/>
                <a:gd name="T15" fmla="*/ 15563 h 21600"/>
              </a:gdLst>
              <a:ahLst/>
              <a:cxnLst>
                <a:cxn ang="T8">
                  <a:pos x="T0" y="T1"/>
                </a:cxn>
                <a:cxn ang="T9">
                  <a:pos x="T2" y="T3"/>
                </a:cxn>
                <a:cxn ang="T10">
                  <a:pos x="T4" y="T5"/>
                </a:cxn>
                <a:cxn ang="T11">
                  <a:pos x="T6" y="T7"/>
                </a:cxn>
              </a:cxnLst>
              <a:rect l="T12" t="T13" r="T14" b="T15"/>
              <a:pathLst>
                <a:path w="21600" h="21600">
                  <a:moveTo>
                    <a:pt x="13275" y="0"/>
                  </a:moveTo>
                  <a:lnTo>
                    <a:pt x="13275" y="6038"/>
                  </a:lnTo>
                  <a:lnTo>
                    <a:pt x="3375" y="6038"/>
                  </a:lnTo>
                  <a:lnTo>
                    <a:pt x="3375" y="15562"/>
                  </a:lnTo>
                  <a:lnTo>
                    <a:pt x="13275" y="15562"/>
                  </a:lnTo>
                  <a:lnTo>
                    <a:pt x="13275" y="21600"/>
                  </a:lnTo>
                  <a:lnTo>
                    <a:pt x="21600" y="10800"/>
                  </a:lnTo>
                  <a:lnTo>
                    <a:pt x="13275" y="0"/>
                  </a:lnTo>
                  <a:close/>
                </a:path>
                <a:path w="21600" h="21600">
                  <a:moveTo>
                    <a:pt x="1350" y="6038"/>
                  </a:moveTo>
                  <a:lnTo>
                    <a:pt x="1350" y="15562"/>
                  </a:lnTo>
                  <a:lnTo>
                    <a:pt x="2700" y="15562"/>
                  </a:lnTo>
                  <a:lnTo>
                    <a:pt x="2700" y="6038"/>
                  </a:lnTo>
                  <a:lnTo>
                    <a:pt x="1350" y="6038"/>
                  </a:lnTo>
                  <a:close/>
                </a:path>
                <a:path w="21600" h="21600">
                  <a:moveTo>
                    <a:pt x="0" y="6038"/>
                  </a:moveTo>
                  <a:lnTo>
                    <a:pt x="0" y="15562"/>
                  </a:lnTo>
                  <a:lnTo>
                    <a:pt x="675" y="15562"/>
                  </a:lnTo>
                  <a:lnTo>
                    <a:pt x="675" y="6038"/>
                  </a:lnTo>
                  <a:lnTo>
                    <a:pt x="0" y="6038"/>
                  </a:lnTo>
                  <a:close/>
                </a:path>
              </a:pathLst>
            </a:custGeom>
            <a:solidFill>
              <a:srgbClr val="00FFFF"/>
            </a:solidFill>
            <a:ln w="12700">
              <a:solidFill>
                <a:schemeClr val="tx1"/>
              </a:solidFill>
              <a:miter lim="800000"/>
              <a:headEnd/>
              <a:tailEnd/>
            </a:ln>
          </p:spPr>
          <p:txBody>
            <a:bodyPr wrap="none" anchor="ctr"/>
            <a:lstStyle/>
            <a:p>
              <a:r>
                <a:rPr lang="en-US" altLang="x-none" dirty="0">
                  <a:solidFill>
                    <a:srgbClr val="FFFFFF"/>
                  </a:solidFill>
                  <a:latin typeface="Arial" charset="0"/>
                </a:rPr>
                <a:t> </a:t>
              </a:r>
              <a:endParaRPr lang="en-US" dirty="0"/>
            </a:p>
          </p:txBody>
        </p:sp>
      </p:grpSp>
    </p:spTree>
    <p:extLst>
      <p:ext uri="{BB962C8B-B14F-4D97-AF65-F5344CB8AC3E}">
        <p14:creationId xmlns:p14="http://schemas.microsoft.com/office/powerpoint/2010/main" val="40852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err="1">
                <a:ln w="1270">
                  <a:solidFill>
                    <a:schemeClr val="bg1"/>
                  </a:solidFill>
                </a:ln>
                <a:solidFill>
                  <a:srgbClr val="CE0F25"/>
                </a:solidFill>
              </a:rPr>
              <a:t>Phaco</a:t>
            </a:r>
            <a:r>
              <a:rPr lang="en-US" sz="6000" b="1" spc="-150" dirty="0">
                <a:ln w="1270">
                  <a:solidFill>
                    <a:schemeClr val="bg1"/>
                  </a:solidFill>
                </a:ln>
                <a:solidFill>
                  <a:srgbClr val="CE0F25"/>
                </a:solidFill>
              </a:rPr>
              <a:t> Basics</a:t>
            </a:r>
            <a:endParaRPr lang="en-US" sz="6000" dirty="0"/>
          </a:p>
        </p:txBody>
      </p:sp>
    </p:spTree>
    <p:extLst>
      <p:ext uri="{BB962C8B-B14F-4D97-AF65-F5344CB8AC3E}">
        <p14:creationId xmlns:p14="http://schemas.microsoft.com/office/powerpoint/2010/main" val="2078863446"/>
      </p:ext>
    </p:extLst>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4180-0AAB-5A49-A3B2-3C698DE19AE5}"/>
              </a:ext>
            </a:extLst>
          </p:cNvPr>
          <p:cNvSpPr>
            <a:spLocks noGrp="1"/>
          </p:cNvSpPr>
          <p:nvPr>
            <p:ph type="title"/>
          </p:nvPr>
        </p:nvSpPr>
        <p:spPr/>
        <p:txBody>
          <a:bodyPr/>
          <a:lstStyle/>
          <a:p>
            <a:r>
              <a:rPr lang="en-US" dirty="0"/>
              <a:t>Effect of High Compliance</a:t>
            </a:r>
          </a:p>
        </p:txBody>
      </p:sp>
      <p:sp>
        <p:nvSpPr>
          <p:cNvPr id="4" name="Slide Number Placeholder 3">
            <a:extLst>
              <a:ext uri="{FF2B5EF4-FFF2-40B4-BE49-F238E27FC236}">
                <a16:creationId xmlns:a16="http://schemas.microsoft.com/office/drawing/2014/main" id="{2F3E3E7B-D459-1548-B6AB-5609071F1067}"/>
              </a:ext>
            </a:extLst>
          </p:cNvPr>
          <p:cNvSpPr>
            <a:spLocks noGrp="1"/>
          </p:cNvSpPr>
          <p:nvPr>
            <p:ph type="sldNum" sz="quarter" idx="12"/>
          </p:nvPr>
        </p:nvSpPr>
        <p:spPr/>
        <p:txBody>
          <a:bodyPr/>
          <a:lstStyle/>
          <a:p>
            <a:fld id="{90F0153F-5A2C-3A4E-B55D-76C3916E214D}" type="slidenum">
              <a:rPr lang="en-US" smtClean="0"/>
              <a:pPr/>
              <a:t>19</a:t>
            </a:fld>
            <a:endParaRPr lang="en-US"/>
          </a:p>
        </p:txBody>
      </p:sp>
      <p:pic>
        <p:nvPicPr>
          <p:cNvPr id="5" name="Picture 2">
            <a:extLst>
              <a:ext uri="{FF2B5EF4-FFF2-40B4-BE49-F238E27FC236}">
                <a16:creationId xmlns:a16="http://schemas.microsoft.com/office/drawing/2014/main" id="{68B2435E-8C3C-134E-B0E9-99549C8733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712"/>
          <a:stretch/>
        </p:blipFill>
        <p:spPr bwMode="auto">
          <a:xfrm>
            <a:off x="2887723" y="1653390"/>
            <a:ext cx="6416553" cy="445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8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4DF7-8EC1-C240-80AE-7665A6573427}"/>
              </a:ext>
            </a:extLst>
          </p:cNvPr>
          <p:cNvSpPr>
            <a:spLocks noGrp="1"/>
          </p:cNvSpPr>
          <p:nvPr>
            <p:ph type="title"/>
          </p:nvPr>
        </p:nvSpPr>
        <p:spPr/>
        <p:txBody>
          <a:bodyPr/>
          <a:lstStyle/>
          <a:p>
            <a:r>
              <a:rPr lang="en-US" dirty="0"/>
              <a:t>Surge Caused by Compliance</a:t>
            </a:r>
          </a:p>
        </p:txBody>
      </p:sp>
      <p:sp>
        <p:nvSpPr>
          <p:cNvPr id="4" name="Slide Number Placeholder 3">
            <a:extLst>
              <a:ext uri="{FF2B5EF4-FFF2-40B4-BE49-F238E27FC236}">
                <a16:creationId xmlns:a16="http://schemas.microsoft.com/office/drawing/2014/main" id="{A4AEEDB5-6597-F547-9028-B223AD0D9EBB}"/>
              </a:ext>
            </a:extLst>
          </p:cNvPr>
          <p:cNvSpPr>
            <a:spLocks noGrp="1"/>
          </p:cNvSpPr>
          <p:nvPr>
            <p:ph type="sldNum" sz="quarter" idx="12"/>
          </p:nvPr>
        </p:nvSpPr>
        <p:spPr/>
        <p:txBody>
          <a:bodyPr/>
          <a:lstStyle/>
          <a:p>
            <a:fld id="{90F0153F-5A2C-3A4E-B55D-76C3916E214D}" type="slidenum">
              <a:rPr lang="en-US" smtClean="0"/>
              <a:pPr/>
              <a:t>20</a:t>
            </a:fld>
            <a:endParaRPr lang="en-US"/>
          </a:p>
        </p:txBody>
      </p:sp>
      <p:pic>
        <p:nvPicPr>
          <p:cNvPr id="5" name="Picture 2">
            <a:extLst>
              <a:ext uri="{FF2B5EF4-FFF2-40B4-BE49-F238E27FC236}">
                <a16:creationId xmlns:a16="http://schemas.microsoft.com/office/drawing/2014/main" id="{BBA8181B-3A09-054F-9137-C1950CED62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2445724" y="1924295"/>
            <a:ext cx="7300552" cy="376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13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29CE-1846-E44D-87F8-3892409CB64D}"/>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27D76820-CC73-9941-BA13-79AD5C2778C5}"/>
              </a:ext>
            </a:extLst>
          </p:cNvPr>
          <p:cNvSpPr>
            <a:spLocks noGrp="1"/>
          </p:cNvSpPr>
          <p:nvPr>
            <p:ph idx="1"/>
          </p:nvPr>
        </p:nvSpPr>
        <p:spPr/>
        <p:txBody>
          <a:bodyPr/>
          <a:lstStyle/>
          <a:p>
            <a:r>
              <a:rPr lang="en-US" dirty="0"/>
              <a:t>Chamber shallows when occlusion breaks. What do you do?</a:t>
            </a:r>
          </a:p>
          <a:p>
            <a:pPr lvl="1">
              <a:defRPr/>
            </a:pPr>
            <a:r>
              <a:rPr lang="en-US" sz="3200" dirty="0"/>
              <a:t>Increase bottle height</a:t>
            </a:r>
          </a:p>
          <a:p>
            <a:pPr lvl="1">
              <a:defRPr/>
            </a:pPr>
            <a:r>
              <a:rPr lang="en-US" sz="3200" dirty="0"/>
              <a:t>Decrease vacuum</a:t>
            </a:r>
          </a:p>
          <a:p>
            <a:pPr lvl="1">
              <a:defRPr/>
            </a:pPr>
            <a:r>
              <a:rPr lang="en-US" sz="3200" dirty="0"/>
              <a:t>Consider incisional leakage – usually the cause</a:t>
            </a:r>
          </a:p>
          <a:p>
            <a:pPr lvl="2">
              <a:defRPr/>
            </a:pPr>
            <a:r>
              <a:rPr lang="en-US" sz="2800" dirty="0"/>
              <a:t>Feel instrument floating in wound</a:t>
            </a:r>
          </a:p>
        </p:txBody>
      </p:sp>
      <p:sp>
        <p:nvSpPr>
          <p:cNvPr id="4" name="Slide Number Placeholder 3">
            <a:extLst>
              <a:ext uri="{FF2B5EF4-FFF2-40B4-BE49-F238E27FC236}">
                <a16:creationId xmlns:a16="http://schemas.microsoft.com/office/drawing/2014/main" id="{33EE889C-A69A-5B4C-AE15-C949CB063538}"/>
              </a:ext>
            </a:extLst>
          </p:cNvPr>
          <p:cNvSpPr>
            <a:spLocks noGrp="1"/>
          </p:cNvSpPr>
          <p:nvPr>
            <p:ph type="sldNum" sz="quarter" idx="12"/>
          </p:nvPr>
        </p:nvSpPr>
        <p:spPr/>
        <p:txBody>
          <a:bodyPr/>
          <a:lstStyle/>
          <a:p>
            <a:fld id="{90F0153F-5A2C-3A4E-B55D-76C3916E214D}" type="slidenum">
              <a:rPr lang="en-US" smtClean="0"/>
              <a:pPr/>
              <a:t>21</a:t>
            </a:fld>
            <a:endParaRPr lang="en-US"/>
          </a:p>
        </p:txBody>
      </p:sp>
    </p:spTree>
    <p:extLst>
      <p:ext uri="{BB962C8B-B14F-4D97-AF65-F5344CB8AC3E}">
        <p14:creationId xmlns:p14="http://schemas.microsoft.com/office/powerpoint/2010/main" val="28280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5852-E24C-0D42-AF28-D277A332C910}"/>
              </a:ext>
            </a:extLst>
          </p:cNvPr>
          <p:cNvSpPr>
            <a:spLocks noGrp="1"/>
          </p:cNvSpPr>
          <p:nvPr>
            <p:ph type="title"/>
          </p:nvPr>
        </p:nvSpPr>
        <p:spPr/>
        <p:txBody>
          <a:bodyPr/>
          <a:lstStyle/>
          <a:p>
            <a:r>
              <a:rPr lang="en-US" dirty="0"/>
              <a:t>Bottle Height</a:t>
            </a:r>
          </a:p>
        </p:txBody>
      </p:sp>
      <p:sp>
        <p:nvSpPr>
          <p:cNvPr id="3" name="Content Placeholder 2">
            <a:extLst>
              <a:ext uri="{FF2B5EF4-FFF2-40B4-BE49-F238E27FC236}">
                <a16:creationId xmlns:a16="http://schemas.microsoft.com/office/drawing/2014/main" id="{F9B7A795-71B1-D543-A725-CB318010558F}"/>
              </a:ext>
            </a:extLst>
          </p:cNvPr>
          <p:cNvSpPr>
            <a:spLocks noGrp="1"/>
          </p:cNvSpPr>
          <p:nvPr>
            <p:ph idx="1"/>
          </p:nvPr>
        </p:nvSpPr>
        <p:spPr/>
        <p:txBody>
          <a:bodyPr>
            <a:normAutofit/>
          </a:bodyPr>
          <a:lstStyle/>
          <a:p>
            <a:r>
              <a:rPr lang="en-US" dirty="0"/>
              <a:t>Difference between IV pole height and patient eye level</a:t>
            </a:r>
          </a:p>
          <a:p>
            <a:r>
              <a:rPr lang="en-US" dirty="0"/>
              <a:t>Produces adequate IOP to maintain anterior chamber despite aspiration (outflow), surge, and incisional drainage</a:t>
            </a:r>
          </a:p>
          <a:p>
            <a:r>
              <a:rPr lang="en-US" dirty="0"/>
              <a:t>Higher flow rate requires higher bottle height, and lower bottle height requires lower flow rate</a:t>
            </a:r>
          </a:p>
        </p:txBody>
      </p:sp>
      <p:sp>
        <p:nvSpPr>
          <p:cNvPr id="4" name="Slide Number Placeholder 3">
            <a:extLst>
              <a:ext uri="{FF2B5EF4-FFF2-40B4-BE49-F238E27FC236}">
                <a16:creationId xmlns:a16="http://schemas.microsoft.com/office/drawing/2014/main" id="{64D4F764-EE1A-5D42-9E83-2BC164F4478B}"/>
              </a:ext>
            </a:extLst>
          </p:cNvPr>
          <p:cNvSpPr>
            <a:spLocks noGrp="1"/>
          </p:cNvSpPr>
          <p:nvPr>
            <p:ph type="sldNum" sz="quarter" idx="12"/>
          </p:nvPr>
        </p:nvSpPr>
        <p:spPr/>
        <p:txBody>
          <a:bodyPr/>
          <a:lstStyle/>
          <a:p>
            <a:fld id="{90F0153F-5A2C-3A4E-B55D-76C3916E214D}" type="slidenum">
              <a:rPr lang="en-US" smtClean="0"/>
              <a:pPr/>
              <a:t>22</a:t>
            </a:fld>
            <a:endParaRPr lang="en-US"/>
          </a:p>
        </p:txBody>
      </p:sp>
    </p:spTree>
    <p:extLst>
      <p:ext uri="{BB962C8B-B14F-4D97-AF65-F5344CB8AC3E}">
        <p14:creationId xmlns:p14="http://schemas.microsoft.com/office/powerpoint/2010/main" val="89621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AA2C207C-B288-6840-A18E-F1BA099AC1B2}"/>
              </a:ext>
            </a:extLst>
          </p:cNvPr>
          <p:cNvSpPr>
            <a:spLocks noGrp="1"/>
          </p:cNvSpPr>
          <p:nvPr>
            <p:ph type="title"/>
          </p:nvPr>
        </p:nvSpPr>
        <p:spPr/>
        <p:txBody>
          <a:bodyPr/>
          <a:lstStyle/>
          <a:p>
            <a:r>
              <a:rPr lang="en-US" altLang="en-US" dirty="0"/>
              <a:t>Bottle Height Considerations</a:t>
            </a:r>
          </a:p>
        </p:txBody>
      </p:sp>
      <p:sp>
        <p:nvSpPr>
          <p:cNvPr id="81922" name="Content Placeholder 2">
            <a:extLst>
              <a:ext uri="{FF2B5EF4-FFF2-40B4-BE49-F238E27FC236}">
                <a16:creationId xmlns:a16="http://schemas.microsoft.com/office/drawing/2014/main" id="{1E596DE5-0DD3-4840-9102-9C90EF205258}"/>
              </a:ext>
            </a:extLst>
          </p:cNvPr>
          <p:cNvSpPr>
            <a:spLocks noGrp="1"/>
          </p:cNvSpPr>
          <p:nvPr>
            <p:ph idx="1"/>
          </p:nvPr>
        </p:nvSpPr>
        <p:spPr/>
        <p:txBody>
          <a:bodyPr/>
          <a:lstStyle/>
          <a:p>
            <a:r>
              <a:rPr lang="en-US" altLang="en-US" dirty="0"/>
              <a:t>When to raise bottle height:</a:t>
            </a:r>
          </a:p>
          <a:p>
            <a:pPr lvl="1"/>
            <a:r>
              <a:rPr lang="en-US" altLang="en-US" sz="3200" dirty="0"/>
              <a:t>To deepen the anterior chamber</a:t>
            </a:r>
          </a:p>
          <a:p>
            <a:pPr lvl="1"/>
            <a:r>
              <a:rPr lang="en-US" altLang="en-US" sz="3200" dirty="0"/>
              <a:t>If aspiration is causing anterior chamber shallowing</a:t>
            </a:r>
          </a:p>
          <a:p>
            <a:r>
              <a:rPr lang="en-US" altLang="en-US" dirty="0"/>
              <a:t>When to lower bottle height:</a:t>
            </a:r>
          </a:p>
          <a:p>
            <a:pPr lvl="1"/>
            <a:r>
              <a:rPr lang="en-US" altLang="en-US" sz="3200" dirty="0"/>
              <a:t>Zonular issues</a:t>
            </a:r>
          </a:p>
          <a:p>
            <a:pPr lvl="1"/>
            <a:r>
              <a:rPr lang="en-US" altLang="en-US" sz="3200" dirty="0"/>
              <a:t>Capsular break</a:t>
            </a:r>
          </a:p>
          <a:p>
            <a:pPr lvl="1"/>
            <a:r>
              <a:rPr lang="en-US" altLang="en-US" sz="3200" dirty="0"/>
              <a:t>Anterior vitrectomy</a:t>
            </a:r>
          </a:p>
        </p:txBody>
      </p:sp>
    </p:spTree>
    <p:extLst>
      <p:ext uri="{BB962C8B-B14F-4D97-AF65-F5344CB8AC3E}">
        <p14:creationId xmlns:p14="http://schemas.microsoft.com/office/powerpoint/2010/main" val="11546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2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2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79C6-E9E5-4447-A657-A7B0FC5D1744}"/>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99CD6C28-B18C-254E-AB81-545A38FED693}"/>
              </a:ext>
            </a:extLst>
          </p:cNvPr>
          <p:cNvSpPr>
            <a:spLocks noGrp="1"/>
          </p:cNvSpPr>
          <p:nvPr>
            <p:ph idx="1"/>
          </p:nvPr>
        </p:nvSpPr>
        <p:spPr/>
        <p:txBody>
          <a:bodyPr/>
          <a:lstStyle/>
          <a:p>
            <a:r>
              <a:rPr lang="en-US" dirty="0"/>
              <a:t>The chamber shallows when the foot pedal enters position 2. What do you do?</a:t>
            </a:r>
          </a:p>
          <a:p>
            <a:pPr lvl="1"/>
            <a:r>
              <a:rPr lang="en-US" sz="3200" dirty="0"/>
              <a:t>Increase bottle height</a:t>
            </a:r>
          </a:p>
          <a:p>
            <a:pPr lvl="1"/>
            <a:r>
              <a:rPr lang="en-US" sz="3200" dirty="0"/>
              <a:t>Decrease aspiration flow rate</a:t>
            </a:r>
          </a:p>
        </p:txBody>
      </p:sp>
      <p:sp>
        <p:nvSpPr>
          <p:cNvPr id="4" name="Slide Number Placeholder 3">
            <a:extLst>
              <a:ext uri="{FF2B5EF4-FFF2-40B4-BE49-F238E27FC236}">
                <a16:creationId xmlns:a16="http://schemas.microsoft.com/office/drawing/2014/main" id="{64F672FB-1D3F-7A4B-B0DB-E0B9DDD69B08}"/>
              </a:ext>
            </a:extLst>
          </p:cNvPr>
          <p:cNvSpPr>
            <a:spLocks noGrp="1"/>
          </p:cNvSpPr>
          <p:nvPr>
            <p:ph type="sldNum" sz="quarter" idx="12"/>
          </p:nvPr>
        </p:nvSpPr>
        <p:spPr/>
        <p:txBody>
          <a:bodyPr/>
          <a:lstStyle/>
          <a:p>
            <a:fld id="{90F0153F-5A2C-3A4E-B55D-76C3916E214D}" type="slidenum">
              <a:rPr lang="en-US" smtClean="0"/>
              <a:pPr/>
              <a:t>24</a:t>
            </a:fld>
            <a:endParaRPr lang="en-US"/>
          </a:p>
        </p:txBody>
      </p:sp>
    </p:spTree>
    <p:extLst>
      <p:ext uri="{BB962C8B-B14F-4D97-AF65-F5344CB8AC3E}">
        <p14:creationId xmlns:p14="http://schemas.microsoft.com/office/powerpoint/2010/main" val="30370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CE235FBA-6C72-6D46-9CB5-DD357ADA1C31}"/>
              </a:ext>
            </a:extLst>
          </p:cNvPr>
          <p:cNvSpPr>
            <a:spLocks noGrp="1"/>
          </p:cNvSpPr>
          <p:nvPr>
            <p:ph type="title"/>
          </p:nvPr>
        </p:nvSpPr>
        <p:spPr/>
        <p:txBody>
          <a:bodyPr/>
          <a:lstStyle/>
          <a:p>
            <a:r>
              <a:rPr lang="en-US" altLang="en-US" dirty="0"/>
              <a:t>Review of Fluidics</a:t>
            </a:r>
          </a:p>
        </p:txBody>
      </p:sp>
      <p:sp>
        <p:nvSpPr>
          <p:cNvPr id="87042" name="Content Placeholder 2">
            <a:extLst>
              <a:ext uri="{FF2B5EF4-FFF2-40B4-BE49-F238E27FC236}">
                <a16:creationId xmlns:a16="http://schemas.microsoft.com/office/drawing/2014/main" id="{22759D60-A9A8-644D-93C8-81FE733B02B8}"/>
              </a:ext>
            </a:extLst>
          </p:cNvPr>
          <p:cNvSpPr>
            <a:spLocks noGrp="1"/>
          </p:cNvSpPr>
          <p:nvPr>
            <p:ph idx="1"/>
          </p:nvPr>
        </p:nvSpPr>
        <p:spPr/>
        <p:txBody>
          <a:bodyPr/>
          <a:lstStyle/>
          <a:p>
            <a:r>
              <a:rPr lang="en-US" altLang="en-US" dirty="0"/>
              <a:t>Inflow = Infusion</a:t>
            </a:r>
          </a:p>
          <a:p>
            <a:r>
              <a:rPr lang="en-US" altLang="en-US" dirty="0"/>
              <a:t>Outflow = Aspiration and Incision Leakage</a:t>
            </a:r>
          </a:p>
          <a:p>
            <a:endParaRPr lang="en-US" altLang="en-US" dirty="0"/>
          </a:p>
        </p:txBody>
      </p:sp>
    </p:spTree>
    <p:extLst>
      <p:ext uri="{BB962C8B-B14F-4D97-AF65-F5344CB8AC3E}">
        <p14:creationId xmlns:p14="http://schemas.microsoft.com/office/powerpoint/2010/main" val="131684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A3C2-4B73-3241-8F9F-CCFEA57B190C}"/>
              </a:ext>
            </a:extLst>
          </p:cNvPr>
          <p:cNvSpPr>
            <a:spLocks noGrp="1"/>
          </p:cNvSpPr>
          <p:nvPr>
            <p:ph type="title"/>
          </p:nvPr>
        </p:nvSpPr>
        <p:spPr/>
        <p:txBody>
          <a:bodyPr/>
          <a:lstStyle/>
          <a:p>
            <a:r>
              <a:rPr lang="en-US" dirty="0"/>
              <a:t>Alcon Centurion – Active Fluidics</a:t>
            </a:r>
          </a:p>
        </p:txBody>
      </p:sp>
      <p:sp>
        <p:nvSpPr>
          <p:cNvPr id="3" name="Content Placeholder 2">
            <a:extLst>
              <a:ext uri="{FF2B5EF4-FFF2-40B4-BE49-F238E27FC236}">
                <a16:creationId xmlns:a16="http://schemas.microsoft.com/office/drawing/2014/main" id="{9361D722-EDBE-8A49-9002-75279CC8D1A7}"/>
              </a:ext>
            </a:extLst>
          </p:cNvPr>
          <p:cNvSpPr>
            <a:spLocks noGrp="1"/>
          </p:cNvSpPr>
          <p:nvPr>
            <p:ph idx="1"/>
          </p:nvPr>
        </p:nvSpPr>
        <p:spPr/>
        <p:txBody>
          <a:bodyPr>
            <a:normAutofit/>
          </a:bodyPr>
          <a:lstStyle/>
          <a:p>
            <a:r>
              <a:rPr lang="en-US" altLang="en-US" dirty="0"/>
              <a:t>Surgeon selects target IOP, patient eye level, irrigation factor, and leakage flow rate</a:t>
            </a:r>
          </a:p>
          <a:p>
            <a:r>
              <a:rPr lang="en-US" altLang="en-US" dirty="0"/>
              <a:t>Compression plate drives irrigation</a:t>
            </a:r>
          </a:p>
          <a:p>
            <a:r>
              <a:rPr lang="en-US" altLang="en-US" dirty="0"/>
              <a:t>System responsiveness maintains target IOP by monitoring and responding to changes in:</a:t>
            </a:r>
          </a:p>
          <a:p>
            <a:pPr lvl="1"/>
            <a:r>
              <a:rPr lang="en-US" altLang="en-US" sz="3200" dirty="0"/>
              <a:t>Vacuum </a:t>
            </a:r>
          </a:p>
          <a:p>
            <a:pPr lvl="1"/>
            <a:r>
              <a:rPr lang="en-US" altLang="en-US" sz="3200" dirty="0"/>
              <a:t>Infusion pressure</a:t>
            </a:r>
          </a:p>
          <a:p>
            <a:pPr lvl="1"/>
            <a:r>
              <a:rPr lang="en-US" altLang="en-US" sz="3200" dirty="0"/>
              <a:t>Aspiration flow rate</a:t>
            </a:r>
          </a:p>
        </p:txBody>
      </p:sp>
      <p:sp>
        <p:nvSpPr>
          <p:cNvPr id="4" name="Slide Number Placeholder 3">
            <a:extLst>
              <a:ext uri="{FF2B5EF4-FFF2-40B4-BE49-F238E27FC236}">
                <a16:creationId xmlns:a16="http://schemas.microsoft.com/office/drawing/2014/main" id="{95E25F9B-1E9F-C54F-B0D9-ED47EE55F8B7}"/>
              </a:ext>
            </a:extLst>
          </p:cNvPr>
          <p:cNvSpPr>
            <a:spLocks noGrp="1"/>
          </p:cNvSpPr>
          <p:nvPr>
            <p:ph type="sldNum" sz="quarter" idx="12"/>
          </p:nvPr>
        </p:nvSpPr>
        <p:spPr/>
        <p:txBody>
          <a:bodyPr/>
          <a:lstStyle/>
          <a:p>
            <a:fld id="{90F0153F-5A2C-3A4E-B55D-76C3916E214D}" type="slidenum">
              <a:rPr lang="en-US" smtClean="0"/>
              <a:pPr/>
              <a:t>26</a:t>
            </a:fld>
            <a:endParaRPr lang="en-US"/>
          </a:p>
        </p:txBody>
      </p:sp>
    </p:spTree>
    <p:extLst>
      <p:ext uri="{BB962C8B-B14F-4D97-AF65-F5344CB8AC3E}">
        <p14:creationId xmlns:p14="http://schemas.microsoft.com/office/powerpoint/2010/main" val="195555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1FA2-1EDB-8146-B20C-E56A97476804}"/>
              </a:ext>
            </a:extLst>
          </p:cNvPr>
          <p:cNvSpPr>
            <a:spLocks noGrp="1"/>
          </p:cNvSpPr>
          <p:nvPr>
            <p:ph type="title"/>
          </p:nvPr>
        </p:nvSpPr>
        <p:spPr/>
        <p:txBody>
          <a:bodyPr/>
          <a:lstStyle/>
          <a:p>
            <a:r>
              <a:rPr lang="en-US" dirty="0"/>
              <a:t>Pump Types</a:t>
            </a:r>
          </a:p>
        </p:txBody>
      </p:sp>
      <p:sp>
        <p:nvSpPr>
          <p:cNvPr id="3" name="Content Placeholder 2">
            <a:extLst>
              <a:ext uri="{FF2B5EF4-FFF2-40B4-BE49-F238E27FC236}">
                <a16:creationId xmlns:a16="http://schemas.microsoft.com/office/drawing/2014/main" id="{893ED118-0090-E042-AFC7-710C31CF4C36}"/>
              </a:ext>
            </a:extLst>
          </p:cNvPr>
          <p:cNvSpPr>
            <a:spLocks noGrp="1"/>
          </p:cNvSpPr>
          <p:nvPr>
            <p:ph idx="1"/>
          </p:nvPr>
        </p:nvSpPr>
        <p:spPr/>
        <p:txBody>
          <a:bodyPr>
            <a:normAutofit lnSpcReduction="10000"/>
          </a:bodyPr>
          <a:lstStyle/>
          <a:p>
            <a:r>
              <a:rPr lang="en-US" dirty="0"/>
              <a:t>Peristaltic, e.g. Alcon Centurion</a:t>
            </a:r>
          </a:p>
          <a:p>
            <a:r>
              <a:rPr lang="en-US" dirty="0"/>
              <a:t>Venturi, e.g. J&amp;J </a:t>
            </a:r>
            <a:r>
              <a:rPr lang="en-US" dirty="0" err="1"/>
              <a:t>Whitestar</a:t>
            </a:r>
            <a:endParaRPr lang="en-US" dirty="0"/>
          </a:p>
          <a:p>
            <a:r>
              <a:rPr lang="en-US" dirty="0"/>
              <a:t>Diaphragm / Bellows</a:t>
            </a:r>
          </a:p>
          <a:p>
            <a:pPr marL="0" indent="0">
              <a:buNone/>
            </a:pPr>
            <a:endParaRPr lang="en-US" dirty="0"/>
          </a:p>
          <a:p>
            <a:pPr marL="0" indent="0">
              <a:buNone/>
            </a:pPr>
            <a:r>
              <a:rPr lang="en-US" dirty="0"/>
              <a:t>All create vacuum to drive aspiration. Difference is vacuum rise time</a:t>
            </a:r>
          </a:p>
          <a:p>
            <a:r>
              <a:rPr lang="en-US" dirty="0"/>
              <a:t>Peristaltic = slower rise time; may be safer</a:t>
            </a:r>
          </a:p>
          <a:p>
            <a:r>
              <a:rPr lang="en-US" dirty="0"/>
              <a:t>Venturi = fastest rise time; may be more efficient</a:t>
            </a:r>
          </a:p>
          <a:p>
            <a:r>
              <a:rPr lang="en-US" dirty="0"/>
              <a:t>*Newest peristaltic machines have adjustable rise time</a:t>
            </a:r>
          </a:p>
        </p:txBody>
      </p:sp>
      <p:sp>
        <p:nvSpPr>
          <p:cNvPr id="4" name="Slide Number Placeholder 3">
            <a:extLst>
              <a:ext uri="{FF2B5EF4-FFF2-40B4-BE49-F238E27FC236}">
                <a16:creationId xmlns:a16="http://schemas.microsoft.com/office/drawing/2014/main" id="{617A9646-D546-2440-BA12-357221C9F458}"/>
              </a:ext>
            </a:extLst>
          </p:cNvPr>
          <p:cNvSpPr>
            <a:spLocks noGrp="1"/>
          </p:cNvSpPr>
          <p:nvPr>
            <p:ph type="sldNum" sz="quarter" idx="12"/>
          </p:nvPr>
        </p:nvSpPr>
        <p:spPr/>
        <p:txBody>
          <a:bodyPr/>
          <a:lstStyle/>
          <a:p>
            <a:fld id="{90F0153F-5A2C-3A4E-B55D-76C3916E214D}" type="slidenum">
              <a:rPr lang="en-US" smtClean="0"/>
              <a:pPr/>
              <a:t>27</a:t>
            </a:fld>
            <a:endParaRPr lang="en-US"/>
          </a:p>
        </p:txBody>
      </p:sp>
      <p:pic>
        <p:nvPicPr>
          <p:cNvPr id="5" name="Shape 187">
            <a:extLst>
              <a:ext uri="{FF2B5EF4-FFF2-40B4-BE49-F238E27FC236}">
                <a16:creationId xmlns:a16="http://schemas.microsoft.com/office/drawing/2014/main" id="{BB926263-425D-7A4F-9ED2-A35061E5CD92}"/>
              </a:ext>
            </a:extLst>
          </p:cNvPr>
          <p:cNvPicPr preferRelativeResize="0"/>
          <p:nvPr/>
        </p:nvPicPr>
        <p:blipFill rotWithShape="1">
          <a:blip r:embed="rId2">
            <a:alphaModFix/>
          </a:blip>
          <a:srcRect l="13474" t="24702" r="15554" b="10208"/>
          <a:stretch/>
        </p:blipFill>
        <p:spPr>
          <a:xfrm>
            <a:off x="7834920" y="1587906"/>
            <a:ext cx="2866292" cy="1987062"/>
          </a:xfrm>
          <a:prstGeom prst="rect">
            <a:avLst/>
          </a:prstGeom>
          <a:noFill/>
          <a:ln>
            <a:noFill/>
          </a:ln>
        </p:spPr>
      </p:pic>
      <p:sp>
        <p:nvSpPr>
          <p:cNvPr id="6" name="TextBox 5">
            <a:extLst>
              <a:ext uri="{FF2B5EF4-FFF2-40B4-BE49-F238E27FC236}">
                <a16:creationId xmlns:a16="http://schemas.microsoft.com/office/drawing/2014/main" id="{5AC69248-4DCA-0C45-9FC9-F7887707EBF2}"/>
              </a:ext>
            </a:extLst>
          </p:cNvPr>
          <p:cNvSpPr txBox="1"/>
          <p:nvPr/>
        </p:nvSpPr>
        <p:spPr>
          <a:xfrm>
            <a:off x="6984019" y="2095598"/>
            <a:ext cx="1854199" cy="830997"/>
          </a:xfrm>
          <a:prstGeom prst="rect">
            <a:avLst/>
          </a:prstGeom>
          <a:noFill/>
        </p:spPr>
        <p:txBody>
          <a:bodyPr wrap="square" rtlCol="0">
            <a:spAutoFit/>
          </a:bodyPr>
          <a:lstStyle/>
          <a:p>
            <a:pPr algn="ctr"/>
            <a:r>
              <a:rPr lang="en-US" sz="2400" dirty="0">
                <a:latin typeface="Garamond" panose="02020404030301010803" pitchFamily="18" charset="0"/>
              </a:rPr>
              <a:t>Peristaltic Pump</a:t>
            </a:r>
          </a:p>
        </p:txBody>
      </p:sp>
    </p:spTree>
    <p:extLst>
      <p:ext uri="{BB962C8B-B14F-4D97-AF65-F5344CB8AC3E}">
        <p14:creationId xmlns:p14="http://schemas.microsoft.com/office/powerpoint/2010/main" val="2530442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9D3F-45B1-564F-AD19-FA063796160C}"/>
              </a:ext>
            </a:extLst>
          </p:cNvPr>
          <p:cNvSpPr>
            <a:spLocks noGrp="1"/>
          </p:cNvSpPr>
          <p:nvPr>
            <p:ph type="title"/>
          </p:nvPr>
        </p:nvSpPr>
        <p:spPr/>
        <p:txBody>
          <a:bodyPr/>
          <a:lstStyle/>
          <a:p>
            <a:r>
              <a:rPr lang="en-US" dirty="0"/>
              <a:t>Peristaltic Pump</a:t>
            </a:r>
          </a:p>
        </p:txBody>
      </p:sp>
      <p:sp>
        <p:nvSpPr>
          <p:cNvPr id="3" name="Content Placeholder 2">
            <a:extLst>
              <a:ext uri="{FF2B5EF4-FFF2-40B4-BE49-F238E27FC236}">
                <a16:creationId xmlns:a16="http://schemas.microsoft.com/office/drawing/2014/main" id="{04C23807-D4E8-3D4C-8423-7F9B6306DCE9}"/>
              </a:ext>
            </a:extLst>
          </p:cNvPr>
          <p:cNvSpPr>
            <a:spLocks noGrp="1"/>
          </p:cNvSpPr>
          <p:nvPr>
            <p:ph idx="1"/>
          </p:nvPr>
        </p:nvSpPr>
        <p:spPr>
          <a:xfrm>
            <a:off x="609600" y="1600200"/>
            <a:ext cx="5486399" cy="4588882"/>
          </a:xfrm>
        </p:spPr>
        <p:txBody>
          <a:bodyPr>
            <a:normAutofit fontScale="92500" lnSpcReduction="10000"/>
          </a:bodyPr>
          <a:lstStyle/>
          <a:p>
            <a:r>
              <a:rPr lang="en-US" dirty="0"/>
              <a:t>Fluid-based system</a:t>
            </a:r>
          </a:p>
          <a:p>
            <a:r>
              <a:rPr lang="en-US" dirty="0"/>
              <a:t>Peristaltic action is created by one of two methods:</a:t>
            </a:r>
          </a:p>
          <a:p>
            <a:pPr lvl="1"/>
            <a:r>
              <a:rPr lang="en-US" dirty="0"/>
              <a:t>Flexible tubing is compressed against a rigid surface by diametrically-positioned rollers on the pump head</a:t>
            </a:r>
          </a:p>
          <a:p>
            <a:pPr lvl="1"/>
            <a:r>
              <a:rPr lang="en-US" dirty="0"/>
              <a:t>Flexible tubing is pulled around the pump head, which compresses the tubing against the diametrically-positioned rollers</a:t>
            </a:r>
          </a:p>
        </p:txBody>
      </p:sp>
      <p:sp>
        <p:nvSpPr>
          <p:cNvPr id="4" name="Slide Number Placeholder 3">
            <a:extLst>
              <a:ext uri="{FF2B5EF4-FFF2-40B4-BE49-F238E27FC236}">
                <a16:creationId xmlns:a16="http://schemas.microsoft.com/office/drawing/2014/main" id="{AA71CB12-7118-5D4D-AE63-FE09222A9D9F}"/>
              </a:ext>
            </a:extLst>
          </p:cNvPr>
          <p:cNvSpPr>
            <a:spLocks noGrp="1"/>
          </p:cNvSpPr>
          <p:nvPr>
            <p:ph type="sldNum" sz="quarter" idx="12"/>
          </p:nvPr>
        </p:nvSpPr>
        <p:spPr/>
        <p:txBody>
          <a:bodyPr/>
          <a:lstStyle/>
          <a:p>
            <a:fld id="{90F0153F-5A2C-3A4E-B55D-76C3916E214D}" type="slidenum">
              <a:rPr lang="en-US" smtClean="0"/>
              <a:pPr/>
              <a:t>28</a:t>
            </a:fld>
            <a:endParaRPr lang="en-US"/>
          </a:p>
        </p:txBody>
      </p:sp>
      <p:graphicFrame>
        <p:nvGraphicFramePr>
          <p:cNvPr id="5" name="Object 4">
            <a:hlinkClick r:id="" action="ppaction://ole?verb=0"/>
            <a:extLst>
              <a:ext uri="{FF2B5EF4-FFF2-40B4-BE49-F238E27FC236}">
                <a16:creationId xmlns:a16="http://schemas.microsoft.com/office/drawing/2014/main" id="{86F586A9-B085-534D-90AB-38549413415A}"/>
              </a:ext>
            </a:extLst>
          </p:cNvPr>
          <p:cNvGraphicFramePr>
            <a:graphicFrameLocks/>
          </p:cNvGraphicFramePr>
          <p:nvPr>
            <p:extLst>
              <p:ext uri="{D42A27DB-BD31-4B8C-83A1-F6EECF244321}">
                <p14:modId xmlns:p14="http://schemas.microsoft.com/office/powerpoint/2010/main" val="2194368368"/>
              </p:ext>
            </p:extLst>
          </p:nvPr>
        </p:nvGraphicFramePr>
        <p:xfrm>
          <a:off x="6277706" y="1904303"/>
          <a:ext cx="5601860" cy="4021137"/>
        </p:xfrm>
        <a:graphic>
          <a:graphicData uri="http://schemas.openxmlformats.org/presentationml/2006/ole">
            <mc:AlternateContent xmlns:mc="http://schemas.openxmlformats.org/markup-compatibility/2006">
              <mc:Choice xmlns:v="urn:schemas-microsoft-com:vml" Requires="v">
                <p:oleObj spid="_x0000_s246806" name="VISIO" r:id="rId3" imgW="6438900" imgH="4038600" progId="Visio.Drawing.4">
                  <p:embed/>
                </p:oleObj>
              </mc:Choice>
              <mc:Fallback>
                <p:oleObj name="VISIO" r:id="rId3" imgW="6438900" imgH="4038600" progId="Visio.Drawing.4">
                  <p:embed/>
                  <p:pic>
                    <p:nvPicPr>
                      <p:cNvPr id="93187" name="Object 4">
                        <a:hlinkClick r:id="" action="ppaction://ole?verb=0"/>
                        <a:extLst>
                          <a:ext uri="{FF2B5EF4-FFF2-40B4-BE49-F238E27FC236}">
                            <a16:creationId xmlns:a16="http://schemas.microsoft.com/office/drawing/2014/main" id="{034022A0-0193-4B49-8A44-BB3134F7770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706" y="1904303"/>
                        <a:ext cx="5601860" cy="40211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647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6CF3-D52A-CD4B-912E-CDF57DE2AB61}"/>
              </a:ext>
            </a:extLst>
          </p:cNvPr>
          <p:cNvSpPr>
            <a:spLocks noGrp="1"/>
          </p:cNvSpPr>
          <p:nvPr>
            <p:ph type="title"/>
          </p:nvPr>
        </p:nvSpPr>
        <p:spPr/>
        <p:txBody>
          <a:bodyPr/>
          <a:lstStyle/>
          <a:p>
            <a:r>
              <a:rPr lang="en-US" dirty="0" err="1"/>
              <a:t>Phaco</a:t>
            </a:r>
            <a:r>
              <a:rPr lang="en-US" dirty="0"/>
              <a:t> Device: Model 7001 (circa 1970)</a:t>
            </a:r>
          </a:p>
        </p:txBody>
      </p:sp>
      <p:sp>
        <p:nvSpPr>
          <p:cNvPr id="4" name="Slide Number Placeholder 3">
            <a:extLst>
              <a:ext uri="{FF2B5EF4-FFF2-40B4-BE49-F238E27FC236}">
                <a16:creationId xmlns:a16="http://schemas.microsoft.com/office/drawing/2014/main" id="{FACDCD41-F4D9-AB4A-91A2-123D304DA5A9}"/>
              </a:ext>
            </a:extLst>
          </p:cNvPr>
          <p:cNvSpPr>
            <a:spLocks noGrp="1"/>
          </p:cNvSpPr>
          <p:nvPr>
            <p:ph type="sldNum" sz="quarter" idx="12"/>
          </p:nvPr>
        </p:nvSpPr>
        <p:spPr/>
        <p:txBody>
          <a:bodyPr/>
          <a:lstStyle/>
          <a:p>
            <a:fld id="{90F0153F-5A2C-3A4E-B55D-76C3916E214D}" type="slidenum">
              <a:rPr lang="en-US" smtClean="0"/>
              <a:pPr/>
              <a:t>2</a:t>
            </a:fld>
            <a:endParaRPr lang="en-US"/>
          </a:p>
        </p:txBody>
      </p:sp>
      <p:pic>
        <p:nvPicPr>
          <p:cNvPr id="5" name="Picture 3" descr="7001">
            <a:extLst>
              <a:ext uri="{FF2B5EF4-FFF2-40B4-BE49-F238E27FC236}">
                <a16:creationId xmlns:a16="http://schemas.microsoft.com/office/drawing/2014/main" id="{F1DF94EB-45D0-FE41-ACF8-EC24AF64E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834" y="1505980"/>
            <a:ext cx="4336332" cy="473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80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0F8D-B1D9-FF4A-91DE-FAEAC54D4484}"/>
              </a:ext>
            </a:extLst>
          </p:cNvPr>
          <p:cNvSpPr>
            <a:spLocks noGrp="1"/>
          </p:cNvSpPr>
          <p:nvPr>
            <p:ph type="title"/>
          </p:nvPr>
        </p:nvSpPr>
        <p:spPr/>
        <p:txBody>
          <a:bodyPr/>
          <a:lstStyle/>
          <a:p>
            <a:r>
              <a:rPr lang="en-US" dirty="0"/>
              <a:t>Peristaltic Pump Characteristics</a:t>
            </a:r>
          </a:p>
        </p:txBody>
      </p:sp>
      <p:sp>
        <p:nvSpPr>
          <p:cNvPr id="3" name="Content Placeholder 2">
            <a:extLst>
              <a:ext uri="{FF2B5EF4-FFF2-40B4-BE49-F238E27FC236}">
                <a16:creationId xmlns:a16="http://schemas.microsoft.com/office/drawing/2014/main" id="{9299D774-6DD6-3A4C-8BE0-DC5B24EAA9E4}"/>
              </a:ext>
            </a:extLst>
          </p:cNvPr>
          <p:cNvSpPr>
            <a:spLocks noGrp="1"/>
          </p:cNvSpPr>
          <p:nvPr>
            <p:ph idx="1"/>
          </p:nvPr>
        </p:nvSpPr>
        <p:spPr/>
        <p:txBody>
          <a:bodyPr>
            <a:normAutofit/>
          </a:bodyPr>
          <a:lstStyle/>
          <a:p>
            <a:r>
              <a:rPr lang="en-US" dirty="0"/>
              <a:t>Vacuum and AFR are independent</a:t>
            </a:r>
          </a:p>
          <a:p>
            <a:r>
              <a:rPr lang="en-US" dirty="0"/>
              <a:t>AFR is determined by pump speed</a:t>
            </a:r>
          </a:p>
          <a:p>
            <a:r>
              <a:rPr lang="en-US" dirty="0"/>
              <a:t>Vacuum will build after Occlusion</a:t>
            </a:r>
          </a:p>
          <a:p>
            <a:r>
              <a:rPr lang="en-US" dirty="0"/>
              <a:t>Vacuum will reduce after Occlusion has broken</a:t>
            </a:r>
          </a:p>
          <a:p>
            <a:r>
              <a:rPr lang="en-US" dirty="0"/>
              <a:t>Vacuum levels can build regardless of Flow Rate </a:t>
            </a:r>
          </a:p>
          <a:p>
            <a:r>
              <a:rPr lang="en-US" dirty="0"/>
              <a:t>Rise Time is determined by Flow Rate</a:t>
            </a:r>
          </a:p>
        </p:txBody>
      </p:sp>
      <p:sp>
        <p:nvSpPr>
          <p:cNvPr id="4" name="Slide Number Placeholder 3">
            <a:extLst>
              <a:ext uri="{FF2B5EF4-FFF2-40B4-BE49-F238E27FC236}">
                <a16:creationId xmlns:a16="http://schemas.microsoft.com/office/drawing/2014/main" id="{35CF331E-3AE9-D440-B93F-6E06C17E7FE9}"/>
              </a:ext>
            </a:extLst>
          </p:cNvPr>
          <p:cNvSpPr>
            <a:spLocks noGrp="1"/>
          </p:cNvSpPr>
          <p:nvPr>
            <p:ph type="sldNum" sz="quarter" idx="12"/>
          </p:nvPr>
        </p:nvSpPr>
        <p:spPr/>
        <p:txBody>
          <a:bodyPr/>
          <a:lstStyle/>
          <a:p>
            <a:fld id="{90F0153F-5A2C-3A4E-B55D-76C3916E214D}" type="slidenum">
              <a:rPr lang="en-US" smtClean="0"/>
              <a:pPr/>
              <a:t>29</a:t>
            </a:fld>
            <a:endParaRPr lang="en-US"/>
          </a:p>
        </p:txBody>
      </p:sp>
    </p:spTree>
    <p:extLst>
      <p:ext uri="{BB962C8B-B14F-4D97-AF65-F5344CB8AC3E}">
        <p14:creationId xmlns:p14="http://schemas.microsoft.com/office/powerpoint/2010/main" val="32360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C320-739A-604F-957D-22CE70B14F07}"/>
              </a:ext>
            </a:extLst>
          </p:cNvPr>
          <p:cNvSpPr>
            <a:spLocks noGrp="1"/>
          </p:cNvSpPr>
          <p:nvPr>
            <p:ph type="title"/>
          </p:nvPr>
        </p:nvSpPr>
        <p:spPr/>
        <p:txBody>
          <a:bodyPr/>
          <a:lstStyle/>
          <a:p>
            <a:r>
              <a:rPr lang="en-US" dirty="0"/>
              <a:t>Dynamic Rise</a:t>
            </a:r>
          </a:p>
        </p:txBody>
      </p:sp>
      <p:sp>
        <p:nvSpPr>
          <p:cNvPr id="3" name="Content Placeholder 2">
            <a:extLst>
              <a:ext uri="{FF2B5EF4-FFF2-40B4-BE49-F238E27FC236}">
                <a16:creationId xmlns:a16="http://schemas.microsoft.com/office/drawing/2014/main" id="{132621D3-CC45-3D4A-A694-0F57AC832196}"/>
              </a:ext>
            </a:extLst>
          </p:cNvPr>
          <p:cNvSpPr>
            <a:spLocks noGrp="1"/>
          </p:cNvSpPr>
          <p:nvPr>
            <p:ph idx="1"/>
          </p:nvPr>
        </p:nvSpPr>
        <p:spPr/>
        <p:txBody>
          <a:bodyPr/>
          <a:lstStyle/>
          <a:p>
            <a:r>
              <a:rPr lang="en-US" dirty="0"/>
              <a:t>Controls how quickly maximum vacuum is achieved when tip is occluded</a:t>
            </a:r>
          </a:p>
          <a:p>
            <a:r>
              <a:rPr lang="en-US" dirty="0"/>
              <a:t>Can program faster (+) or slower (-) rise time once Occlusion</a:t>
            </a:r>
          </a:p>
        </p:txBody>
      </p:sp>
      <p:sp>
        <p:nvSpPr>
          <p:cNvPr id="4" name="Slide Number Placeholder 3">
            <a:extLst>
              <a:ext uri="{FF2B5EF4-FFF2-40B4-BE49-F238E27FC236}">
                <a16:creationId xmlns:a16="http://schemas.microsoft.com/office/drawing/2014/main" id="{F156EA43-273D-9B44-ACE7-C36E22577AFF}"/>
              </a:ext>
            </a:extLst>
          </p:cNvPr>
          <p:cNvSpPr>
            <a:spLocks noGrp="1"/>
          </p:cNvSpPr>
          <p:nvPr>
            <p:ph type="sldNum" sz="quarter" idx="12"/>
          </p:nvPr>
        </p:nvSpPr>
        <p:spPr/>
        <p:txBody>
          <a:bodyPr/>
          <a:lstStyle/>
          <a:p>
            <a:fld id="{90F0153F-5A2C-3A4E-B55D-76C3916E214D}" type="slidenum">
              <a:rPr lang="en-US" smtClean="0"/>
              <a:pPr/>
              <a:t>30</a:t>
            </a:fld>
            <a:endParaRPr lang="en-US"/>
          </a:p>
        </p:txBody>
      </p:sp>
    </p:spTree>
    <p:extLst>
      <p:ext uri="{BB962C8B-B14F-4D97-AF65-F5344CB8AC3E}">
        <p14:creationId xmlns:p14="http://schemas.microsoft.com/office/powerpoint/2010/main" val="71578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8FB8-BC98-0C46-9E57-B776C46F05DC}"/>
              </a:ext>
            </a:extLst>
          </p:cNvPr>
          <p:cNvSpPr>
            <a:spLocks noGrp="1"/>
          </p:cNvSpPr>
          <p:nvPr>
            <p:ph type="title"/>
          </p:nvPr>
        </p:nvSpPr>
        <p:spPr/>
        <p:txBody>
          <a:bodyPr/>
          <a:lstStyle/>
          <a:p>
            <a:r>
              <a:rPr lang="en-US" dirty="0"/>
              <a:t>Peristaltic Pump Tradeoff</a:t>
            </a:r>
          </a:p>
        </p:txBody>
      </p:sp>
      <p:sp>
        <p:nvSpPr>
          <p:cNvPr id="3" name="Content Placeholder 2">
            <a:extLst>
              <a:ext uri="{FF2B5EF4-FFF2-40B4-BE49-F238E27FC236}">
                <a16:creationId xmlns:a16="http://schemas.microsoft.com/office/drawing/2014/main" id="{7FCF8650-1C76-DD43-9D96-BC108AF44AA6}"/>
              </a:ext>
            </a:extLst>
          </p:cNvPr>
          <p:cNvSpPr>
            <a:spLocks noGrp="1"/>
          </p:cNvSpPr>
          <p:nvPr>
            <p:ph idx="1"/>
          </p:nvPr>
        </p:nvSpPr>
        <p:spPr/>
        <p:txBody>
          <a:bodyPr>
            <a:normAutofit/>
          </a:bodyPr>
          <a:lstStyle/>
          <a:p>
            <a:r>
              <a:rPr lang="en-US" dirty="0"/>
              <a:t>Advantages:</a:t>
            </a:r>
          </a:p>
          <a:p>
            <a:pPr lvl="1"/>
            <a:r>
              <a:rPr lang="en-US" sz="3200" dirty="0"/>
              <a:t>Customize flow and vacuum limits for personal technique</a:t>
            </a:r>
          </a:p>
          <a:p>
            <a:pPr lvl="1"/>
            <a:r>
              <a:rPr lang="en-US" sz="3200" dirty="0"/>
              <a:t>Access to high vacuum limits</a:t>
            </a:r>
          </a:p>
          <a:p>
            <a:pPr lvl="1"/>
            <a:r>
              <a:rPr lang="en-US" sz="3200" dirty="0"/>
              <a:t>Allows for moderate flow with low vacuum for maximal thermal safety during sculpting</a:t>
            </a:r>
          </a:p>
          <a:p>
            <a:r>
              <a:rPr lang="en-US" dirty="0"/>
              <a:t>Disadvantages:</a:t>
            </a:r>
          </a:p>
          <a:p>
            <a:pPr lvl="1"/>
            <a:r>
              <a:rPr lang="en-US" sz="3200" dirty="0"/>
              <a:t>Need to adjust both flow and vacuum limit to optimize settings</a:t>
            </a:r>
          </a:p>
        </p:txBody>
      </p:sp>
      <p:sp>
        <p:nvSpPr>
          <p:cNvPr id="4" name="Slide Number Placeholder 3">
            <a:extLst>
              <a:ext uri="{FF2B5EF4-FFF2-40B4-BE49-F238E27FC236}">
                <a16:creationId xmlns:a16="http://schemas.microsoft.com/office/drawing/2014/main" id="{D51031F9-E2EF-8E4D-9643-BD4E45841E37}"/>
              </a:ext>
            </a:extLst>
          </p:cNvPr>
          <p:cNvSpPr>
            <a:spLocks noGrp="1"/>
          </p:cNvSpPr>
          <p:nvPr>
            <p:ph type="sldNum" sz="quarter" idx="12"/>
          </p:nvPr>
        </p:nvSpPr>
        <p:spPr/>
        <p:txBody>
          <a:bodyPr/>
          <a:lstStyle/>
          <a:p>
            <a:fld id="{90F0153F-5A2C-3A4E-B55D-76C3916E214D}" type="slidenum">
              <a:rPr lang="en-US" smtClean="0"/>
              <a:pPr/>
              <a:t>31</a:t>
            </a:fld>
            <a:endParaRPr lang="en-US"/>
          </a:p>
        </p:txBody>
      </p:sp>
    </p:spTree>
    <p:extLst>
      <p:ext uri="{BB962C8B-B14F-4D97-AF65-F5344CB8AC3E}">
        <p14:creationId xmlns:p14="http://schemas.microsoft.com/office/powerpoint/2010/main" val="29243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1C30-43A9-404A-B59B-5842260EAA83}"/>
              </a:ext>
            </a:extLst>
          </p:cNvPr>
          <p:cNvSpPr>
            <a:spLocks noGrp="1"/>
          </p:cNvSpPr>
          <p:nvPr>
            <p:ph type="title"/>
          </p:nvPr>
        </p:nvSpPr>
        <p:spPr/>
        <p:txBody>
          <a:bodyPr/>
          <a:lstStyle/>
          <a:p>
            <a:r>
              <a:rPr lang="en-US" dirty="0"/>
              <a:t>Venturi Pump Characteristics</a:t>
            </a:r>
          </a:p>
        </p:txBody>
      </p:sp>
      <p:sp>
        <p:nvSpPr>
          <p:cNvPr id="3" name="Content Placeholder 2">
            <a:extLst>
              <a:ext uri="{FF2B5EF4-FFF2-40B4-BE49-F238E27FC236}">
                <a16:creationId xmlns:a16="http://schemas.microsoft.com/office/drawing/2014/main" id="{1CB81844-8F79-B647-8AD2-084005E1C7CC}"/>
              </a:ext>
            </a:extLst>
          </p:cNvPr>
          <p:cNvSpPr>
            <a:spLocks noGrp="1"/>
          </p:cNvSpPr>
          <p:nvPr>
            <p:ph idx="1"/>
          </p:nvPr>
        </p:nvSpPr>
        <p:spPr/>
        <p:txBody>
          <a:bodyPr>
            <a:normAutofit/>
          </a:bodyPr>
          <a:lstStyle/>
          <a:p>
            <a:r>
              <a:rPr lang="en-US" dirty="0"/>
              <a:t>Compressed air system</a:t>
            </a:r>
          </a:p>
          <a:p>
            <a:r>
              <a:rPr lang="en-US" dirty="0"/>
              <a:t>Vacuum is always present</a:t>
            </a:r>
          </a:p>
          <a:p>
            <a:r>
              <a:rPr lang="en-US" dirty="0"/>
              <a:t>Vacuum is independent of Occlusion</a:t>
            </a:r>
          </a:p>
          <a:p>
            <a:r>
              <a:rPr lang="en-US" dirty="0"/>
              <a:t>Vacuum and Flow Rate are directly related</a:t>
            </a:r>
          </a:p>
          <a:p>
            <a:pPr lvl="1"/>
            <a:r>
              <a:rPr lang="en-US" dirty="0"/>
              <a:t>Higher Vacuum = Higher Flow Rate</a:t>
            </a:r>
          </a:p>
          <a:p>
            <a:r>
              <a:rPr lang="en-US" dirty="0"/>
              <a:t>Control of Vacuum/Flow Rate is linear </a:t>
            </a:r>
          </a:p>
          <a:p>
            <a:r>
              <a:rPr lang="en-US" dirty="0"/>
              <a:t>Vacuum will only be reduced in relation to footswitch position</a:t>
            </a:r>
          </a:p>
        </p:txBody>
      </p:sp>
      <p:sp>
        <p:nvSpPr>
          <p:cNvPr id="4" name="Slide Number Placeholder 3">
            <a:extLst>
              <a:ext uri="{FF2B5EF4-FFF2-40B4-BE49-F238E27FC236}">
                <a16:creationId xmlns:a16="http://schemas.microsoft.com/office/drawing/2014/main" id="{59B0D100-344B-E745-BBF7-80B9F6E99C2F}"/>
              </a:ext>
            </a:extLst>
          </p:cNvPr>
          <p:cNvSpPr>
            <a:spLocks noGrp="1"/>
          </p:cNvSpPr>
          <p:nvPr>
            <p:ph type="sldNum" sz="quarter" idx="12"/>
          </p:nvPr>
        </p:nvSpPr>
        <p:spPr/>
        <p:txBody>
          <a:bodyPr/>
          <a:lstStyle/>
          <a:p>
            <a:fld id="{90F0153F-5A2C-3A4E-B55D-76C3916E214D}" type="slidenum">
              <a:rPr lang="en-US" smtClean="0"/>
              <a:pPr/>
              <a:t>32</a:t>
            </a:fld>
            <a:endParaRPr lang="en-US"/>
          </a:p>
        </p:txBody>
      </p:sp>
    </p:spTree>
    <p:extLst>
      <p:ext uri="{BB962C8B-B14F-4D97-AF65-F5344CB8AC3E}">
        <p14:creationId xmlns:p14="http://schemas.microsoft.com/office/powerpoint/2010/main" val="7125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2643-9B61-574A-97C4-E6AD195996EC}"/>
              </a:ext>
            </a:extLst>
          </p:cNvPr>
          <p:cNvSpPr>
            <a:spLocks noGrp="1"/>
          </p:cNvSpPr>
          <p:nvPr>
            <p:ph type="title"/>
          </p:nvPr>
        </p:nvSpPr>
        <p:spPr/>
        <p:txBody>
          <a:bodyPr/>
          <a:lstStyle/>
          <a:p>
            <a:r>
              <a:rPr lang="en-US" dirty="0"/>
              <a:t>Venturi Pump Tradeoff</a:t>
            </a:r>
          </a:p>
        </p:txBody>
      </p:sp>
      <p:sp>
        <p:nvSpPr>
          <p:cNvPr id="3" name="Content Placeholder 2">
            <a:extLst>
              <a:ext uri="{FF2B5EF4-FFF2-40B4-BE49-F238E27FC236}">
                <a16:creationId xmlns:a16="http://schemas.microsoft.com/office/drawing/2014/main" id="{535CD14F-3A05-3845-BC50-28EAFDB4AE39}"/>
              </a:ext>
            </a:extLst>
          </p:cNvPr>
          <p:cNvSpPr>
            <a:spLocks noGrp="1"/>
          </p:cNvSpPr>
          <p:nvPr>
            <p:ph idx="1"/>
          </p:nvPr>
        </p:nvSpPr>
        <p:spPr/>
        <p:txBody>
          <a:bodyPr>
            <a:normAutofit/>
          </a:bodyPr>
          <a:lstStyle/>
          <a:p>
            <a:r>
              <a:rPr lang="en-US" dirty="0"/>
              <a:t>Advantages:</a:t>
            </a:r>
          </a:p>
          <a:p>
            <a:pPr lvl="1"/>
            <a:r>
              <a:rPr lang="en-US" sz="3200" dirty="0"/>
              <a:t>Not occlusion dependent</a:t>
            </a:r>
          </a:p>
          <a:p>
            <a:pPr lvl="1"/>
            <a:r>
              <a:rPr lang="en-US" sz="3200" dirty="0"/>
              <a:t>One variable to change</a:t>
            </a:r>
          </a:p>
          <a:p>
            <a:r>
              <a:rPr lang="en-US" dirty="0"/>
              <a:t>Disadvantages:</a:t>
            </a:r>
          </a:p>
          <a:p>
            <a:pPr lvl="1"/>
            <a:r>
              <a:rPr lang="en-US" sz="3200" dirty="0"/>
              <a:t>Flow is dependent on vacuum level</a:t>
            </a:r>
          </a:p>
          <a:p>
            <a:pPr lvl="1"/>
            <a:r>
              <a:rPr lang="en-US" sz="3200" dirty="0"/>
              <a:t>Limited availability of high vacuum levels</a:t>
            </a:r>
          </a:p>
          <a:p>
            <a:pPr lvl="1"/>
            <a:r>
              <a:rPr lang="en-US" sz="3200" dirty="0"/>
              <a:t>Potential tip overheating with low vacuum sculpting</a:t>
            </a:r>
          </a:p>
        </p:txBody>
      </p:sp>
      <p:sp>
        <p:nvSpPr>
          <p:cNvPr id="4" name="Slide Number Placeholder 3">
            <a:extLst>
              <a:ext uri="{FF2B5EF4-FFF2-40B4-BE49-F238E27FC236}">
                <a16:creationId xmlns:a16="http://schemas.microsoft.com/office/drawing/2014/main" id="{09D6FF9C-2D8D-FE45-961B-1C96A5822E7F}"/>
              </a:ext>
            </a:extLst>
          </p:cNvPr>
          <p:cNvSpPr>
            <a:spLocks noGrp="1"/>
          </p:cNvSpPr>
          <p:nvPr>
            <p:ph type="sldNum" sz="quarter" idx="12"/>
          </p:nvPr>
        </p:nvSpPr>
        <p:spPr/>
        <p:txBody>
          <a:bodyPr/>
          <a:lstStyle/>
          <a:p>
            <a:fld id="{90F0153F-5A2C-3A4E-B55D-76C3916E214D}" type="slidenum">
              <a:rPr lang="en-US" smtClean="0"/>
              <a:pPr/>
              <a:t>33</a:t>
            </a:fld>
            <a:endParaRPr lang="en-US"/>
          </a:p>
        </p:txBody>
      </p:sp>
    </p:spTree>
    <p:extLst>
      <p:ext uri="{BB962C8B-B14F-4D97-AF65-F5344CB8AC3E}">
        <p14:creationId xmlns:p14="http://schemas.microsoft.com/office/powerpoint/2010/main" val="7134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a:ln w="1270">
                  <a:solidFill>
                    <a:schemeClr val="bg1"/>
                  </a:solidFill>
                </a:ln>
                <a:solidFill>
                  <a:srgbClr val="CE0F25"/>
                </a:solidFill>
              </a:rPr>
              <a:t>Emulsification Forces</a:t>
            </a:r>
            <a:endParaRPr lang="en-US" sz="6000" dirty="0"/>
          </a:p>
        </p:txBody>
      </p:sp>
    </p:spTree>
    <p:extLst>
      <p:ext uri="{BB962C8B-B14F-4D97-AF65-F5344CB8AC3E}">
        <p14:creationId xmlns:p14="http://schemas.microsoft.com/office/powerpoint/2010/main" val="2870148905"/>
      </p:ext>
    </p:extLst>
  </p:cSld>
  <p:clrMapOvr>
    <a:overrideClrMapping bg1="lt1" tx1="dk1" bg2="lt2" tx2="dk2" accent1="accent1" accent2="accent2" accent3="accent3" accent4="accent4" accent5="accent5" accent6="accent6" hlink="hlink" folHlink="folHlink"/>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FFF9-57F6-D846-A70A-86782C6B6BF4}"/>
              </a:ext>
            </a:extLst>
          </p:cNvPr>
          <p:cNvSpPr>
            <a:spLocks noGrp="1"/>
          </p:cNvSpPr>
          <p:nvPr>
            <p:ph type="title"/>
          </p:nvPr>
        </p:nvSpPr>
        <p:spPr/>
        <p:txBody>
          <a:bodyPr/>
          <a:lstStyle/>
          <a:p>
            <a:r>
              <a:rPr lang="en-US" dirty="0"/>
              <a:t>Frequency</a:t>
            </a:r>
          </a:p>
        </p:txBody>
      </p:sp>
      <p:sp>
        <p:nvSpPr>
          <p:cNvPr id="3" name="Content Placeholder 2">
            <a:extLst>
              <a:ext uri="{FF2B5EF4-FFF2-40B4-BE49-F238E27FC236}">
                <a16:creationId xmlns:a16="http://schemas.microsoft.com/office/drawing/2014/main" id="{B56D5E08-3758-5440-BF5D-A52BCC46920B}"/>
              </a:ext>
            </a:extLst>
          </p:cNvPr>
          <p:cNvSpPr>
            <a:spLocks noGrp="1"/>
          </p:cNvSpPr>
          <p:nvPr>
            <p:ph idx="1"/>
          </p:nvPr>
        </p:nvSpPr>
        <p:spPr/>
        <p:txBody>
          <a:bodyPr/>
          <a:lstStyle/>
          <a:p>
            <a:r>
              <a:rPr lang="en-US" dirty="0"/>
              <a:t>What is it?</a:t>
            </a:r>
          </a:p>
          <a:p>
            <a:pPr lvl="1"/>
            <a:r>
              <a:rPr lang="en-US" sz="3200" dirty="0"/>
              <a:t>How fast the </a:t>
            </a:r>
            <a:r>
              <a:rPr lang="en-US" sz="3200" dirty="0" err="1"/>
              <a:t>phaco</a:t>
            </a:r>
            <a:r>
              <a:rPr lang="en-US" sz="3200" dirty="0"/>
              <a:t> needle moves back and forth</a:t>
            </a:r>
          </a:p>
          <a:p>
            <a:r>
              <a:rPr lang="en-US" dirty="0"/>
              <a:t>What is the frequency range?</a:t>
            </a:r>
          </a:p>
          <a:p>
            <a:pPr lvl="1"/>
            <a:r>
              <a:rPr lang="en-US" sz="3200" dirty="0"/>
              <a:t>The frequency of </a:t>
            </a:r>
            <a:r>
              <a:rPr lang="en-US" sz="3200" u="sng" dirty="0"/>
              <a:t>ultrasonic</a:t>
            </a:r>
            <a:r>
              <a:rPr lang="en-US" sz="3200" dirty="0"/>
              <a:t> handpieces is 27,000-60,000 times/second</a:t>
            </a:r>
          </a:p>
        </p:txBody>
      </p:sp>
      <p:sp>
        <p:nvSpPr>
          <p:cNvPr id="4" name="Slide Number Placeholder 3">
            <a:extLst>
              <a:ext uri="{FF2B5EF4-FFF2-40B4-BE49-F238E27FC236}">
                <a16:creationId xmlns:a16="http://schemas.microsoft.com/office/drawing/2014/main" id="{37D40DCF-8977-DB41-826C-DB28B9BE2746}"/>
              </a:ext>
            </a:extLst>
          </p:cNvPr>
          <p:cNvSpPr>
            <a:spLocks noGrp="1"/>
          </p:cNvSpPr>
          <p:nvPr>
            <p:ph type="sldNum" sz="quarter" idx="12"/>
          </p:nvPr>
        </p:nvSpPr>
        <p:spPr/>
        <p:txBody>
          <a:bodyPr/>
          <a:lstStyle/>
          <a:p>
            <a:fld id="{90F0153F-5A2C-3A4E-B55D-76C3916E214D}" type="slidenum">
              <a:rPr lang="en-US" smtClean="0"/>
              <a:pPr/>
              <a:t>35</a:t>
            </a:fld>
            <a:endParaRPr lang="en-US"/>
          </a:p>
        </p:txBody>
      </p:sp>
      <p:grpSp>
        <p:nvGrpSpPr>
          <p:cNvPr id="5" name="Group 7">
            <a:extLst>
              <a:ext uri="{FF2B5EF4-FFF2-40B4-BE49-F238E27FC236}">
                <a16:creationId xmlns:a16="http://schemas.microsoft.com/office/drawing/2014/main" id="{9E574614-6222-4A47-AC5C-D87FD3E3BD9C}"/>
              </a:ext>
            </a:extLst>
          </p:cNvPr>
          <p:cNvGrpSpPr>
            <a:grpSpLocks/>
          </p:cNvGrpSpPr>
          <p:nvPr/>
        </p:nvGrpSpPr>
        <p:grpSpPr bwMode="auto">
          <a:xfrm>
            <a:off x="5111264" y="4057057"/>
            <a:ext cx="6089704" cy="2067902"/>
            <a:chOff x="631" y="2281"/>
            <a:chExt cx="4778" cy="1838"/>
          </a:xfrm>
        </p:grpSpPr>
        <p:sp>
          <p:nvSpPr>
            <p:cNvPr id="6" name="AutoShape 8">
              <a:extLst>
                <a:ext uri="{FF2B5EF4-FFF2-40B4-BE49-F238E27FC236}">
                  <a16:creationId xmlns:a16="http://schemas.microsoft.com/office/drawing/2014/main" id="{61D0A381-3B78-D046-8C0F-CF333DD8274D}"/>
                </a:ext>
              </a:extLst>
            </p:cNvPr>
            <p:cNvSpPr>
              <a:spLocks noChangeArrowheads="1"/>
            </p:cNvSpPr>
            <p:nvPr/>
          </p:nvSpPr>
          <p:spPr bwMode="auto">
            <a:xfrm flipH="1">
              <a:off x="1518" y="2810"/>
              <a:ext cx="1471" cy="765"/>
            </a:xfrm>
            <a:prstGeom prst="parallelogram">
              <a:avLst>
                <a:gd name="adj" fmla="val 48063"/>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7" name="AutoShape 9">
              <a:extLst>
                <a:ext uri="{FF2B5EF4-FFF2-40B4-BE49-F238E27FC236}">
                  <a16:creationId xmlns:a16="http://schemas.microsoft.com/office/drawing/2014/main" id="{27DEEDA7-686A-4C4B-BD46-CF59776C8C0D}"/>
                </a:ext>
              </a:extLst>
            </p:cNvPr>
            <p:cNvSpPr>
              <a:spLocks noChangeArrowheads="1"/>
            </p:cNvSpPr>
            <p:nvPr/>
          </p:nvSpPr>
          <p:spPr bwMode="auto">
            <a:xfrm flipH="1">
              <a:off x="1418" y="2818"/>
              <a:ext cx="1472" cy="765"/>
            </a:xfrm>
            <a:prstGeom prst="parallelogram">
              <a:avLst>
                <a:gd name="adj" fmla="val 48096"/>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8" name="AutoShape 10">
              <a:extLst>
                <a:ext uri="{FF2B5EF4-FFF2-40B4-BE49-F238E27FC236}">
                  <a16:creationId xmlns:a16="http://schemas.microsoft.com/office/drawing/2014/main" id="{6DBAD5F6-19CF-AB40-B6AB-AC2640E98F43}"/>
                </a:ext>
              </a:extLst>
            </p:cNvPr>
            <p:cNvSpPr>
              <a:spLocks noChangeArrowheads="1"/>
            </p:cNvSpPr>
            <p:nvPr/>
          </p:nvSpPr>
          <p:spPr bwMode="auto">
            <a:xfrm flipH="1">
              <a:off x="1590" y="2818"/>
              <a:ext cx="1471" cy="765"/>
            </a:xfrm>
            <a:prstGeom prst="parallelogram">
              <a:avLst>
                <a:gd name="adj" fmla="val 48063"/>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9" name="AutoShape 11">
              <a:extLst>
                <a:ext uri="{FF2B5EF4-FFF2-40B4-BE49-F238E27FC236}">
                  <a16:creationId xmlns:a16="http://schemas.microsoft.com/office/drawing/2014/main" id="{087ECD1B-6521-9E45-B9A2-FAA9EC64ED0E}"/>
                </a:ext>
              </a:extLst>
            </p:cNvPr>
            <p:cNvSpPr>
              <a:spLocks noChangeArrowheads="1"/>
            </p:cNvSpPr>
            <p:nvPr/>
          </p:nvSpPr>
          <p:spPr bwMode="auto">
            <a:xfrm flipH="1">
              <a:off x="1326" y="2830"/>
              <a:ext cx="1447" cy="741"/>
            </a:xfrm>
            <a:prstGeom prst="parallelogram">
              <a:avLst>
                <a:gd name="adj" fmla="val 48810"/>
              </a:avLst>
            </a:prstGeom>
            <a:solidFill>
              <a:schemeClr val="folHlink"/>
            </a:solidFill>
            <a:ln w="50800">
              <a:solidFill>
                <a:schemeClr val="folHlink"/>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0" name="AutoShape 12">
              <a:extLst>
                <a:ext uri="{FF2B5EF4-FFF2-40B4-BE49-F238E27FC236}">
                  <a16:creationId xmlns:a16="http://schemas.microsoft.com/office/drawing/2014/main" id="{5A6D77F4-F9EE-FC47-B58A-21A8E8DF2849}"/>
                </a:ext>
              </a:extLst>
            </p:cNvPr>
            <p:cNvSpPr>
              <a:spLocks noChangeArrowheads="1"/>
            </p:cNvSpPr>
            <p:nvPr/>
          </p:nvSpPr>
          <p:spPr bwMode="auto">
            <a:xfrm rot="5400000" flipV="1">
              <a:off x="346" y="2566"/>
              <a:ext cx="1838" cy="12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497 h 21600"/>
                <a:gd name="T14" fmla="*/ 17099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tx1"/>
              </a:solidFill>
              <a:miter lim="800000"/>
              <a:headEnd/>
              <a:tailEnd/>
            </a:ln>
          </p:spPr>
          <p:txBody>
            <a:bodyPr wrap="none" anchor="ctr"/>
            <a:lstStyle/>
            <a:p>
              <a:endParaRPr lang="en-US" sz="2400"/>
            </a:p>
          </p:txBody>
        </p:sp>
        <p:sp>
          <p:nvSpPr>
            <p:cNvPr id="11" name="Oval 13">
              <a:extLst>
                <a:ext uri="{FF2B5EF4-FFF2-40B4-BE49-F238E27FC236}">
                  <a16:creationId xmlns:a16="http://schemas.microsoft.com/office/drawing/2014/main" id="{C794D49F-FCA5-FC43-96E4-F19864DE7F06}"/>
                </a:ext>
              </a:extLst>
            </p:cNvPr>
            <p:cNvSpPr>
              <a:spLocks noChangeArrowheads="1"/>
            </p:cNvSpPr>
            <p:nvPr/>
          </p:nvSpPr>
          <p:spPr bwMode="auto">
            <a:xfrm>
              <a:off x="809" y="2814"/>
              <a:ext cx="889" cy="790"/>
            </a:xfrm>
            <a:prstGeom prst="ellipse">
              <a:avLst/>
            </a:prstGeom>
            <a:solidFill>
              <a:schemeClr val="folHlink"/>
            </a:solidFill>
            <a:ln w="12700">
              <a:solidFill>
                <a:schemeClr val="tx1"/>
              </a:solidFill>
              <a:round/>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2" name="Line 14">
              <a:extLst>
                <a:ext uri="{FF2B5EF4-FFF2-40B4-BE49-F238E27FC236}">
                  <a16:creationId xmlns:a16="http://schemas.microsoft.com/office/drawing/2014/main" id="{14FF67FC-C8CC-5449-974C-C33EABBD7BF7}"/>
                </a:ext>
              </a:extLst>
            </p:cNvPr>
            <p:cNvSpPr>
              <a:spLocks noChangeShapeType="1"/>
            </p:cNvSpPr>
            <p:nvPr/>
          </p:nvSpPr>
          <p:spPr bwMode="auto">
            <a:xfrm>
              <a:off x="2221" y="3213"/>
              <a:ext cx="1208" cy="0"/>
            </a:xfrm>
            <a:prstGeom prst="line">
              <a:avLst/>
            </a:prstGeom>
            <a:noFill/>
            <a:ln w="762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13" name="Rectangle 15">
              <a:extLst>
                <a:ext uri="{FF2B5EF4-FFF2-40B4-BE49-F238E27FC236}">
                  <a16:creationId xmlns:a16="http://schemas.microsoft.com/office/drawing/2014/main" id="{51890112-C4B1-7243-9CCC-D26A6A5670BD}"/>
                </a:ext>
              </a:extLst>
            </p:cNvPr>
            <p:cNvSpPr>
              <a:spLocks noChangeArrowheads="1"/>
            </p:cNvSpPr>
            <p:nvPr/>
          </p:nvSpPr>
          <p:spPr bwMode="auto">
            <a:xfrm>
              <a:off x="3461" y="2879"/>
              <a:ext cx="1948"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4000" dirty="0">
                  <a:latin typeface="Garamond" panose="02020404030301010803" pitchFamily="18" charset="0"/>
                </a:rPr>
                <a:t>Frequency</a:t>
              </a:r>
            </a:p>
          </p:txBody>
        </p:sp>
      </p:grpSp>
    </p:spTree>
    <p:extLst>
      <p:ext uri="{BB962C8B-B14F-4D97-AF65-F5344CB8AC3E}">
        <p14:creationId xmlns:p14="http://schemas.microsoft.com/office/powerpoint/2010/main" val="23139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3B13-3EA2-1147-B7C6-EA7E3925288F}"/>
              </a:ext>
            </a:extLst>
          </p:cNvPr>
          <p:cNvSpPr>
            <a:spLocks noGrp="1"/>
          </p:cNvSpPr>
          <p:nvPr>
            <p:ph type="title"/>
          </p:nvPr>
        </p:nvSpPr>
        <p:spPr/>
        <p:txBody>
          <a:bodyPr/>
          <a:lstStyle/>
          <a:p>
            <a:r>
              <a:rPr lang="en-US" dirty="0"/>
              <a:t>Stroke</a:t>
            </a:r>
          </a:p>
        </p:txBody>
      </p:sp>
      <p:sp>
        <p:nvSpPr>
          <p:cNvPr id="3" name="Content Placeholder 2">
            <a:extLst>
              <a:ext uri="{FF2B5EF4-FFF2-40B4-BE49-F238E27FC236}">
                <a16:creationId xmlns:a16="http://schemas.microsoft.com/office/drawing/2014/main" id="{C61261F0-577D-AB49-B224-2E6E94CF7423}"/>
              </a:ext>
            </a:extLst>
          </p:cNvPr>
          <p:cNvSpPr>
            <a:spLocks noGrp="1"/>
          </p:cNvSpPr>
          <p:nvPr>
            <p:ph idx="1"/>
          </p:nvPr>
        </p:nvSpPr>
        <p:spPr/>
        <p:txBody>
          <a:bodyPr/>
          <a:lstStyle/>
          <a:p>
            <a:r>
              <a:rPr lang="en-US" dirty="0"/>
              <a:t>What is it?</a:t>
            </a:r>
          </a:p>
          <a:p>
            <a:pPr lvl="1"/>
            <a:r>
              <a:rPr lang="en-US" sz="3200" dirty="0"/>
              <a:t>How far the </a:t>
            </a:r>
            <a:r>
              <a:rPr lang="en-US" sz="3200" dirty="0" err="1"/>
              <a:t>phaco</a:t>
            </a:r>
            <a:r>
              <a:rPr lang="en-US" sz="3200" dirty="0"/>
              <a:t> tip moves back and forth</a:t>
            </a:r>
          </a:p>
        </p:txBody>
      </p:sp>
      <p:sp>
        <p:nvSpPr>
          <p:cNvPr id="4" name="Slide Number Placeholder 3">
            <a:extLst>
              <a:ext uri="{FF2B5EF4-FFF2-40B4-BE49-F238E27FC236}">
                <a16:creationId xmlns:a16="http://schemas.microsoft.com/office/drawing/2014/main" id="{7860D01C-7225-4444-8C5E-A6C85547339F}"/>
              </a:ext>
            </a:extLst>
          </p:cNvPr>
          <p:cNvSpPr>
            <a:spLocks noGrp="1"/>
          </p:cNvSpPr>
          <p:nvPr>
            <p:ph type="sldNum" sz="quarter" idx="12"/>
          </p:nvPr>
        </p:nvSpPr>
        <p:spPr/>
        <p:txBody>
          <a:bodyPr/>
          <a:lstStyle/>
          <a:p>
            <a:fld id="{90F0153F-5A2C-3A4E-B55D-76C3916E214D}" type="slidenum">
              <a:rPr lang="en-US" smtClean="0"/>
              <a:pPr/>
              <a:t>36</a:t>
            </a:fld>
            <a:endParaRPr lang="en-US"/>
          </a:p>
        </p:txBody>
      </p:sp>
      <p:grpSp>
        <p:nvGrpSpPr>
          <p:cNvPr id="5" name="Group 7">
            <a:extLst>
              <a:ext uri="{FF2B5EF4-FFF2-40B4-BE49-F238E27FC236}">
                <a16:creationId xmlns:a16="http://schemas.microsoft.com/office/drawing/2014/main" id="{2745AED3-B5E0-0D44-B1BB-70C91EF27576}"/>
              </a:ext>
            </a:extLst>
          </p:cNvPr>
          <p:cNvGrpSpPr>
            <a:grpSpLocks/>
          </p:cNvGrpSpPr>
          <p:nvPr/>
        </p:nvGrpSpPr>
        <p:grpSpPr bwMode="auto">
          <a:xfrm>
            <a:off x="3427347" y="3111776"/>
            <a:ext cx="5337305" cy="3077306"/>
            <a:chOff x="754" y="1571"/>
            <a:chExt cx="4088" cy="2357"/>
          </a:xfrm>
        </p:grpSpPr>
        <p:sp>
          <p:nvSpPr>
            <p:cNvPr id="6" name="AutoShape 8">
              <a:extLst>
                <a:ext uri="{FF2B5EF4-FFF2-40B4-BE49-F238E27FC236}">
                  <a16:creationId xmlns:a16="http://schemas.microsoft.com/office/drawing/2014/main" id="{369538E1-0250-9544-87A5-87BC7449DCE1}"/>
                </a:ext>
              </a:extLst>
            </p:cNvPr>
            <p:cNvSpPr>
              <a:spLocks noChangeArrowheads="1"/>
            </p:cNvSpPr>
            <p:nvPr/>
          </p:nvSpPr>
          <p:spPr bwMode="auto">
            <a:xfrm flipH="1">
              <a:off x="1685" y="2207"/>
              <a:ext cx="1576" cy="904"/>
            </a:xfrm>
            <a:prstGeom prst="parallelogram">
              <a:avLst>
                <a:gd name="adj" fmla="val 43576"/>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7" name="AutoShape 9">
              <a:extLst>
                <a:ext uri="{FF2B5EF4-FFF2-40B4-BE49-F238E27FC236}">
                  <a16:creationId xmlns:a16="http://schemas.microsoft.com/office/drawing/2014/main" id="{93984D6D-474D-DC40-8777-E533AEC36744}"/>
                </a:ext>
              </a:extLst>
            </p:cNvPr>
            <p:cNvSpPr>
              <a:spLocks noChangeArrowheads="1"/>
            </p:cNvSpPr>
            <p:nvPr/>
          </p:nvSpPr>
          <p:spPr bwMode="auto">
            <a:xfrm flipH="1">
              <a:off x="1589" y="2207"/>
              <a:ext cx="1576" cy="904"/>
            </a:xfrm>
            <a:prstGeom prst="parallelogram">
              <a:avLst>
                <a:gd name="adj" fmla="val 43576"/>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8" name="AutoShape 10">
              <a:extLst>
                <a:ext uri="{FF2B5EF4-FFF2-40B4-BE49-F238E27FC236}">
                  <a16:creationId xmlns:a16="http://schemas.microsoft.com/office/drawing/2014/main" id="{C8F41D8E-74CF-F44E-A6D1-9CC192A1076F}"/>
                </a:ext>
              </a:extLst>
            </p:cNvPr>
            <p:cNvSpPr>
              <a:spLocks noChangeArrowheads="1"/>
            </p:cNvSpPr>
            <p:nvPr/>
          </p:nvSpPr>
          <p:spPr bwMode="auto">
            <a:xfrm flipH="1">
              <a:off x="1781" y="2207"/>
              <a:ext cx="1576" cy="904"/>
            </a:xfrm>
            <a:prstGeom prst="parallelogram">
              <a:avLst>
                <a:gd name="adj" fmla="val 43576"/>
              </a:avLst>
            </a:prstGeom>
            <a:noFill/>
            <a:ln w="12700">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9" name="AutoShape 11">
              <a:extLst>
                <a:ext uri="{FF2B5EF4-FFF2-40B4-BE49-F238E27FC236}">
                  <a16:creationId xmlns:a16="http://schemas.microsoft.com/office/drawing/2014/main" id="{5EC62FF9-F1E7-694C-B213-420FBF92F934}"/>
                </a:ext>
              </a:extLst>
            </p:cNvPr>
            <p:cNvSpPr>
              <a:spLocks noChangeArrowheads="1"/>
            </p:cNvSpPr>
            <p:nvPr/>
          </p:nvSpPr>
          <p:spPr bwMode="auto">
            <a:xfrm flipH="1">
              <a:off x="1498" y="2219"/>
              <a:ext cx="1552" cy="880"/>
            </a:xfrm>
            <a:prstGeom prst="parallelogram">
              <a:avLst>
                <a:gd name="adj" fmla="val 44083"/>
              </a:avLst>
            </a:prstGeom>
            <a:solidFill>
              <a:schemeClr val="folHlink"/>
            </a:solidFill>
            <a:ln w="50800">
              <a:solidFill>
                <a:schemeClr val="folHlink"/>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0" name="AutoShape 12">
              <a:extLst>
                <a:ext uri="{FF2B5EF4-FFF2-40B4-BE49-F238E27FC236}">
                  <a16:creationId xmlns:a16="http://schemas.microsoft.com/office/drawing/2014/main" id="{48884EEA-6941-094A-A519-E13E4AF9374F}"/>
                </a:ext>
              </a:extLst>
            </p:cNvPr>
            <p:cNvSpPr>
              <a:spLocks noChangeArrowheads="1"/>
            </p:cNvSpPr>
            <p:nvPr/>
          </p:nvSpPr>
          <p:spPr bwMode="auto">
            <a:xfrm rot="5400000" flipV="1">
              <a:off x="346" y="1979"/>
              <a:ext cx="2176" cy="13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7 w 21600"/>
                <a:gd name="T13" fmla="*/ 4495 h 21600"/>
                <a:gd name="T14" fmla="*/ 17103 w 21600"/>
                <a:gd name="T15" fmla="*/ 17105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tx1"/>
              </a:solidFill>
              <a:miter lim="800000"/>
              <a:headEnd/>
              <a:tailEnd/>
            </a:ln>
          </p:spPr>
          <p:txBody>
            <a:bodyPr wrap="none" anchor="ctr"/>
            <a:lstStyle/>
            <a:p>
              <a:endParaRPr lang="en-US" sz="2400"/>
            </a:p>
          </p:txBody>
        </p:sp>
        <p:sp>
          <p:nvSpPr>
            <p:cNvPr id="11" name="Oval 13">
              <a:extLst>
                <a:ext uri="{FF2B5EF4-FFF2-40B4-BE49-F238E27FC236}">
                  <a16:creationId xmlns:a16="http://schemas.microsoft.com/office/drawing/2014/main" id="{5E9B3AC5-9C8F-F44B-8412-327FEA9A56E6}"/>
                </a:ext>
              </a:extLst>
            </p:cNvPr>
            <p:cNvSpPr>
              <a:spLocks noChangeArrowheads="1"/>
            </p:cNvSpPr>
            <p:nvPr/>
          </p:nvSpPr>
          <p:spPr bwMode="auto">
            <a:xfrm>
              <a:off x="946" y="2202"/>
              <a:ext cx="952" cy="934"/>
            </a:xfrm>
            <a:prstGeom prst="ellipse">
              <a:avLst/>
            </a:prstGeom>
            <a:solidFill>
              <a:schemeClr val="folHlink"/>
            </a:solidFill>
            <a:ln w="12700">
              <a:solidFill>
                <a:schemeClr val="tx1"/>
              </a:solidFill>
              <a:round/>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2" name="Line 14">
              <a:extLst>
                <a:ext uri="{FF2B5EF4-FFF2-40B4-BE49-F238E27FC236}">
                  <a16:creationId xmlns:a16="http://schemas.microsoft.com/office/drawing/2014/main" id="{7A4CA1B9-8DFA-FD46-A2DC-224B18348FA3}"/>
                </a:ext>
              </a:extLst>
            </p:cNvPr>
            <p:cNvSpPr>
              <a:spLocks noChangeShapeType="1"/>
            </p:cNvSpPr>
            <p:nvPr/>
          </p:nvSpPr>
          <p:spPr bwMode="auto">
            <a:xfrm>
              <a:off x="3043" y="3194"/>
              <a:ext cx="0" cy="57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3" name="Line 15">
              <a:extLst>
                <a:ext uri="{FF2B5EF4-FFF2-40B4-BE49-F238E27FC236}">
                  <a16:creationId xmlns:a16="http://schemas.microsoft.com/office/drawing/2014/main" id="{6F83EF79-F867-F34C-9DBF-69C69B3F6C18}"/>
                </a:ext>
              </a:extLst>
            </p:cNvPr>
            <p:cNvSpPr>
              <a:spLocks noChangeShapeType="1"/>
            </p:cNvSpPr>
            <p:nvPr/>
          </p:nvSpPr>
          <p:spPr bwMode="auto">
            <a:xfrm>
              <a:off x="3398" y="3203"/>
              <a:ext cx="0" cy="57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4" name="Line 16">
              <a:extLst>
                <a:ext uri="{FF2B5EF4-FFF2-40B4-BE49-F238E27FC236}">
                  <a16:creationId xmlns:a16="http://schemas.microsoft.com/office/drawing/2014/main" id="{CBE8B35F-1E5B-AB42-951A-F57AEB35D3B8}"/>
                </a:ext>
              </a:extLst>
            </p:cNvPr>
            <p:cNvSpPr>
              <a:spLocks noChangeShapeType="1"/>
            </p:cNvSpPr>
            <p:nvPr/>
          </p:nvSpPr>
          <p:spPr bwMode="auto">
            <a:xfrm>
              <a:off x="2749" y="3668"/>
              <a:ext cx="271" cy="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15" name="Line 17">
              <a:extLst>
                <a:ext uri="{FF2B5EF4-FFF2-40B4-BE49-F238E27FC236}">
                  <a16:creationId xmlns:a16="http://schemas.microsoft.com/office/drawing/2014/main" id="{049B9FD7-3FA0-F943-94C3-7C6A33DAE154}"/>
                </a:ext>
              </a:extLst>
            </p:cNvPr>
            <p:cNvSpPr>
              <a:spLocks noChangeShapeType="1"/>
            </p:cNvSpPr>
            <p:nvPr/>
          </p:nvSpPr>
          <p:spPr bwMode="auto">
            <a:xfrm>
              <a:off x="3412" y="3658"/>
              <a:ext cx="222" cy="0"/>
            </a:xfrm>
            <a:prstGeom prst="line">
              <a:avLst/>
            </a:prstGeom>
            <a:noFill/>
            <a:ln w="127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6" name="Rectangle 18">
              <a:extLst>
                <a:ext uri="{FF2B5EF4-FFF2-40B4-BE49-F238E27FC236}">
                  <a16:creationId xmlns:a16="http://schemas.microsoft.com/office/drawing/2014/main" id="{E526A523-C1D2-644C-AFA7-19D3335462C3}"/>
                </a:ext>
              </a:extLst>
            </p:cNvPr>
            <p:cNvSpPr>
              <a:spLocks noChangeArrowheads="1"/>
            </p:cNvSpPr>
            <p:nvPr/>
          </p:nvSpPr>
          <p:spPr bwMode="auto">
            <a:xfrm>
              <a:off x="3649" y="3388"/>
              <a:ext cx="1193"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4000" dirty="0">
                  <a:latin typeface="Garamond" panose="02020404030301010803" pitchFamily="18" charset="0"/>
                </a:rPr>
                <a:t>Stroke</a:t>
              </a:r>
            </a:p>
          </p:txBody>
        </p:sp>
      </p:grpSp>
    </p:spTree>
    <p:extLst>
      <p:ext uri="{BB962C8B-B14F-4D97-AF65-F5344CB8AC3E}">
        <p14:creationId xmlns:p14="http://schemas.microsoft.com/office/powerpoint/2010/main" val="19019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B080-62FB-6E4B-A835-3BCBB4892A9B}"/>
              </a:ext>
            </a:extLst>
          </p:cNvPr>
          <p:cNvSpPr>
            <a:spLocks noGrp="1"/>
          </p:cNvSpPr>
          <p:nvPr>
            <p:ph type="title"/>
          </p:nvPr>
        </p:nvSpPr>
        <p:spPr/>
        <p:txBody>
          <a:bodyPr/>
          <a:lstStyle/>
          <a:p>
            <a:r>
              <a:rPr lang="en-US" dirty="0"/>
              <a:t>Chatter</a:t>
            </a:r>
          </a:p>
        </p:txBody>
      </p:sp>
      <p:sp>
        <p:nvSpPr>
          <p:cNvPr id="3" name="Content Placeholder 2">
            <a:extLst>
              <a:ext uri="{FF2B5EF4-FFF2-40B4-BE49-F238E27FC236}">
                <a16:creationId xmlns:a16="http://schemas.microsoft.com/office/drawing/2014/main" id="{07C5F72B-7659-AF49-A0DD-ED20047894A3}"/>
              </a:ext>
            </a:extLst>
          </p:cNvPr>
          <p:cNvSpPr>
            <a:spLocks noGrp="1"/>
          </p:cNvSpPr>
          <p:nvPr>
            <p:ph idx="1"/>
          </p:nvPr>
        </p:nvSpPr>
        <p:spPr/>
        <p:txBody>
          <a:bodyPr>
            <a:normAutofit/>
          </a:bodyPr>
          <a:lstStyle/>
          <a:p>
            <a:r>
              <a:rPr lang="en-US" dirty="0"/>
              <a:t>What is it?</a:t>
            </a:r>
          </a:p>
          <a:p>
            <a:pPr lvl="1"/>
            <a:r>
              <a:rPr lang="en-US" sz="3200" dirty="0"/>
              <a:t>Rebound from the ultrasonic tip</a:t>
            </a:r>
          </a:p>
          <a:p>
            <a:r>
              <a:rPr lang="en-US" dirty="0"/>
              <a:t>What causes it?</a:t>
            </a:r>
          </a:p>
          <a:p>
            <a:pPr lvl="1"/>
            <a:r>
              <a:rPr lang="en-US" sz="3200" dirty="0"/>
              <a:t>Stroke overcoming AFR and Vacuum</a:t>
            </a:r>
          </a:p>
        </p:txBody>
      </p:sp>
      <p:sp>
        <p:nvSpPr>
          <p:cNvPr id="4" name="Slide Number Placeholder 3">
            <a:extLst>
              <a:ext uri="{FF2B5EF4-FFF2-40B4-BE49-F238E27FC236}">
                <a16:creationId xmlns:a16="http://schemas.microsoft.com/office/drawing/2014/main" id="{B501B6D4-E51D-5E46-BEAE-ADE28DA2A2FD}"/>
              </a:ext>
            </a:extLst>
          </p:cNvPr>
          <p:cNvSpPr>
            <a:spLocks noGrp="1"/>
          </p:cNvSpPr>
          <p:nvPr>
            <p:ph type="sldNum" sz="quarter" idx="12"/>
          </p:nvPr>
        </p:nvSpPr>
        <p:spPr/>
        <p:txBody>
          <a:bodyPr/>
          <a:lstStyle/>
          <a:p>
            <a:fld id="{90F0153F-5A2C-3A4E-B55D-76C3916E214D}" type="slidenum">
              <a:rPr lang="en-US" smtClean="0"/>
              <a:pPr/>
              <a:t>37</a:t>
            </a:fld>
            <a:endParaRPr lang="en-US"/>
          </a:p>
        </p:txBody>
      </p:sp>
      <p:grpSp>
        <p:nvGrpSpPr>
          <p:cNvPr id="5" name="Group 6">
            <a:extLst>
              <a:ext uri="{FF2B5EF4-FFF2-40B4-BE49-F238E27FC236}">
                <a16:creationId xmlns:a16="http://schemas.microsoft.com/office/drawing/2014/main" id="{FB485DEC-DFED-614F-B678-537CC5CA5610}"/>
              </a:ext>
            </a:extLst>
          </p:cNvPr>
          <p:cNvGrpSpPr>
            <a:grpSpLocks/>
          </p:cNvGrpSpPr>
          <p:nvPr/>
        </p:nvGrpSpPr>
        <p:grpSpPr bwMode="auto">
          <a:xfrm>
            <a:off x="3145630" y="4027732"/>
            <a:ext cx="5900739" cy="2590800"/>
            <a:chOff x="432" y="2271"/>
            <a:chExt cx="4053" cy="1953"/>
          </a:xfrm>
        </p:grpSpPr>
        <p:sp>
          <p:nvSpPr>
            <p:cNvPr id="6" name="Rectangle 7">
              <a:extLst>
                <a:ext uri="{FF2B5EF4-FFF2-40B4-BE49-F238E27FC236}">
                  <a16:creationId xmlns:a16="http://schemas.microsoft.com/office/drawing/2014/main" id="{FDBF06CB-B8AD-204F-A17C-282971F1899D}"/>
                </a:ext>
              </a:extLst>
            </p:cNvPr>
            <p:cNvSpPr>
              <a:spLocks noChangeArrowheads="1"/>
            </p:cNvSpPr>
            <p:nvPr/>
          </p:nvSpPr>
          <p:spPr bwMode="auto">
            <a:xfrm>
              <a:off x="432" y="3936"/>
              <a:ext cx="1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7" name="Rectangle 8">
              <a:extLst>
                <a:ext uri="{FF2B5EF4-FFF2-40B4-BE49-F238E27FC236}">
                  <a16:creationId xmlns:a16="http://schemas.microsoft.com/office/drawing/2014/main" id="{D48B9FA3-A56E-6945-B1E3-35A46C171477}"/>
                </a:ext>
              </a:extLst>
            </p:cNvPr>
            <p:cNvSpPr>
              <a:spLocks noChangeArrowheads="1"/>
            </p:cNvSpPr>
            <p:nvPr/>
          </p:nvSpPr>
          <p:spPr bwMode="auto">
            <a:xfrm>
              <a:off x="1968" y="3936"/>
              <a:ext cx="18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8" name="AutoShape 9">
              <a:extLst>
                <a:ext uri="{FF2B5EF4-FFF2-40B4-BE49-F238E27FC236}">
                  <a16:creationId xmlns:a16="http://schemas.microsoft.com/office/drawing/2014/main" id="{7061CD81-E211-CA4D-9BE4-44D0B6A4EDFD}"/>
                </a:ext>
              </a:extLst>
            </p:cNvPr>
            <p:cNvSpPr>
              <a:spLocks noChangeArrowheads="1"/>
            </p:cNvSpPr>
            <p:nvPr/>
          </p:nvSpPr>
          <p:spPr bwMode="auto">
            <a:xfrm flipH="1">
              <a:off x="1796" y="2747"/>
              <a:ext cx="1289" cy="673"/>
            </a:xfrm>
            <a:prstGeom prst="parallelogram">
              <a:avLst>
                <a:gd name="adj" fmla="val 47874"/>
              </a:avLst>
            </a:prstGeom>
            <a:noFill/>
            <a:ln w="12700">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9" name="AutoShape 10">
              <a:extLst>
                <a:ext uri="{FF2B5EF4-FFF2-40B4-BE49-F238E27FC236}">
                  <a16:creationId xmlns:a16="http://schemas.microsoft.com/office/drawing/2014/main" id="{12C8ED71-2DEB-BE4F-8633-E868C543A742}"/>
                </a:ext>
              </a:extLst>
            </p:cNvPr>
            <p:cNvSpPr>
              <a:spLocks noChangeArrowheads="1"/>
            </p:cNvSpPr>
            <p:nvPr/>
          </p:nvSpPr>
          <p:spPr bwMode="auto">
            <a:xfrm flipH="1">
              <a:off x="1893" y="2744"/>
              <a:ext cx="1289" cy="674"/>
            </a:xfrm>
            <a:prstGeom prst="parallelogram">
              <a:avLst>
                <a:gd name="adj" fmla="val 47874"/>
              </a:avLst>
            </a:prstGeom>
            <a:noFill/>
            <a:ln w="12700">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0" name="AutoShape 11">
              <a:extLst>
                <a:ext uri="{FF2B5EF4-FFF2-40B4-BE49-F238E27FC236}">
                  <a16:creationId xmlns:a16="http://schemas.microsoft.com/office/drawing/2014/main" id="{8C7D86BA-D378-6044-80CD-E8BF7B7C3C27}"/>
                </a:ext>
              </a:extLst>
            </p:cNvPr>
            <p:cNvSpPr>
              <a:spLocks noChangeArrowheads="1"/>
            </p:cNvSpPr>
            <p:nvPr/>
          </p:nvSpPr>
          <p:spPr bwMode="auto">
            <a:xfrm flipH="1">
              <a:off x="1988" y="2742"/>
              <a:ext cx="1289" cy="674"/>
            </a:xfrm>
            <a:prstGeom prst="parallelogram">
              <a:avLst>
                <a:gd name="adj" fmla="val 47874"/>
              </a:avLst>
            </a:prstGeom>
            <a:noFill/>
            <a:ln w="12700">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1" name="AutoShape 12">
              <a:extLst>
                <a:ext uri="{FF2B5EF4-FFF2-40B4-BE49-F238E27FC236}">
                  <a16:creationId xmlns:a16="http://schemas.microsoft.com/office/drawing/2014/main" id="{A33884C0-FA7B-474E-BA5A-7998F75ED354}"/>
                </a:ext>
              </a:extLst>
            </p:cNvPr>
            <p:cNvSpPr>
              <a:spLocks noChangeArrowheads="1"/>
            </p:cNvSpPr>
            <p:nvPr/>
          </p:nvSpPr>
          <p:spPr bwMode="auto">
            <a:xfrm flipH="1">
              <a:off x="1759" y="2754"/>
              <a:ext cx="1265" cy="650"/>
            </a:xfrm>
            <a:prstGeom prst="parallelogram">
              <a:avLst>
                <a:gd name="adj" fmla="val 48717"/>
              </a:avLst>
            </a:prstGeom>
            <a:solidFill>
              <a:schemeClr val="folHlink"/>
            </a:solidFill>
            <a:ln w="508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2" name="AutoShape 13">
              <a:extLst>
                <a:ext uri="{FF2B5EF4-FFF2-40B4-BE49-F238E27FC236}">
                  <a16:creationId xmlns:a16="http://schemas.microsoft.com/office/drawing/2014/main" id="{00C19812-3949-9443-87C3-C67F864B504B}"/>
                </a:ext>
              </a:extLst>
            </p:cNvPr>
            <p:cNvSpPr>
              <a:spLocks noChangeArrowheads="1"/>
            </p:cNvSpPr>
            <p:nvPr/>
          </p:nvSpPr>
          <p:spPr bwMode="auto">
            <a:xfrm flipH="1">
              <a:off x="1877" y="2819"/>
              <a:ext cx="1113" cy="510"/>
            </a:xfrm>
            <a:prstGeom prst="parallelogram">
              <a:avLst>
                <a:gd name="adj" fmla="val 54549"/>
              </a:avLst>
            </a:prstGeom>
            <a:solidFill>
              <a:schemeClr val="folHlink"/>
            </a:solidFill>
            <a:ln w="508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3" name="AutoShape 14">
              <a:extLst>
                <a:ext uri="{FF2B5EF4-FFF2-40B4-BE49-F238E27FC236}">
                  <a16:creationId xmlns:a16="http://schemas.microsoft.com/office/drawing/2014/main" id="{F93F7A41-5185-024E-BEE7-AFC1D0CEED66}"/>
                </a:ext>
              </a:extLst>
            </p:cNvPr>
            <p:cNvSpPr>
              <a:spLocks noChangeArrowheads="1"/>
            </p:cNvSpPr>
            <p:nvPr/>
          </p:nvSpPr>
          <p:spPr bwMode="auto">
            <a:xfrm rot="5400000" flipV="1">
              <a:off x="896" y="2524"/>
              <a:ext cx="1616" cy="110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9 h 21600"/>
                <a:gd name="T14" fmla="*/ 17096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accent1"/>
            </a:solidFill>
            <a:ln w="50800">
              <a:solidFill>
                <a:schemeClr val="tx1"/>
              </a:solidFill>
              <a:miter lim="800000"/>
              <a:headEnd/>
              <a:tailEnd/>
            </a:ln>
          </p:spPr>
          <p:txBody>
            <a:bodyPr wrap="none" anchor="ctr"/>
            <a:lstStyle/>
            <a:p>
              <a:endParaRPr lang="en-US" sz="2400"/>
            </a:p>
          </p:txBody>
        </p:sp>
        <p:sp>
          <p:nvSpPr>
            <p:cNvPr id="14" name="Oval 15">
              <a:extLst>
                <a:ext uri="{FF2B5EF4-FFF2-40B4-BE49-F238E27FC236}">
                  <a16:creationId xmlns:a16="http://schemas.microsoft.com/office/drawing/2014/main" id="{8C35BADA-AED0-9F45-9395-683A81D158A1}"/>
                </a:ext>
              </a:extLst>
            </p:cNvPr>
            <p:cNvSpPr>
              <a:spLocks noChangeArrowheads="1"/>
            </p:cNvSpPr>
            <p:nvPr/>
          </p:nvSpPr>
          <p:spPr bwMode="auto">
            <a:xfrm>
              <a:off x="1304" y="2739"/>
              <a:ext cx="774" cy="696"/>
            </a:xfrm>
            <a:prstGeom prst="ellipse">
              <a:avLst/>
            </a:prstGeom>
            <a:solidFill>
              <a:schemeClr val="folHlink"/>
            </a:solidFill>
            <a:ln w="12700">
              <a:solidFill>
                <a:schemeClr val="tx1"/>
              </a:solidFill>
              <a:round/>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15" name="Line 16">
              <a:extLst>
                <a:ext uri="{FF2B5EF4-FFF2-40B4-BE49-F238E27FC236}">
                  <a16:creationId xmlns:a16="http://schemas.microsoft.com/office/drawing/2014/main" id="{3515D93C-E9C1-3449-B70A-B925E3881646}"/>
                </a:ext>
              </a:extLst>
            </p:cNvPr>
            <p:cNvSpPr>
              <a:spLocks noChangeShapeType="1"/>
            </p:cNvSpPr>
            <p:nvPr/>
          </p:nvSpPr>
          <p:spPr bwMode="auto">
            <a:xfrm>
              <a:off x="2443" y="2640"/>
              <a:ext cx="1050" cy="0"/>
            </a:xfrm>
            <a:prstGeom prst="line">
              <a:avLst/>
            </a:prstGeom>
            <a:noFill/>
            <a:ln w="762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16" name="Line 17">
              <a:extLst>
                <a:ext uri="{FF2B5EF4-FFF2-40B4-BE49-F238E27FC236}">
                  <a16:creationId xmlns:a16="http://schemas.microsoft.com/office/drawing/2014/main" id="{2832B61E-0CB8-0C4D-81B4-4711006AF220}"/>
                </a:ext>
              </a:extLst>
            </p:cNvPr>
            <p:cNvSpPr>
              <a:spLocks noChangeShapeType="1"/>
            </p:cNvSpPr>
            <p:nvPr/>
          </p:nvSpPr>
          <p:spPr bwMode="auto">
            <a:xfrm>
              <a:off x="2483" y="3571"/>
              <a:ext cx="1049" cy="0"/>
            </a:xfrm>
            <a:prstGeom prst="line">
              <a:avLst/>
            </a:prstGeom>
            <a:noFill/>
            <a:ln w="762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17" name="Line 18">
              <a:extLst>
                <a:ext uri="{FF2B5EF4-FFF2-40B4-BE49-F238E27FC236}">
                  <a16:creationId xmlns:a16="http://schemas.microsoft.com/office/drawing/2014/main" id="{BBD1DEA2-9B37-AF4F-98C0-71196D6398CC}"/>
                </a:ext>
              </a:extLst>
            </p:cNvPr>
            <p:cNvSpPr>
              <a:spLocks noChangeShapeType="1"/>
            </p:cNvSpPr>
            <p:nvPr/>
          </p:nvSpPr>
          <p:spPr bwMode="auto">
            <a:xfrm flipV="1">
              <a:off x="2668" y="2854"/>
              <a:ext cx="652" cy="175"/>
            </a:xfrm>
            <a:prstGeom prst="line">
              <a:avLst/>
            </a:prstGeom>
            <a:noFill/>
            <a:ln w="127000">
              <a:solidFill>
                <a:srgbClr val="8CF4EA"/>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8" name="Line 19">
              <a:extLst>
                <a:ext uri="{FF2B5EF4-FFF2-40B4-BE49-F238E27FC236}">
                  <a16:creationId xmlns:a16="http://schemas.microsoft.com/office/drawing/2014/main" id="{2E3F77F0-B56F-584F-A0BC-64361E1BEAC0}"/>
                </a:ext>
              </a:extLst>
            </p:cNvPr>
            <p:cNvSpPr>
              <a:spLocks noChangeShapeType="1"/>
            </p:cNvSpPr>
            <p:nvPr/>
          </p:nvSpPr>
          <p:spPr bwMode="auto">
            <a:xfrm>
              <a:off x="2699" y="3159"/>
              <a:ext cx="675" cy="57"/>
            </a:xfrm>
            <a:prstGeom prst="line">
              <a:avLst/>
            </a:prstGeom>
            <a:noFill/>
            <a:ln w="127000">
              <a:solidFill>
                <a:srgbClr val="8CF4EA"/>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9" name="Freeform 20">
              <a:extLst>
                <a:ext uri="{FF2B5EF4-FFF2-40B4-BE49-F238E27FC236}">
                  <a16:creationId xmlns:a16="http://schemas.microsoft.com/office/drawing/2014/main" id="{EEB94A36-9D6E-3D4E-87DE-1B010D1EC1D1}"/>
                </a:ext>
              </a:extLst>
            </p:cNvPr>
            <p:cNvSpPr>
              <a:spLocks/>
            </p:cNvSpPr>
            <p:nvPr/>
          </p:nvSpPr>
          <p:spPr bwMode="auto">
            <a:xfrm>
              <a:off x="3501" y="2699"/>
              <a:ext cx="984" cy="819"/>
            </a:xfrm>
            <a:custGeom>
              <a:avLst/>
              <a:gdLst>
                <a:gd name="T0" fmla="*/ 205 w 984"/>
                <a:gd name="T1" fmla="*/ 43 h 818"/>
                <a:gd name="T2" fmla="*/ 157 w 984"/>
                <a:gd name="T3" fmla="*/ 78 h 818"/>
                <a:gd name="T4" fmla="*/ 110 w 984"/>
                <a:gd name="T5" fmla="*/ 93 h 818"/>
                <a:gd name="T6" fmla="*/ 63 w 984"/>
                <a:gd name="T7" fmla="*/ 136 h 818"/>
                <a:gd name="T8" fmla="*/ 31 w 984"/>
                <a:gd name="T9" fmla="*/ 186 h 818"/>
                <a:gd name="T10" fmla="*/ 0 w 984"/>
                <a:gd name="T11" fmla="*/ 229 h 818"/>
                <a:gd name="T12" fmla="*/ 0 w 984"/>
                <a:gd name="T13" fmla="*/ 279 h 818"/>
                <a:gd name="T14" fmla="*/ 8 w 984"/>
                <a:gd name="T15" fmla="*/ 337 h 818"/>
                <a:gd name="T16" fmla="*/ 8 w 984"/>
                <a:gd name="T17" fmla="*/ 387 h 818"/>
                <a:gd name="T18" fmla="*/ 8 w 984"/>
                <a:gd name="T19" fmla="*/ 435 h 818"/>
                <a:gd name="T20" fmla="*/ 31 w 984"/>
                <a:gd name="T21" fmla="*/ 499 h 818"/>
                <a:gd name="T22" fmla="*/ 48 w 984"/>
                <a:gd name="T23" fmla="*/ 543 h 818"/>
                <a:gd name="T24" fmla="*/ 48 w 984"/>
                <a:gd name="T25" fmla="*/ 593 h 818"/>
                <a:gd name="T26" fmla="*/ 63 w 984"/>
                <a:gd name="T27" fmla="*/ 650 h 818"/>
                <a:gd name="T28" fmla="*/ 126 w 984"/>
                <a:gd name="T29" fmla="*/ 693 h 818"/>
                <a:gd name="T30" fmla="*/ 197 w 984"/>
                <a:gd name="T31" fmla="*/ 722 h 818"/>
                <a:gd name="T32" fmla="*/ 251 w 984"/>
                <a:gd name="T33" fmla="*/ 743 h 818"/>
                <a:gd name="T34" fmla="*/ 330 w 984"/>
                <a:gd name="T35" fmla="*/ 779 h 818"/>
                <a:gd name="T36" fmla="*/ 378 w 984"/>
                <a:gd name="T37" fmla="*/ 794 h 818"/>
                <a:gd name="T38" fmla="*/ 433 w 984"/>
                <a:gd name="T39" fmla="*/ 800 h 818"/>
                <a:gd name="T40" fmla="*/ 496 w 984"/>
                <a:gd name="T41" fmla="*/ 815 h 818"/>
                <a:gd name="T42" fmla="*/ 559 w 984"/>
                <a:gd name="T43" fmla="*/ 815 h 818"/>
                <a:gd name="T44" fmla="*/ 621 w 984"/>
                <a:gd name="T45" fmla="*/ 786 h 818"/>
                <a:gd name="T46" fmla="*/ 677 w 984"/>
                <a:gd name="T47" fmla="*/ 779 h 818"/>
                <a:gd name="T48" fmla="*/ 747 w 984"/>
                <a:gd name="T49" fmla="*/ 779 h 818"/>
                <a:gd name="T50" fmla="*/ 810 w 984"/>
                <a:gd name="T51" fmla="*/ 758 h 818"/>
                <a:gd name="T52" fmla="*/ 865 w 984"/>
                <a:gd name="T53" fmla="*/ 714 h 818"/>
                <a:gd name="T54" fmla="*/ 881 w 984"/>
                <a:gd name="T55" fmla="*/ 664 h 818"/>
                <a:gd name="T56" fmla="*/ 889 w 984"/>
                <a:gd name="T57" fmla="*/ 607 h 818"/>
                <a:gd name="T58" fmla="*/ 920 w 984"/>
                <a:gd name="T59" fmla="*/ 564 h 818"/>
                <a:gd name="T60" fmla="*/ 967 w 984"/>
                <a:gd name="T61" fmla="*/ 514 h 818"/>
                <a:gd name="T62" fmla="*/ 983 w 984"/>
                <a:gd name="T63" fmla="*/ 464 h 818"/>
                <a:gd name="T64" fmla="*/ 944 w 984"/>
                <a:gd name="T65" fmla="*/ 409 h 818"/>
                <a:gd name="T66" fmla="*/ 896 w 984"/>
                <a:gd name="T67" fmla="*/ 373 h 818"/>
                <a:gd name="T68" fmla="*/ 865 w 984"/>
                <a:gd name="T69" fmla="*/ 329 h 818"/>
                <a:gd name="T70" fmla="*/ 841 w 984"/>
                <a:gd name="T71" fmla="*/ 272 h 818"/>
                <a:gd name="T72" fmla="*/ 826 w 984"/>
                <a:gd name="T73" fmla="*/ 222 h 818"/>
                <a:gd name="T74" fmla="*/ 818 w 984"/>
                <a:gd name="T75" fmla="*/ 172 h 818"/>
                <a:gd name="T76" fmla="*/ 763 w 984"/>
                <a:gd name="T77" fmla="*/ 128 h 818"/>
                <a:gd name="T78" fmla="*/ 708 w 984"/>
                <a:gd name="T79" fmla="*/ 100 h 818"/>
                <a:gd name="T80" fmla="*/ 653 w 984"/>
                <a:gd name="T81" fmla="*/ 78 h 818"/>
                <a:gd name="T82" fmla="*/ 590 w 984"/>
                <a:gd name="T83" fmla="*/ 72 h 818"/>
                <a:gd name="T84" fmla="*/ 527 w 984"/>
                <a:gd name="T85" fmla="*/ 72 h 818"/>
                <a:gd name="T86" fmla="*/ 456 w 984"/>
                <a:gd name="T87" fmla="*/ 72 h 818"/>
                <a:gd name="T88" fmla="*/ 409 w 984"/>
                <a:gd name="T89" fmla="*/ 28 h 818"/>
                <a:gd name="T90" fmla="*/ 369 w 984"/>
                <a:gd name="T91" fmla="*/ 0 h 818"/>
                <a:gd name="T92" fmla="*/ 315 w 984"/>
                <a:gd name="T93" fmla="*/ 0 h 818"/>
                <a:gd name="T94" fmla="*/ 267 w 984"/>
                <a:gd name="T95" fmla="*/ 0 h 818"/>
                <a:gd name="T96" fmla="*/ 220 w 984"/>
                <a:gd name="T97" fmla="*/ 21 h 8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84" h="818">
                  <a:moveTo>
                    <a:pt x="220" y="21"/>
                  </a:moveTo>
                  <a:lnTo>
                    <a:pt x="205" y="43"/>
                  </a:lnTo>
                  <a:lnTo>
                    <a:pt x="173" y="57"/>
                  </a:lnTo>
                  <a:lnTo>
                    <a:pt x="157" y="78"/>
                  </a:lnTo>
                  <a:lnTo>
                    <a:pt x="134" y="86"/>
                  </a:lnTo>
                  <a:lnTo>
                    <a:pt x="110" y="93"/>
                  </a:lnTo>
                  <a:lnTo>
                    <a:pt x="87" y="114"/>
                  </a:lnTo>
                  <a:lnTo>
                    <a:pt x="63" y="136"/>
                  </a:lnTo>
                  <a:lnTo>
                    <a:pt x="39" y="164"/>
                  </a:lnTo>
                  <a:lnTo>
                    <a:pt x="31" y="186"/>
                  </a:lnTo>
                  <a:lnTo>
                    <a:pt x="16" y="208"/>
                  </a:lnTo>
                  <a:lnTo>
                    <a:pt x="0" y="229"/>
                  </a:lnTo>
                  <a:lnTo>
                    <a:pt x="0" y="258"/>
                  </a:lnTo>
                  <a:lnTo>
                    <a:pt x="0" y="279"/>
                  </a:lnTo>
                  <a:lnTo>
                    <a:pt x="0" y="308"/>
                  </a:lnTo>
                  <a:lnTo>
                    <a:pt x="8" y="337"/>
                  </a:lnTo>
                  <a:lnTo>
                    <a:pt x="8" y="358"/>
                  </a:lnTo>
                  <a:lnTo>
                    <a:pt x="8" y="387"/>
                  </a:lnTo>
                  <a:lnTo>
                    <a:pt x="8" y="409"/>
                  </a:lnTo>
                  <a:lnTo>
                    <a:pt x="8" y="430"/>
                  </a:lnTo>
                  <a:lnTo>
                    <a:pt x="16" y="459"/>
                  </a:lnTo>
                  <a:lnTo>
                    <a:pt x="31" y="494"/>
                  </a:lnTo>
                  <a:lnTo>
                    <a:pt x="39" y="516"/>
                  </a:lnTo>
                  <a:lnTo>
                    <a:pt x="48" y="538"/>
                  </a:lnTo>
                  <a:lnTo>
                    <a:pt x="48" y="566"/>
                  </a:lnTo>
                  <a:lnTo>
                    <a:pt x="48" y="588"/>
                  </a:lnTo>
                  <a:lnTo>
                    <a:pt x="48" y="616"/>
                  </a:lnTo>
                  <a:lnTo>
                    <a:pt x="63" y="645"/>
                  </a:lnTo>
                  <a:lnTo>
                    <a:pt x="94" y="674"/>
                  </a:lnTo>
                  <a:lnTo>
                    <a:pt x="126" y="688"/>
                  </a:lnTo>
                  <a:lnTo>
                    <a:pt x="173" y="702"/>
                  </a:lnTo>
                  <a:lnTo>
                    <a:pt x="197" y="717"/>
                  </a:lnTo>
                  <a:lnTo>
                    <a:pt x="228" y="724"/>
                  </a:lnTo>
                  <a:lnTo>
                    <a:pt x="251" y="738"/>
                  </a:lnTo>
                  <a:lnTo>
                    <a:pt x="283" y="753"/>
                  </a:lnTo>
                  <a:lnTo>
                    <a:pt x="330" y="774"/>
                  </a:lnTo>
                  <a:lnTo>
                    <a:pt x="354" y="789"/>
                  </a:lnTo>
                  <a:lnTo>
                    <a:pt x="378" y="789"/>
                  </a:lnTo>
                  <a:lnTo>
                    <a:pt x="409" y="795"/>
                  </a:lnTo>
                  <a:lnTo>
                    <a:pt x="433" y="795"/>
                  </a:lnTo>
                  <a:lnTo>
                    <a:pt x="464" y="803"/>
                  </a:lnTo>
                  <a:lnTo>
                    <a:pt x="496" y="810"/>
                  </a:lnTo>
                  <a:lnTo>
                    <a:pt x="527" y="817"/>
                  </a:lnTo>
                  <a:lnTo>
                    <a:pt x="559" y="810"/>
                  </a:lnTo>
                  <a:lnTo>
                    <a:pt x="590" y="795"/>
                  </a:lnTo>
                  <a:lnTo>
                    <a:pt x="621" y="781"/>
                  </a:lnTo>
                  <a:lnTo>
                    <a:pt x="653" y="774"/>
                  </a:lnTo>
                  <a:lnTo>
                    <a:pt x="677" y="774"/>
                  </a:lnTo>
                  <a:lnTo>
                    <a:pt x="716" y="774"/>
                  </a:lnTo>
                  <a:lnTo>
                    <a:pt x="747" y="774"/>
                  </a:lnTo>
                  <a:lnTo>
                    <a:pt x="778" y="774"/>
                  </a:lnTo>
                  <a:lnTo>
                    <a:pt x="810" y="753"/>
                  </a:lnTo>
                  <a:lnTo>
                    <a:pt x="834" y="738"/>
                  </a:lnTo>
                  <a:lnTo>
                    <a:pt x="865" y="709"/>
                  </a:lnTo>
                  <a:lnTo>
                    <a:pt x="881" y="681"/>
                  </a:lnTo>
                  <a:lnTo>
                    <a:pt x="881" y="659"/>
                  </a:lnTo>
                  <a:lnTo>
                    <a:pt x="881" y="630"/>
                  </a:lnTo>
                  <a:lnTo>
                    <a:pt x="889" y="602"/>
                  </a:lnTo>
                  <a:lnTo>
                    <a:pt x="896" y="580"/>
                  </a:lnTo>
                  <a:lnTo>
                    <a:pt x="920" y="559"/>
                  </a:lnTo>
                  <a:lnTo>
                    <a:pt x="944" y="538"/>
                  </a:lnTo>
                  <a:lnTo>
                    <a:pt x="967" y="509"/>
                  </a:lnTo>
                  <a:lnTo>
                    <a:pt x="975" y="480"/>
                  </a:lnTo>
                  <a:lnTo>
                    <a:pt x="983" y="459"/>
                  </a:lnTo>
                  <a:lnTo>
                    <a:pt x="975" y="437"/>
                  </a:lnTo>
                  <a:lnTo>
                    <a:pt x="944" y="409"/>
                  </a:lnTo>
                  <a:lnTo>
                    <a:pt x="920" y="387"/>
                  </a:lnTo>
                  <a:lnTo>
                    <a:pt x="896" y="373"/>
                  </a:lnTo>
                  <a:lnTo>
                    <a:pt x="881" y="351"/>
                  </a:lnTo>
                  <a:lnTo>
                    <a:pt x="865" y="329"/>
                  </a:lnTo>
                  <a:lnTo>
                    <a:pt x="857" y="308"/>
                  </a:lnTo>
                  <a:lnTo>
                    <a:pt x="841" y="272"/>
                  </a:lnTo>
                  <a:lnTo>
                    <a:pt x="834" y="243"/>
                  </a:lnTo>
                  <a:lnTo>
                    <a:pt x="826" y="222"/>
                  </a:lnTo>
                  <a:lnTo>
                    <a:pt x="826" y="200"/>
                  </a:lnTo>
                  <a:lnTo>
                    <a:pt x="818" y="172"/>
                  </a:lnTo>
                  <a:lnTo>
                    <a:pt x="786" y="150"/>
                  </a:lnTo>
                  <a:lnTo>
                    <a:pt x="763" y="128"/>
                  </a:lnTo>
                  <a:lnTo>
                    <a:pt x="739" y="114"/>
                  </a:lnTo>
                  <a:lnTo>
                    <a:pt x="708" y="100"/>
                  </a:lnTo>
                  <a:lnTo>
                    <a:pt x="684" y="93"/>
                  </a:lnTo>
                  <a:lnTo>
                    <a:pt x="653" y="78"/>
                  </a:lnTo>
                  <a:lnTo>
                    <a:pt x="621" y="72"/>
                  </a:lnTo>
                  <a:lnTo>
                    <a:pt x="590" y="72"/>
                  </a:lnTo>
                  <a:lnTo>
                    <a:pt x="559" y="72"/>
                  </a:lnTo>
                  <a:lnTo>
                    <a:pt x="527" y="72"/>
                  </a:lnTo>
                  <a:lnTo>
                    <a:pt x="480" y="72"/>
                  </a:lnTo>
                  <a:lnTo>
                    <a:pt x="456" y="72"/>
                  </a:lnTo>
                  <a:lnTo>
                    <a:pt x="433" y="43"/>
                  </a:lnTo>
                  <a:lnTo>
                    <a:pt x="409" y="28"/>
                  </a:lnTo>
                  <a:lnTo>
                    <a:pt x="393" y="7"/>
                  </a:lnTo>
                  <a:lnTo>
                    <a:pt x="369" y="0"/>
                  </a:lnTo>
                  <a:lnTo>
                    <a:pt x="346" y="0"/>
                  </a:lnTo>
                  <a:lnTo>
                    <a:pt x="315" y="0"/>
                  </a:lnTo>
                  <a:lnTo>
                    <a:pt x="291" y="0"/>
                  </a:lnTo>
                  <a:lnTo>
                    <a:pt x="267" y="0"/>
                  </a:lnTo>
                  <a:lnTo>
                    <a:pt x="236" y="14"/>
                  </a:lnTo>
                  <a:lnTo>
                    <a:pt x="220" y="21"/>
                  </a:lnTo>
                </a:path>
              </a:pathLst>
            </a:custGeom>
            <a:solidFill>
              <a:srgbClr val="FCFEB9"/>
            </a:solidFill>
            <a:ln w="12700" cap="rnd" cmpd="sng">
              <a:solidFill>
                <a:schemeClr val="tx1"/>
              </a:solidFill>
              <a:prstDash val="solid"/>
              <a:round/>
              <a:headEnd type="none" w="med" len="med"/>
              <a:tailEnd type="none" w="med" len="med"/>
            </a:ln>
          </p:spPr>
          <p:txBody>
            <a:bodyPr/>
            <a:lstStyle/>
            <a:p>
              <a:endParaRPr lang="en-US" sz="2400"/>
            </a:p>
          </p:txBody>
        </p:sp>
      </p:grpSp>
    </p:spTree>
    <p:extLst>
      <p:ext uri="{BB962C8B-B14F-4D97-AF65-F5344CB8AC3E}">
        <p14:creationId xmlns:p14="http://schemas.microsoft.com/office/powerpoint/2010/main" val="4326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7D63-4C7A-574F-B8BC-2F38DD1187E0}"/>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5EF333BC-AB5B-7940-ACD0-D6A3FAF41C25}"/>
              </a:ext>
            </a:extLst>
          </p:cNvPr>
          <p:cNvSpPr>
            <a:spLocks noGrp="1"/>
          </p:cNvSpPr>
          <p:nvPr>
            <p:ph idx="1"/>
          </p:nvPr>
        </p:nvSpPr>
        <p:spPr/>
        <p:txBody>
          <a:bodyPr>
            <a:normAutofit/>
          </a:bodyPr>
          <a:lstStyle/>
          <a:p>
            <a:r>
              <a:rPr lang="en-US" dirty="0"/>
              <a:t>During quadrant removal, you find that nuclear material is not following adequately. What do you do?</a:t>
            </a:r>
          </a:p>
          <a:p>
            <a:pPr lvl="1"/>
            <a:r>
              <a:rPr lang="en-US" sz="3200" dirty="0"/>
              <a:t>Increase AFR</a:t>
            </a:r>
          </a:p>
          <a:p>
            <a:pPr lvl="1"/>
            <a:r>
              <a:rPr lang="en-US" sz="3200" dirty="0"/>
              <a:t>Decrease ultrasound power</a:t>
            </a:r>
          </a:p>
          <a:p>
            <a:pPr lvl="1"/>
            <a:r>
              <a:rPr lang="en-US" sz="3200" dirty="0"/>
              <a:t>Increase Vacuum</a:t>
            </a:r>
          </a:p>
          <a:p>
            <a:pPr lvl="1"/>
            <a:r>
              <a:rPr lang="en-US" sz="3200" dirty="0"/>
              <a:t>Usually hard nucleus (Chatter)</a:t>
            </a:r>
          </a:p>
          <a:p>
            <a:pPr lvl="1"/>
            <a:r>
              <a:rPr lang="en-US" sz="3200" dirty="0"/>
              <a:t>Not seen with </a:t>
            </a:r>
            <a:r>
              <a:rPr lang="en-US" sz="3200" dirty="0" err="1"/>
              <a:t>OZil</a:t>
            </a:r>
            <a:r>
              <a:rPr lang="en-US" sz="3200" dirty="0"/>
              <a:t>™ torsional </a:t>
            </a:r>
            <a:r>
              <a:rPr lang="en-US" sz="3200" dirty="0" err="1"/>
              <a:t>phaco</a:t>
            </a: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5D9FA8C2-2247-E442-86F9-F74201EA66C7}"/>
              </a:ext>
            </a:extLst>
          </p:cNvPr>
          <p:cNvSpPr>
            <a:spLocks noGrp="1"/>
          </p:cNvSpPr>
          <p:nvPr>
            <p:ph type="sldNum" sz="quarter" idx="12"/>
          </p:nvPr>
        </p:nvSpPr>
        <p:spPr/>
        <p:txBody>
          <a:bodyPr/>
          <a:lstStyle/>
          <a:p>
            <a:fld id="{90F0153F-5A2C-3A4E-B55D-76C3916E214D}" type="slidenum">
              <a:rPr lang="en-US" smtClean="0"/>
              <a:pPr/>
              <a:t>38</a:t>
            </a:fld>
            <a:endParaRPr lang="en-US"/>
          </a:p>
        </p:txBody>
      </p:sp>
    </p:spTree>
    <p:extLst>
      <p:ext uri="{BB962C8B-B14F-4D97-AF65-F5344CB8AC3E}">
        <p14:creationId xmlns:p14="http://schemas.microsoft.com/office/powerpoint/2010/main" val="10732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A19E-DB2E-B844-88CF-1E012704C85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A20A27B-FE6E-1145-9E4B-D92187164A2B}"/>
              </a:ext>
            </a:extLst>
          </p:cNvPr>
          <p:cNvSpPr>
            <a:spLocks noGrp="1"/>
          </p:cNvSpPr>
          <p:nvPr>
            <p:ph idx="1"/>
          </p:nvPr>
        </p:nvSpPr>
        <p:spPr/>
        <p:txBody>
          <a:bodyPr/>
          <a:lstStyle/>
          <a:p>
            <a:r>
              <a:rPr lang="en-US" dirty="0"/>
              <a:t>Modern phacoemulsification – a highly evolved technique</a:t>
            </a:r>
          </a:p>
          <a:p>
            <a:r>
              <a:rPr lang="en-US" dirty="0"/>
              <a:t>Charles </a:t>
            </a:r>
            <a:r>
              <a:rPr lang="en-US" dirty="0" err="1"/>
              <a:t>Kelman</a:t>
            </a:r>
            <a:r>
              <a:rPr lang="en-US" dirty="0"/>
              <a:t>, MD circa 1970</a:t>
            </a:r>
          </a:p>
          <a:p>
            <a:r>
              <a:rPr lang="en-US" dirty="0"/>
              <a:t>Advanced technology adds to safety and shortens learning curve</a:t>
            </a:r>
          </a:p>
        </p:txBody>
      </p:sp>
      <p:sp>
        <p:nvSpPr>
          <p:cNvPr id="4" name="Slide Number Placeholder 3">
            <a:extLst>
              <a:ext uri="{FF2B5EF4-FFF2-40B4-BE49-F238E27FC236}">
                <a16:creationId xmlns:a16="http://schemas.microsoft.com/office/drawing/2014/main" id="{F9C3C5D3-EF47-FA4C-A447-7D438A85A2DB}"/>
              </a:ext>
            </a:extLst>
          </p:cNvPr>
          <p:cNvSpPr>
            <a:spLocks noGrp="1"/>
          </p:cNvSpPr>
          <p:nvPr>
            <p:ph type="sldNum" sz="quarter" idx="12"/>
          </p:nvPr>
        </p:nvSpPr>
        <p:spPr/>
        <p:txBody>
          <a:bodyPr/>
          <a:lstStyle/>
          <a:p>
            <a:fld id="{90F0153F-5A2C-3A4E-B55D-76C3916E214D}" type="slidenum">
              <a:rPr lang="en-US" smtClean="0"/>
              <a:pPr/>
              <a:t>3</a:t>
            </a:fld>
            <a:endParaRPr lang="en-US"/>
          </a:p>
        </p:txBody>
      </p:sp>
    </p:spTree>
    <p:extLst>
      <p:ext uri="{BB962C8B-B14F-4D97-AF65-F5344CB8AC3E}">
        <p14:creationId xmlns:p14="http://schemas.microsoft.com/office/powerpoint/2010/main" val="1997929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F588-AAC1-5C42-8C0B-49EBD8FEB659}"/>
              </a:ext>
            </a:extLst>
          </p:cNvPr>
          <p:cNvSpPr>
            <a:spLocks noGrp="1"/>
          </p:cNvSpPr>
          <p:nvPr>
            <p:ph type="title"/>
          </p:nvPr>
        </p:nvSpPr>
        <p:spPr/>
        <p:txBody>
          <a:bodyPr/>
          <a:lstStyle/>
          <a:p>
            <a:r>
              <a:rPr lang="en-US" dirty="0"/>
              <a:t>Reducing </a:t>
            </a:r>
            <a:r>
              <a:rPr lang="en-US" dirty="0" err="1"/>
              <a:t>Phaco</a:t>
            </a:r>
            <a:r>
              <a:rPr lang="en-US" dirty="0"/>
              <a:t> Energy</a:t>
            </a:r>
          </a:p>
        </p:txBody>
      </p:sp>
      <p:sp>
        <p:nvSpPr>
          <p:cNvPr id="3" name="Content Placeholder 2">
            <a:extLst>
              <a:ext uri="{FF2B5EF4-FFF2-40B4-BE49-F238E27FC236}">
                <a16:creationId xmlns:a16="http://schemas.microsoft.com/office/drawing/2014/main" id="{0C29C6DC-0395-4F42-85FC-03CA8B506CB1}"/>
              </a:ext>
            </a:extLst>
          </p:cNvPr>
          <p:cNvSpPr>
            <a:spLocks noGrp="1"/>
          </p:cNvSpPr>
          <p:nvPr>
            <p:ph idx="1"/>
          </p:nvPr>
        </p:nvSpPr>
        <p:spPr/>
        <p:txBody>
          <a:bodyPr>
            <a:noAutofit/>
          </a:bodyPr>
          <a:lstStyle/>
          <a:p>
            <a:r>
              <a:rPr lang="en-US" dirty="0"/>
              <a:t>Change Technique</a:t>
            </a:r>
          </a:p>
          <a:p>
            <a:pPr lvl="1"/>
            <a:r>
              <a:rPr lang="en-US" sz="3200" dirty="0"/>
              <a:t>Divide and Conquer</a:t>
            </a:r>
          </a:p>
          <a:p>
            <a:pPr lvl="1"/>
            <a:r>
              <a:rPr lang="en-US" sz="3200" dirty="0"/>
              <a:t>Stop and Chop</a:t>
            </a:r>
          </a:p>
          <a:p>
            <a:pPr lvl="1"/>
            <a:r>
              <a:rPr lang="en-US" sz="3200" dirty="0"/>
              <a:t>Quick Chop</a:t>
            </a:r>
          </a:p>
          <a:p>
            <a:r>
              <a:rPr lang="en-US" dirty="0"/>
              <a:t>Software</a:t>
            </a:r>
          </a:p>
          <a:p>
            <a:pPr lvl="1"/>
            <a:r>
              <a:rPr lang="en-US" sz="3200" dirty="0"/>
              <a:t>Pulse </a:t>
            </a:r>
          </a:p>
          <a:p>
            <a:pPr lvl="1"/>
            <a:r>
              <a:rPr lang="en-US" sz="3200" dirty="0"/>
              <a:t>Burst</a:t>
            </a:r>
          </a:p>
          <a:p>
            <a:r>
              <a:rPr lang="en-US" dirty="0"/>
              <a:t>Sonic technology</a:t>
            </a:r>
          </a:p>
        </p:txBody>
      </p:sp>
      <p:sp>
        <p:nvSpPr>
          <p:cNvPr id="4" name="Slide Number Placeholder 3">
            <a:extLst>
              <a:ext uri="{FF2B5EF4-FFF2-40B4-BE49-F238E27FC236}">
                <a16:creationId xmlns:a16="http://schemas.microsoft.com/office/drawing/2014/main" id="{44F6F8D3-DC61-E647-AFFC-90FC3861E30C}"/>
              </a:ext>
            </a:extLst>
          </p:cNvPr>
          <p:cNvSpPr>
            <a:spLocks noGrp="1"/>
          </p:cNvSpPr>
          <p:nvPr>
            <p:ph type="sldNum" sz="quarter" idx="12"/>
          </p:nvPr>
        </p:nvSpPr>
        <p:spPr/>
        <p:txBody>
          <a:bodyPr/>
          <a:lstStyle/>
          <a:p>
            <a:fld id="{90F0153F-5A2C-3A4E-B55D-76C3916E214D}" type="slidenum">
              <a:rPr lang="en-US" smtClean="0"/>
              <a:pPr/>
              <a:t>39</a:t>
            </a:fld>
            <a:endParaRPr lang="en-US"/>
          </a:p>
        </p:txBody>
      </p:sp>
    </p:spTree>
    <p:extLst>
      <p:ext uri="{BB962C8B-B14F-4D97-AF65-F5344CB8AC3E}">
        <p14:creationId xmlns:p14="http://schemas.microsoft.com/office/powerpoint/2010/main" val="25463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2C5E-BDCE-454C-A3E4-EE974B0FCE22}"/>
              </a:ext>
            </a:extLst>
          </p:cNvPr>
          <p:cNvSpPr>
            <a:spLocks noGrp="1"/>
          </p:cNvSpPr>
          <p:nvPr>
            <p:ph type="title"/>
          </p:nvPr>
        </p:nvSpPr>
        <p:spPr/>
        <p:txBody>
          <a:bodyPr/>
          <a:lstStyle/>
          <a:p>
            <a:r>
              <a:rPr lang="en-US" dirty="0"/>
              <a:t>Traditional Pulse</a:t>
            </a:r>
          </a:p>
        </p:txBody>
      </p:sp>
      <p:sp>
        <p:nvSpPr>
          <p:cNvPr id="4" name="Slide Number Placeholder 3">
            <a:extLst>
              <a:ext uri="{FF2B5EF4-FFF2-40B4-BE49-F238E27FC236}">
                <a16:creationId xmlns:a16="http://schemas.microsoft.com/office/drawing/2014/main" id="{C3DCC838-AF78-6943-82BA-B5118865D0C8}"/>
              </a:ext>
            </a:extLst>
          </p:cNvPr>
          <p:cNvSpPr>
            <a:spLocks noGrp="1"/>
          </p:cNvSpPr>
          <p:nvPr>
            <p:ph type="sldNum" sz="quarter" idx="12"/>
          </p:nvPr>
        </p:nvSpPr>
        <p:spPr/>
        <p:txBody>
          <a:bodyPr/>
          <a:lstStyle/>
          <a:p>
            <a:fld id="{90F0153F-5A2C-3A4E-B55D-76C3916E214D}" type="slidenum">
              <a:rPr lang="en-US" smtClean="0"/>
              <a:pPr/>
              <a:t>40</a:t>
            </a:fld>
            <a:endParaRPr lang="en-US"/>
          </a:p>
        </p:txBody>
      </p:sp>
      <p:graphicFrame>
        <p:nvGraphicFramePr>
          <p:cNvPr id="5" name="Object 3">
            <a:extLst>
              <a:ext uri="{FF2B5EF4-FFF2-40B4-BE49-F238E27FC236}">
                <a16:creationId xmlns:a16="http://schemas.microsoft.com/office/drawing/2014/main" id="{E00AA9C2-CE21-2849-ACB8-A54249FF2FD9}"/>
              </a:ext>
            </a:extLst>
          </p:cNvPr>
          <p:cNvGraphicFramePr>
            <a:graphicFrameLocks noChangeAspect="1"/>
          </p:cNvGraphicFramePr>
          <p:nvPr>
            <p:extLst>
              <p:ext uri="{D42A27DB-BD31-4B8C-83A1-F6EECF244321}">
                <p14:modId xmlns:p14="http://schemas.microsoft.com/office/powerpoint/2010/main" val="2512919676"/>
              </p:ext>
            </p:extLst>
          </p:nvPr>
        </p:nvGraphicFramePr>
        <p:xfrm>
          <a:off x="3154578" y="1600595"/>
          <a:ext cx="5882844" cy="3202300"/>
        </p:xfrm>
        <a:graphic>
          <a:graphicData uri="http://schemas.openxmlformats.org/presentationml/2006/ole">
            <mc:AlternateContent xmlns:mc="http://schemas.openxmlformats.org/markup-compatibility/2006">
              <mc:Choice xmlns:v="urn:schemas-microsoft-com:vml" Requires="v">
                <p:oleObj spid="_x0000_s247827" name="Chart" r:id="rId3" imgW="6083300" imgH="3060700" progId="MSGraph.Chart.8">
                  <p:embed followColorScheme="full"/>
                </p:oleObj>
              </mc:Choice>
              <mc:Fallback>
                <p:oleObj name="Chart" r:id="rId3" imgW="6083300" imgH="3060700" progId="MSGraph.Chart.8">
                  <p:embed followColorScheme="full"/>
                  <p:pic>
                    <p:nvPicPr>
                      <p:cNvPr id="143362" name="Object 3">
                        <a:extLst>
                          <a:ext uri="{FF2B5EF4-FFF2-40B4-BE49-F238E27FC236}">
                            <a16:creationId xmlns:a16="http://schemas.microsoft.com/office/drawing/2014/main" id="{3ECB5CD0-7185-E749-9D1C-B9FBC6822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578" y="1600595"/>
                        <a:ext cx="5882844" cy="3202300"/>
                      </a:xfrm>
                      <a:prstGeom prst="rect">
                        <a:avLst/>
                      </a:prstGeom>
                      <a:noFill/>
                      <a:ln>
                        <a:noFill/>
                      </a:ln>
                      <a:effectLst/>
                    </p:spPr>
                  </p:pic>
                </p:oleObj>
              </mc:Fallback>
            </mc:AlternateContent>
          </a:graphicData>
        </a:graphic>
      </p:graphicFrame>
      <p:sp>
        <p:nvSpPr>
          <p:cNvPr id="6" name="Text Box 4">
            <a:extLst>
              <a:ext uri="{FF2B5EF4-FFF2-40B4-BE49-F238E27FC236}">
                <a16:creationId xmlns:a16="http://schemas.microsoft.com/office/drawing/2014/main" id="{3237DF2D-CF43-604A-B190-A5D243A5B775}"/>
              </a:ext>
            </a:extLst>
          </p:cNvPr>
          <p:cNvSpPr txBox="1">
            <a:spLocks noChangeArrowheads="1"/>
          </p:cNvSpPr>
          <p:nvPr/>
        </p:nvSpPr>
        <p:spPr bwMode="auto">
          <a:xfrm>
            <a:off x="2672382" y="4657674"/>
            <a:ext cx="1513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dirty="0">
                <a:latin typeface="Garamond" panose="02020404030301010803" pitchFamily="18" charset="0"/>
              </a:rPr>
              <a:t>START</a:t>
            </a:r>
          </a:p>
          <a:p>
            <a:pPr algn="ctr"/>
            <a:r>
              <a:rPr lang="en-US" altLang="en-US" sz="1600" dirty="0">
                <a:latin typeface="Garamond" panose="02020404030301010803" pitchFamily="18" charset="0"/>
              </a:rPr>
              <a:t>FOOT PEDAL</a:t>
            </a:r>
          </a:p>
          <a:p>
            <a:pPr algn="ctr"/>
            <a:r>
              <a:rPr lang="en-US" altLang="en-US" sz="1600" dirty="0">
                <a:latin typeface="Garamond" panose="02020404030301010803" pitchFamily="18" charset="0"/>
              </a:rPr>
              <a:t>POSITION 3</a:t>
            </a:r>
          </a:p>
        </p:txBody>
      </p:sp>
      <p:sp>
        <p:nvSpPr>
          <p:cNvPr id="7" name="Text Box 4">
            <a:extLst>
              <a:ext uri="{FF2B5EF4-FFF2-40B4-BE49-F238E27FC236}">
                <a16:creationId xmlns:a16="http://schemas.microsoft.com/office/drawing/2014/main" id="{D221D91C-10DE-4D46-A388-0CF9CD0C1CAD}"/>
              </a:ext>
            </a:extLst>
          </p:cNvPr>
          <p:cNvSpPr txBox="1">
            <a:spLocks noChangeArrowheads="1"/>
          </p:cNvSpPr>
          <p:nvPr/>
        </p:nvSpPr>
        <p:spPr bwMode="auto">
          <a:xfrm>
            <a:off x="7453847" y="4654748"/>
            <a:ext cx="1513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dirty="0">
                <a:latin typeface="Garamond" panose="02020404030301010803" pitchFamily="18" charset="0"/>
              </a:rPr>
              <a:t>FINISH</a:t>
            </a:r>
          </a:p>
          <a:p>
            <a:pPr algn="ctr"/>
            <a:r>
              <a:rPr lang="en-US" altLang="en-US" sz="1600" dirty="0">
                <a:latin typeface="Garamond" panose="02020404030301010803" pitchFamily="18" charset="0"/>
              </a:rPr>
              <a:t>FOOT PEDAL</a:t>
            </a:r>
          </a:p>
          <a:p>
            <a:pPr algn="ctr"/>
            <a:r>
              <a:rPr lang="en-US" altLang="en-US" sz="1600" dirty="0">
                <a:latin typeface="Garamond" panose="02020404030301010803" pitchFamily="18" charset="0"/>
              </a:rPr>
              <a:t>POSITION 3</a:t>
            </a:r>
          </a:p>
        </p:txBody>
      </p:sp>
      <p:sp>
        <p:nvSpPr>
          <p:cNvPr id="8" name="Text Box 6">
            <a:extLst>
              <a:ext uri="{FF2B5EF4-FFF2-40B4-BE49-F238E27FC236}">
                <a16:creationId xmlns:a16="http://schemas.microsoft.com/office/drawing/2014/main" id="{0FFC1050-C969-4E4F-91D0-AFB46AB3B44D}"/>
              </a:ext>
            </a:extLst>
          </p:cNvPr>
          <p:cNvSpPr txBox="1">
            <a:spLocks noChangeArrowheads="1"/>
          </p:cNvSpPr>
          <p:nvPr/>
        </p:nvSpPr>
        <p:spPr bwMode="auto">
          <a:xfrm>
            <a:off x="4597731" y="5270739"/>
            <a:ext cx="24440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dirty="0">
                <a:latin typeface="Garamond" panose="02020404030301010803" pitchFamily="18" charset="0"/>
              </a:rPr>
              <a:t>Fixed Duty Cycle</a:t>
            </a:r>
          </a:p>
          <a:p>
            <a:r>
              <a:rPr lang="en-US" altLang="en-US" dirty="0">
                <a:latin typeface="Garamond" panose="02020404030301010803" pitchFamily="18" charset="0"/>
              </a:rPr>
              <a:t>50% On, 50% Off</a:t>
            </a:r>
          </a:p>
        </p:txBody>
      </p:sp>
    </p:spTree>
    <p:extLst>
      <p:ext uri="{BB962C8B-B14F-4D97-AF65-F5344CB8AC3E}">
        <p14:creationId xmlns:p14="http://schemas.microsoft.com/office/powerpoint/2010/main" val="718626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AFF8-D353-D44F-8E77-CBAC56F9C9B3}"/>
              </a:ext>
            </a:extLst>
          </p:cNvPr>
          <p:cNvSpPr>
            <a:spLocks noGrp="1"/>
          </p:cNvSpPr>
          <p:nvPr>
            <p:ph type="title"/>
          </p:nvPr>
        </p:nvSpPr>
        <p:spPr/>
        <p:txBody>
          <a:bodyPr/>
          <a:lstStyle/>
          <a:p>
            <a:r>
              <a:rPr lang="en-US" dirty="0"/>
              <a:t>Ultrasound Burst Mode</a:t>
            </a:r>
          </a:p>
        </p:txBody>
      </p:sp>
      <p:sp>
        <p:nvSpPr>
          <p:cNvPr id="4" name="Slide Number Placeholder 3">
            <a:extLst>
              <a:ext uri="{FF2B5EF4-FFF2-40B4-BE49-F238E27FC236}">
                <a16:creationId xmlns:a16="http://schemas.microsoft.com/office/drawing/2014/main" id="{6101364F-7275-6D4F-ADF5-1B1B1384A83C}"/>
              </a:ext>
            </a:extLst>
          </p:cNvPr>
          <p:cNvSpPr>
            <a:spLocks noGrp="1"/>
          </p:cNvSpPr>
          <p:nvPr>
            <p:ph type="sldNum" sz="quarter" idx="12"/>
          </p:nvPr>
        </p:nvSpPr>
        <p:spPr/>
        <p:txBody>
          <a:bodyPr/>
          <a:lstStyle/>
          <a:p>
            <a:fld id="{90F0153F-5A2C-3A4E-B55D-76C3916E214D}" type="slidenum">
              <a:rPr lang="en-US" smtClean="0"/>
              <a:pPr/>
              <a:t>41</a:t>
            </a:fld>
            <a:endParaRPr lang="en-US"/>
          </a:p>
        </p:txBody>
      </p:sp>
      <p:graphicFrame>
        <p:nvGraphicFramePr>
          <p:cNvPr id="9" name="Object 3">
            <a:extLst>
              <a:ext uri="{FF2B5EF4-FFF2-40B4-BE49-F238E27FC236}">
                <a16:creationId xmlns:a16="http://schemas.microsoft.com/office/drawing/2014/main" id="{01EEF4E6-C4FA-E04D-8868-21197672502E}"/>
              </a:ext>
            </a:extLst>
          </p:cNvPr>
          <p:cNvGraphicFramePr>
            <a:graphicFrameLocks noChangeAspect="1"/>
          </p:cNvGraphicFramePr>
          <p:nvPr>
            <p:extLst>
              <p:ext uri="{D42A27DB-BD31-4B8C-83A1-F6EECF244321}">
                <p14:modId xmlns:p14="http://schemas.microsoft.com/office/powerpoint/2010/main" val="247344426"/>
              </p:ext>
            </p:extLst>
          </p:nvPr>
        </p:nvGraphicFramePr>
        <p:xfrm>
          <a:off x="3154578" y="1600595"/>
          <a:ext cx="5882844" cy="3217482"/>
        </p:xfrm>
        <a:graphic>
          <a:graphicData uri="http://schemas.openxmlformats.org/presentationml/2006/ole">
            <mc:AlternateContent xmlns:mc="http://schemas.openxmlformats.org/markup-compatibility/2006">
              <mc:Choice xmlns:v="urn:schemas-microsoft-com:vml" Requires="v">
                <p:oleObj spid="_x0000_s248851" name="Chart" r:id="rId3" imgW="7404100" imgH="3721100" progId="MSGraph.Chart.8">
                  <p:embed followColorScheme="full"/>
                </p:oleObj>
              </mc:Choice>
              <mc:Fallback>
                <p:oleObj name="Chart" r:id="rId3" imgW="7404100" imgH="3721100" progId="MSGraph.Chart.8">
                  <p:embed followColorScheme="full"/>
                  <p:pic>
                    <p:nvPicPr>
                      <p:cNvPr id="11" name="Object 3">
                        <a:extLst>
                          <a:ext uri="{FF2B5EF4-FFF2-40B4-BE49-F238E27FC236}">
                            <a16:creationId xmlns:a16="http://schemas.microsoft.com/office/drawing/2014/main" id="{5447FB0C-39AB-A34E-B6E5-94443C050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578" y="1600595"/>
                        <a:ext cx="5882844" cy="3217482"/>
                      </a:xfrm>
                      <a:prstGeom prst="rect">
                        <a:avLst/>
                      </a:prstGeom>
                      <a:noFill/>
                      <a:ln>
                        <a:noFill/>
                      </a:ln>
                    </p:spPr>
                  </p:pic>
                </p:oleObj>
              </mc:Fallback>
            </mc:AlternateContent>
          </a:graphicData>
        </a:graphic>
      </p:graphicFrame>
      <p:sp>
        <p:nvSpPr>
          <p:cNvPr id="10" name="Text Box 4">
            <a:extLst>
              <a:ext uri="{FF2B5EF4-FFF2-40B4-BE49-F238E27FC236}">
                <a16:creationId xmlns:a16="http://schemas.microsoft.com/office/drawing/2014/main" id="{A8FF877C-5359-A749-9A2F-9A211D3E849C}"/>
              </a:ext>
            </a:extLst>
          </p:cNvPr>
          <p:cNvSpPr txBox="1">
            <a:spLocks noChangeArrowheads="1"/>
          </p:cNvSpPr>
          <p:nvPr/>
        </p:nvSpPr>
        <p:spPr bwMode="auto">
          <a:xfrm>
            <a:off x="2672382" y="4657674"/>
            <a:ext cx="1513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dirty="0">
                <a:latin typeface="Garamond" panose="02020404030301010803" pitchFamily="18" charset="0"/>
              </a:rPr>
              <a:t>START</a:t>
            </a:r>
          </a:p>
          <a:p>
            <a:pPr algn="ctr"/>
            <a:r>
              <a:rPr lang="en-US" altLang="en-US" sz="1600" dirty="0">
                <a:latin typeface="Garamond" panose="02020404030301010803" pitchFamily="18" charset="0"/>
              </a:rPr>
              <a:t>FOOT PEDAL</a:t>
            </a:r>
          </a:p>
          <a:p>
            <a:pPr algn="ctr"/>
            <a:r>
              <a:rPr lang="en-US" altLang="en-US" sz="1600" dirty="0">
                <a:latin typeface="Garamond" panose="02020404030301010803" pitchFamily="18" charset="0"/>
              </a:rPr>
              <a:t>POSITION 3</a:t>
            </a:r>
          </a:p>
        </p:txBody>
      </p:sp>
      <p:sp>
        <p:nvSpPr>
          <p:cNvPr id="11" name="Text Box 4">
            <a:extLst>
              <a:ext uri="{FF2B5EF4-FFF2-40B4-BE49-F238E27FC236}">
                <a16:creationId xmlns:a16="http://schemas.microsoft.com/office/drawing/2014/main" id="{D5FF646E-2705-B943-8650-A7F06266EF1B}"/>
              </a:ext>
            </a:extLst>
          </p:cNvPr>
          <p:cNvSpPr txBox="1">
            <a:spLocks noChangeArrowheads="1"/>
          </p:cNvSpPr>
          <p:nvPr/>
        </p:nvSpPr>
        <p:spPr bwMode="auto">
          <a:xfrm>
            <a:off x="7453847" y="4654748"/>
            <a:ext cx="1513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dirty="0">
                <a:latin typeface="Garamond" panose="02020404030301010803" pitchFamily="18" charset="0"/>
              </a:rPr>
              <a:t>FINISH</a:t>
            </a:r>
          </a:p>
          <a:p>
            <a:pPr algn="ctr"/>
            <a:r>
              <a:rPr lang="en-US" altLang="en-US" sz="1600" dirty="0">
                <a:latin typeface="Garamond" panose="02020404030301010803" pitchFamily="18" charset="0"/>
              </a:rPr>
              <a:t>FOOT PEDAL</a:t>
            </a:r>
          </a:p>
          <a:p>
            <a:pPr algn="ctr"/>
            <a:r>
              <a:rPr lang="en-US" altLang="en-US" sz="1600" dirty="0">
                <a:latin typeface="Garamond" panose="02020404030301010803" pitchFamily="18" charset="0"/>
              </a:rPr>
              <a:t>POSITION 3</a:t>
            </a:r>
          </a:p>
        </p:txBody>
      </p:sp>
    </p:spTree>
    <p:extLst>
      <p:ext uri="{BB962C8B-B14F-4D97-AF65-F5344CB8AC3E}">
        <p14:creationId xmlns:p14="http://schemas.microsoft.com/office/powerpoint/2010/main" val="2261321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2BD-1071-8747-8EBB-C6697DFE6B0B}"/>
              </a:ext>
            </a:extLst>
          </p:cNvPr>
          <p:cNvSpPr>
            <a:spLocks noGrp="1"/>
          </p:cNvSpPr>
          <p:nvPr>
            <p:ph type="title"/>
          </p:nvPr>
        </p:nvSpPr>
        <p:spPr/>
        <p:txBody>
          <a:bodyPr/>
          <a:lstStyle/>
          <a:p>
            <a:r>
              <a:rPr lang="en-US" dirty="0"/>
              <a:t>Ultrasound Mode Illustration</a:t>
            </a:r>
          </a:p>
        </p:txBody>
      </p:sp>
      <p:sp>
        <p:nvSpPr>
          <p:cNvPr id="4" name="Slide Number Placeholder 3">
            <a:extLst>
              <a:ext uri="{FF2B5EF4-FFF2-40B4-BE49-F238E27FC236}">
                <a16:creationId xmlns:a16="http://schemas.microsoft.com/office/drawing/2014/main" id="{E4B3A9C1-3674-0B49-BB7D-1D9A33D81FD2}"/>
              </a:ext>
            </a:extLst>
          </p:cNvPr>
          <p:cNvSpPr>
            <a:spLocks noGrp="1"/>
          </p:cNvSpPr>
          <p:nvPr>
            <p:ph type="sldNum" sz="quarter" idx="12"/>
          </p:nvPr>
        </p:nvSpPr>
        <p:spPr/>
        <p:txBody>
          <a:bodyPr/>
          <a:lstStyle/>
          <a:p>
            <a:fld id="{90F0153F-5A2C-3A4E-B55D-76C3916E214D}" type="slidenum">
              <a:rPr lang="en-US" smtClean="0"/>
              <a:pPr/>
              <a:t>42</a:t>
            </a:fld>
            <a:endParaRPr lang="en-US"/>
          </a:p>
        </p:txBody>
      </p:sp>
      <p:sp>
        <p:nvSpPr>
          <p:cNvPr id="22" name="Shape 292">
            <a:extLst>
              <a:ext uri="{FF2B5EF4-FFF2-40B4-BE49-F238E27FC236}">
                <a16:creationId xmlns:a16="http://schemas.microsoft.com/office/drawing/2014/main" id="{EE699665-AAAB-1E43-A269-197A9AE264DE}"/>
              </a:ext>
            </a:extLst>
          </p:cNvPr>
          <p:cNvSpPr/>
          <p:nvPr/>
        </p:nvSpPr>
        <p:spPr>
          <a:xfrm>
            <a:off x="2895600" y="1676397"/>
            <a:ext cx="5259388" cy="915988"/>
          </a:xfrm>
          <a:custGeom>
            <a:avLst/>
            <a:gdLst/>
            <a:ahLst/>
            <a:cxnLst/>
            <a:rect l="0" t="0" r="0" b="0"/>
            <a:pathLst>
              <a:path w="3313" h="577" extrusionOk="0">
                <a:moveTo>
                  <a:pt x="0" y="576"/>
                </a:moveTo>
                <a:lnTo>
                  <a:pt x="475" y="576"/>
                </a:lnTo>
                <a:lnTo>
                  <a:pt x="2160" y="0"/>
                </a:lnTo>
                <a:lnTo>
                  <a:pt x="3312" y="0"/>
                </a:lnTo>
                <a:lnTo>
                  <a:pt x="3312" y="0"/>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3" name="Shape 293">
            <a:extLst>
              <a:ext uri="{FF2B5EF4-FFF2-40B4-BE49-F238E27FC236}">
                <a16:creationId xmlns:a16="http://schemas.microsoft.com/office/drawing/2014/main" id="{7A6BED11-9CC7-BB47-992F-1A8D3FAF2DF1}"/>
              </a:ext>
            </a:extLst>
          </p:cNvPr>
          <p:cNvSpPr/>
          <p:nvPr/>
        </p:nvSpPr>
        <p:spPr>
          <a:xfrm>
            <a:off x="2971800" y="3656041"/>
            <a:ext cx="1754188" cy="458788"/>
          </a:xfrm>
          <a:custGeom>
            <a:avLst/>
            <a:gdLst/>
            <a:ahLst/>
            <a:cxnLst/>
            <a:rect l="0" t="0" r="0" b="0"/>
            <a:pathLst>
              <a:path w="1105" h="289" extrusionOk="0">
                <a:moveTo>
                  <a:pt x="0" y="288"/>
                </a:moveTo>
                <a:lnTo>
                  <a:pt x="406" y="288"/>
                </a:lnTo>
                <a:lnTo>
                  <a:pt x="406" y="144"/>
                </a:lnTo>
                <a:lnTo>
                  <a:pt x="522" y="144"/>
                </a:lnTo>
                <a:lnTo>
                  <a:pt x="522" y="288"/>
                </a:lnTo>
                <a:lnTo>
                  <a:pt x="639" y="288"/>
                </a:lnTo>
                <a:lnTo>
                  <a:pt x="639" y="96"/>
                </a:lnTo>
                <a:lnTo>
                  <a:pt x="755" y="96"/>
                </a:lnTo>
                <a:lnTo>
                  <a:pt x="755" y="288"/>
                </a:lnTo>
                <a:lnTo>
                  <a:pt x="871" y="288"/>
                </a:lnTo>
                <a:lnTo>
                  <a:pt x="871" y="0"/>
                </a:lnTo>
                <a:lnTo>
                  <a:pt x="987" y="0"/>
                </a:lnTo>
                <a:lnTo>
                  <a:pt x="987" y="288"/>
                </a:lnTo>
                <a:lnTo>
                  <a:pt x="1104" y="288"/>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4" name="Shape 294">
            <a:extLst>
              <a:ext uri="{FF2B5EF4-FFF2-40B4-BE49-F238E27FC236}">
                <a16:creationId xmlns:a16="http://schemas.microsoft.com/office/drawing/2014/main" id="{DFE4252D-0576-8C45-A3CC-8381A4A3F0A8}"/>
              </a:ext>
            </a:extLst>
          </p:cNvPr>
          <p:cNvSpPr/>
          <p:nvPr/>
        </p:nvSpPr>
        <p:spPr>
          <a:xfrm>
            <a:off x="4724400" y="2894041"/>
            <a:ext cx="1220788" cy="1220788"/>
          </a:xfrm>
          <a:custGeom>
            <a:avLst/>
            <a:gdLst/>
            <a:ahLst/>
            <a:cxnLst/>
            <a:rect l="0" t="0" r="0" b="0"/>
            <a:pathLst>
              <a:path w="769" h="769" extrusionOk="0">
                <a:moveTo>
                  <a:pt x="0" y="768"/>
                </a:moveTo>
                <a:lnTo>
                  <a:pt x="0" y="288"/>
                </a:lnTo>
                <a:lnTo>
                  <a:pt x="130" y="288"/>
                </a:lnTo>
                <a:lnTo>
                  <a:pt x="130" y="768"/>
                </a:lnTo>
                <a:lnTo>
                  <a:pt x="260" y="768"/>
                </a:lnTo>
                <a:lnTo>
                  <a:pt x="260" y="144"/>
                </a:lnTo>
                <a:lnTo>
                  <a:pt x="391" y="144"/>
                </a:lnTo>
                <a:lnTo>
                  <a:pt x="391" y="768"/>
                </a:lnTo>
                <a:lnTo>
                  <a:pt x="521" y="768"/>
                </a:lnTo>
                <a:lnTo>
                  <a:pt x="521" y="0"/>
                </a:lnTo>
                <a:lnTo>
                  <a:pt x="652" y="0"/>
                </a:lnTo>
                <a:lnTo>
                  <a:pt x="652" y="768"/>
                </a:lnTo>
                <a:lnTo>
                  <a:pt x="768" y="768"/>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5" name="Shape 295">
            <a:extLst>
              <a:ext uri="{FF2B5EF4-FFF2-40B4-BE49-F238E27FC236}">
                <a16:creationId xmlns:a16="http://schemas.microsoft.com/office/drawing/2014/main" id="{A6C3D7E0-9F5D-E44E-99D0-C5172CD20B90}"/>
              </a:ext>
            </a:extLst>
          </p:cNvPr>
          <p:cNvSpPr/>
          <p:nvPr/>
        </p:nvSpPr>
        <p:spPr>
          <a:xfrm>
            <a:off x="2971800" y="4419597"/>
            <a:ext cx="3125788" cy="1144588"/>
          </a:xfrm>
          <a:custGeom>
            <a:avLst/>
            <a:gdLst/>
            <a:ahLst/>
            <a:cxnLst/>
            <a:rect l="0" t="0" r="0" b="0"/>
            <a:pathLst>
              <a:path w="1969" h="721" extrusionOk="0">
                <a:moveTo>
                  <a:pt x="0" y="720"/>
                </a:moveTo>
                <a:lnTo>
                  <a:pt x="444" y="720"/>
                </a:lnTo>
                <a:lnTo>
                  <a:pt x="444" y="0"/>
                </a:lnTo>
                <a:lnTo>
                  <a:pt x="571" y="0"/>
                </a:lnTo>
                <a:lnTo>
                  <a:pt x="571" y="720"/>
                </a:lnTo>
                <a:lnTo>
                  <a:pt x="1269" y="720"/>
                </a:lnTo>
                <a:lnTo>
                  <a:pt x="1269" y="0"/>
                </a:lnTo>
                <a:lnTo>
                  <a:pt x="1396" y="0"/>
                </a:lnTo>
                <a:lnTo>
                  <a:pt x="1396" y="720"/>
                </a:lnTo>
                <a:lnTo>
                  <a:pt x="1587" y="720"/>
                </a:lnTo>
                <a:lnTo>
                  <a:pt x="1587" y="0"/>
                </a:lnTo>
                <a:lnTo>
                  <a:pt x="1714" y="0"/>
                </a:lnTo>
                <a:lnTo>
                  <a:pt x="1714" y="720"/>
                </a:lnTo>
                <a:lnTo>
                  <a:pt x="1714" y="720"/>
                </a:lnTo>
                <a:lnTo>
                  <a:pt x="1841" y="720"/>
                </a:lnTo>
                <a:lnTo>
                  <a:pt x="1841" y="0"/>
                </a:lnTo>
                <a:lnTo>
                  <a:pt x="1968" y="0"/>
                </a:lnTo>
                <a:lnTo>
                  <a:pt x="1968" y="720"/>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6" name="Shape 296">
            <a:extLst>
              <a:ext uri="{FF2B5EF4-FFF2-40B4-BE49-F238E27FC236}">
                <a16:creationId xmlns:a16="http://schemas.microsoft.com/office/drawing/2014/main" id="{AECAE2BC-855B-8540-B1AD-4B82A2B1AF57}"/>
              </a:ext>
            </a:extLst>
          </p:cNvPr>
          <p:cNvSpPr/>
          <p:nvPr/>
        </p:nvSpPr>
        <p:spPr>
          <a:xfrm>
            <a:off x="5943600" y="2741641"/>
            <a:ext cx="1144588" cy="1373188"/>
          </a:xfrm>
          <a:custGeom>
            <a:avLst/>
            <a:gdLst/>
            <a:ahLst/>
            <a:cxnLst/>
            <a:rect l="0" t="0" r="0" b="0"/>
            <a:pathLst>
              <a:path w="721" h="865" extrusionOk="0">
                <a:moveTo>
                  <a:pt x="0" y="864"/>
                </a:moveTo>
                <a:lnTo>
                  <a:pt x="0" y="0"/>
                </a:lnTo>
                <a:lnTo>
                  <a:pt x="116" y="0"/>
                </a:lnTo>
                <a:lnTo>
                  <a:pt x="116" y="864"/>
                </a:lnTo>
                <a:lnTo>
                  <a:pt x="233" y="864"/>
                </a:lnTo>
                <a:lnTo>
                  <a:pt x="233" y="0"/>
                </a:lnTo>
                <a:lnTo>
                  <a:pt x="350" y="0"/>
                </a:lnTo>
                <a:lnTo>
                  <a:pt x="350" y="864"/>
                </a:lnTo>
                <a:lnTo>
                  <a:pt x="467" y="864"/>
                </a:lnTo>
                <a:lnTo>
                  <a:pt x="467" y="0"/>
                </a:lnTo>
                <a:lnTo>
                  <a:pt x="583" y="0"/>
                </a:lnTo>
                <a:lnTo>
                  <a:pt x="583" y="864"/>
                </a:lnTo>
                <a:lnTo>
                  <a:pt x="720" y="864"/>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7" name="Shape 297">
            <a:extLst>
              <a:ext uri="{FF2B5EF4-FFF2-40B4-BE49-F238E27FC236}">
                <a16:creationId xmlns:a16="http://schemas.microsoft.com/office/drawing/2014/main" id="{C527293B-3DD4-494D-80E8-F32C1B33CF42}"/>
              </a:ext>
            </a:extLst>
          </p:cNvPr>
          <p:cNvSpPr/>
          <p:nvPr/>
        </p:nvSpPr>
        <p:spPr>
          <a:xfrm>
            <a:off x="6096000" y="4419597"/>
            <a:ext cx="1906588" cy="1144588"/>
          </a:xfrm>
          <a:custGeom>
            <a:avLst/>
            <a:gdLst/>
            <a:ahLst/>
            <a:cxnLst/>
            <a:rect l="0" t="0" r="0" b="0"/>
            <a:pathLst>
              <a:path w="1201" h="721" extrusionOk="0">
                <a:moveTo>
                  <a:pt x="0" y="720"/>
                </a:moveTo>
                <a:lnTo>
                  <a:pt x="96" y="720"/>
                </a:lnTo>
                <a:lnTo>
                  <a:pt x="96" y="0"/>
                </a:lnTo>
                <a:lnTo>
                  <a:pt x="240" y="0"/>
                </a:lnTo>
                <a:lnTo>
                  <a:pt x="240" y="720"/>
                </a:lnTo>
                <a:lnTo>
                  <a:pt x="288" y="720"/>
                </a:lnTo>
                <a:lnTo>
                  <a:pt x="288" y="0"/>
                </a:lnTo>
                <a:lnTo>
                  <a:pt x="432" y="0"/>
                </a:lnTo>
                <a:lnTo>
                  <a:pt x="432" y="720"/>
                </a:lnTo>
                <a:lnTo>
                  <a:pt x="480" y="720"/>
                </a:lnTo>
                <a:lnTo>
                  <a:pt x="480" y="0"/>
                </a:lnTo>
                <a:lnTo>
                  <a:pt x="624" y="0"/>
                </a:lnTo>
                <a:lnTo>
                  <a:pt x="624" y="720"/>
                </a:lnTo>
                <a:lnTo>
                  <a:pt x="624" y="672"/>
                </a:lnTo>
                <a:lnTo>
                  <a:pt x="624" y="720"/>
                </a:lnTo>
                <a:lnTo>
                  <a:pt x="672" y="720"/>
                </a:lnTo>
                <a:lnTo>
                  <a:pt x="672" y="0"/>
                </a:lnTo>
                <a:lnTo>
                  <a:pt x="1104" y="0"/>
                </a:lnTo>
                <a:lnTo>
                  <a:pt x="1200" y="0"/>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8" name="Shape 298">
            <a:extLst>
              <a:ext uri="{FF2B5EF4-FFF2-40B4-BE49-F238E27FC236}">
                <a16:creationId xmlns:a16="http://schemas.microsoft.com/office/drawing/2014/main" id="{BB4EE1A9-3B2B-5D42-B3A0-E43F443E5007}"/>
              </a:ext>
            </a:extLst>
          </p:cNvPr>
          <p:cNvSpPr/>
          <p:nvPr/>
        </p:nvSpPr>
        <p:spPr>
          <a:xfrm>
            <a:off x="7086600" y="2741641"/>
            <a:ext cx="763588" cy="1373188"/>
          </a:xfrm>
          <a:custGeom>
            <a:avLst/>
            <a:gdLst/>
            <a:ahLst/>
            <a:cxnLst/>
            <a:rect l="0" t="0" r="0" b="0"/>
            <a:pathLst>
              <a:path w="481" h="865" extrusionOk="0">
                <a:moveTo>
                  <a:pt x="0" y="864"/>
                </a:moveTo>
                <a:lnTo>
                  <a:pt x="0" y="0"/>
                </a:lnTo>
                <a:lnTo>
                  <a:pt x="143" y="0"/>
                </a:lnTo>
                <a:lnTo>
                  <a:pt x="143" y="864"/>
                </a:lnTo>
                <a:lnTo>
                  <a:pt x="240" y="864"/>
                </a:lnTo>
                <a:lnTo>
                  <a:pt x="240" y="0"/>
                </a:lnTo>
                <a:lnTo>
                  <a:pt x="383" y="0"/>
                </a:lnTo>
                <a:lnTo>
                  <a:pt x="383" y="864"/>
                </a:lnTo>
                <a:lnTo>
                  <a:pt x="480" y="864"/>
                </a:lnTo>
              </a:path>
            </a:pathLst>
          </a:custGeom>
          <a:noFill/>
          <a:ln w="25400" cap="rnd" cmpd="sng">
            <a:solidFill>
              <a:schemeClr val="tx1"/>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29" name="Shape 299">
            <a:extLst>
              <a:ext uri="{FF2B5EF4-FFF2-40B4-BE49-F238E27FC236}">
                <a16:creationId xmlns:a16="http://schemas.microsoft.com/office/drawing/2014/main" id="{E4009539-544E-4640-A855-0CDD45CA5CEF}"/>
              </a:ext>
            </a:extLst>
          </p:cNvPr>
          <p:cNvSpPr/>
          <p:nvPr/>
        </p:nvSpPr>
        <p:spPr>
          <a:xfrm>
            <a:off x="8325095" y="1905791"/>
            <a:ext cx="2172920" cy="457200"/>
          </a:xfrm>
          <a:prstGeom prst="rect">
            <a:avLst/>
          </a:prstGeom>
          <a:noFill/>
          <a:ln>
            <a:noFill/>
          </a:ln>
        </p:spPr>
        <p:txBody>
          <a:bodyPr spcFirstLastPara="1" wrap="square" lIns="92075" tIns="46025" rIns="92075" bIns="46025" anchor="ctr" anchorCtr="0">
            <a:noAutofit/>
          </a:bodyPr>
          <a:lstStyle/>
          <a:p>
            <a:r>
              <a:rPr lang="en-US" sz="3200" dirty="0">
                <a:solidFill>
                  <a:srgbClr val="E21835"/>
                </a:solidFill>
                <a:latin typeface="Garamond" panose="02020404030301010803" pitchFamily="18" charset="0"/>
                <a:ea typeface="Times New Roman"/>
                <a:cs typeface="Times New Roman"/>
                <a:sym typeface="Times New Roman"/>
              </a:rPr>
              <a:t>continuous</a:t>
            </a:r>
            <a:endParaRPr dirty="0">
              <a:solidFill>
                <a:srgbClr val="E21835"/>
              </a:solidFill>
              <a:latin typeface="Garamond" panose="02020404030301010803" pitchFamily="18" charset="0"/>
            </a:endParaRPr>
          </a:p>
        </p:txBody>
      </p:sp>
      <p:sp>
        <p:nvSpPr>
          <p:cNvPr id="30" name="Shape 299">
            <a:extLst>
              <a:ext uri="{FF2B5EF4-FFF2-40B4-BE49-F238E27FC236}">
                <a16:creationId xmlns:a16="http://schemas.microsoft.com/office/drawing/2014/main" id="{6FAFAE8B-49E7-2146-8EEA-8C70F7BF8DE7}"/>
              </a:ext>
            </a:extLst>
          </p:cNvPr>
          <p:cNvSpPr/>
          <p:nvPr/>
        </p:nvSpPr>
        <p:spPr>
          <a:xfrm>
            <a:off x="8325095" y="3199635"/>
            <a:ext cx="1520825" cy="457200"/>
          </a:xfrm>
          <a:prstGeom prst="rect">
            <a:avLst/>
          </a:prstGeom>
          <a:noFill/>
          <a:ln>
            <a:noFill/>
          </a:ln>
        </p:spPr>
        <p:txBody>
          <a:bodyPr spcFirstLastPara="1" wrap="square" lIns="92075" tIns="46025" rIns="92075" bIns="46025" anchor="ctr" anchorCtr="0">
            <a:noAutofit/>
          </a:bodyPr>
          <a:lstStyle/>
          <a:p>
            <a:r>
              <a:rPr lang="en-US" sz="3200" dirty="0">
                <a:solidFill>
                  <a:srgbClr val="E21835"/>
                </a:solidFill>
                <a:latin typeface="Garamond" panose="02020404030301010803" pitchFamily="18" charset="0"/>
                <a:ea typeface="Times New Roman"/>
                <a:cs typeface="Times New Roman"/>
                <a:sym typeface="Times New Roman"/>
              </a:rPr>
              <a:t>pulse</a:t>
            </a:r>
            <a:endParaRPr sz="2400" dirty="0">
              <a:solidFill>
                <a:srgbClr val="E21835"/>
              </a:solidFill>
              <a:latin typeface="Garamond" panose="02020404030301010803" pitchFamily="18" charset="0"/>
            </a:endParaRPr>
          </a:p>
        </p:txBody>
      </p:sp>
      <p:sp>
        <p:nvSpPr>
          <p:cNvPr id="31" name="Shape 299">
            <a:extLst>
              <a:ext uri="{FF2B5EF4-FFF2-40B4-BE49-F238E27FC236}">
                <a16:creationId xmlns:a16="http://schemas.microsoft.com/office/drawing/2014/main" id="{D46F59FE-46E8-2C4C-9D59-BAA6D41E91F8}"/>
              </a:ext>
            </a:extLst>
          </p:cNvPr>
          <p:cNvSpPr/>
          <p:nvPr/>
        </p:nvSpPr>
        <p:spPr>
          <a:xfrm>
            <a:off x="8325095" y="4766012"/>
            <a:ext cx="1520825" cy="457200"/>
          </a:xfrm>
          <a:prstGeom prst="rect">
            <a:avLst/>
          </a:prstGeom>
          <a:noFill/>
          <a:ln>
            <a:noFill/>
          </a:ln>
        </p:spPr>
        <p:txBody>
          <a:bodyPr spcFirstLastPara="1" wrap="square" lIns="92075" tIns="46025" rIns="92075" bIns="46025" anchor="ctr" anchorCtr="0">
            <a:noAutofit/>
          </a:bodyPr>
          <a:lstStyle/>
          <a:p>
            <a:r>
              <a:rPr lang="en-US" sz="3200" dirty="0">
                <a:solidFill>
                  <a:srgbClr val="E21835"/>
                </a:solidFill>
                <a:latin typeface="Garamond" panose="02020404030301010803" pitchFamily="18" charset="0"/>
                <a:ea typeface="Times New Roman"/>
                <a:cs typeface="Times New Roman"/>
                <a:sym typeface="Times New Roman"/>
              </a:rPr>
              <a:t>burst</a:t>
            </a:r>
            <a:endParaRPr dirty="0">
              <a:solidFill>
                <a:srgbClr val="E21835"/>
              </a:solidFill>
              <a:latin typeface="Garamond" panose="02020404030301010803" pitchFamily="18" charset="0"/>
            </a:endParaRPr>
          </a:p>
        </p:txBody>
      </p:sp>
      <p:cxnSp>
        <p:nvCxnSpPr>
          <p:cNvPr id="32" name="Shape 304">
            <a:extLst>
              <a:ext uri="{FF2B5EF4-FFF2-40B4-BE49-F238E27FC236}">
                <a16:creationId xmlns:a16="http://schemas.microsoft.com/office/drawing/2014/main" id="{EA0208C5-CECC-6842-AD38-7B50DAF8A141}"/>
              </a:ext>
            </a:extLst>
          </p:cNvPr>
          <p:cNvCxnSpPr>
            <a:cxnSpLocks/>
          </p:cNvCxnSpPr>
          <p:nvPr/>
        </p:nvCxnSpPr>
        <p:spPr>
          <a:xfrm flipV="1">
            <a:off x="2469173" y="1758462"/>
            <a:ext cx="0" cy="2584941"/>
          </a:xfrm>
          <a:prstGeom prst="straightConnector1">
            <a:avLst/>
          </a:prstGeom>
          <a:noFill/>
          <a:ln w="31750" cap="flat" cmpd="sng">
            <a:solidFill>
              <a:srgbClr val="E21835"/>
            </a:solidFill>
            <a:prstDash val="solid"/>
            <a:round/>
            <a:headEnd type="none" w="sm" len="sm"/>
            <a:tailEnd type="triangle" w="med" len="med"/>
          </a:ln>
        </p:spPr>
      </p:cxnSp>
      <p:sp>
        <p:nvSpPr>
          <p:cNvPr id="33" name="Shape 305">
            <a:extLst>
              <a:ext uri="{FF2B5EF4-FFF2-40B4-BE49-F238E27FC236}">
                <a16:creationId xmlns:a16="http://schemas.microsoft.com/office/drawing/2014/main" id="{B3424CC3-5A0A-5B41-A343-A324F554656F}"/>
              </a:ext>
            </a:extLst>
          </p:cNvPr>
          <p:cNvSpPr txBox="1"/>
          <p:nvPr/>
        </p:nvSpPr>
        <p:spPr>
          <a:xfrm rot="-5400000">
            <a:off x="1622181" y="4664440"/>
            <a:ext cx="1447799" cy="457200"/>
          </a:xfrm>
          <a:prstGeom prst="rect">
            <a:avLst/>
          </a:prstGeom>
          <a:noFill/>
          <a:ln>
            <a:noFill/>
          </a:ln>
        </p:spPr>
        <p:txBody>
          <a:bodyPr spcFirstLastPara="1" wrap="square" lIns="91425" tIns="45700" rIns="91425" bIns="45700" anchor="t" anchorCtr="0">
            <a:noAutofit/>
          </a:bodyPr>
          <a:lstStyle/>
          <a:p>
            <a:r>
              <a:rPr lang="en-US" sz="3200" dirty="0">
                <a:solidFill>
                  <a:srgbClr val="E21835"/>
                </a:solidFill>
                <a:latin typeface="Garamond" panose="02020404030301010803" pitchFamily="18" charset="0"/>
                <a:ea typeface="Times New Roman"/>
                <a:cs typeface="Times New Roman"/>
                <a:sym typeface="Times New Roman"/>
              </a:rPr>
              <a:t>power</a:t>
            </a:r>
            <a:endParaRPr dirty="0">
              <a:solidFill>
                <a:srgbClr val="E21835"/>
              </a:solidFill>
              <a:latin typeface="Garamond" panose="02020404030301010803" pitchFamily="18" charset="0"/>
            </a:endParaRPr>
          </a:p>
        </p:txBody>
      </p:sp>
      <p:sp>
        <p:nvSpPr>
          <p:cNvPr id="37" name="Shape 299">
            <a:extLst>
              <a:ext uri="{FF2B5EF4-FFF2-40B4-BE49-F238E27FC236}">
                <a16:creationId xmlns:a16="http://schemas.microsoft.com/office/drawing/2014/main" id="{B02FB0B1-F0CB-AF4C-BB7E-3B1748F25CBD}"/>
              </a:ext>
            </a:extLst>
          </p:cNvPr>
          <p:cNvSpPr/>
          <p:nvPr/>
        </p:nvSpPr>
        <p:spPr>
          <a:xfrm>
            <a:off x="2936021" y="5696447"/>
            <a:ext cx="3565769" cy="494300"/>
          </a:xfrm>
          <a:prstGeom prst="rect">
            <a:avLst/>
          </a:prstGeom>
          <a:noFill/>
          <a:ln>
            <a:noFill/>
          </a:ln>
        </p:spPr>
        <p:txBody>
          <a:bodyPr spcFirstLastPara="1" wrap="square" lIns="92075" tIns="46025" rIns="92075" bIns="46025" anchor="t" anchorCtr="0">
            <a:noAutofit/>
          </a:bodyPr>
          <a:lstStyle/>
          <a:p>
            <a:r>
              <a:rPr lang="en-US" sz="3200" dirty="0">
                <a:solidFill>
                  <a:srgbClr val="E21835"/>
                </a:solidFill>
                <a:latin typeface="Garamond" panose="02020404030301010803" pitchFamily="18" charset="0"/>
                <a:ea typeface="Times New Roman"/>
                <a:cs typeface="Times New Roman"/>
                <a:sym typeface="Times New Roman"/>
              </a:rPr>
              <a:t>foot pedal position</a:t>
            </a:r>
            <a:endParaRPr dirty="0">
              <a:solidFill>
                <a:srgbClr val="E21835"/>
              </a:solidFill>
              <a:latin typeface="Garamond" panose="02020404030301010803" pitchFamily="18" charset="0"/>
            </a:endParaRPr>
          </a:p>
        </p:txBody>
      </p:sp>
      <p:cxnSp>
        <p:nvCxnSpPr>
          <p:cNvPr id="38" name="Shape 304">
            <a:extLst>
              <a:ext uri="{FF2B5EF4-FFF2-40B4-BE49-F238E27FC236}">
                <a16:creationId xmlns:a16="http://schemas.microsoft.com/office/drawing/2014/main" id="{BB7D471B-AC68-DA42-95EE-1F504791A481}"/>
              </a:ext>
            </a:extLst>
          </p:cNvPr>
          <p:cNvCxnSpPr>
            <a:cxnSpLocks/>
          </p:cNvCxnSpPr>
          <p:nvPr/>
        </p:nvCxnSpPr>
        <p:spPr>
          <a:xfrm flipV="1">
            <a:off x="6248400" y="6026449"/>
            <a:ext cx="1754188" cy="1"/>
          </a:xfrm>
          <a:prstGeom prst="straightConnector1">
            <a:avLst/>
          </a:prstGeom>
          <a:noFill/>
          <a:ln w="31750" cap="flat" cmpd="sng">
            <a:solidFill>
              <a:srgbClr val="E21835"/>
            </a:solidFill>
            <a:prstDash val="solid"/>
            <a:round/>
            <a:headEnd type="none" w="sm" len="sm"/>
            <a:tailEnd type="triangle" w="med" len="med"/>
          </a:ln>
        </p:spPr>
      </p:cxnSp>
    </p:spTree>
    <p:extLst>
      <p:ext uri="{BB962C8B-B14F-4D97-AF65-F5344CB8AC3E}">
        <p14:creationId xmlns:p14="http://schemas.microsoft.com/office/powerpoint/2010/main" val="737934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D33A-4ED2-004C-81AB-5BD97D622CEF}"/>
              </a:ext>
            </a:extLst>
          </p:cNvPr>
          <p:cNvSpPr>
            <a:spLocks noGrp="1"/>
          </p:cNvSpPr>
          <p:nvPr>
            <p:ph type="title"/>
          </p:nvPr>
        </p:nvSpPr>
        <p:spPr/>
        <p:txBody>
          <a:bodyPr/>
          <a:lstStyle/>
          <a:p>
            <a:r>
              <a:rPr lang="en-US" dirty="0" err="1"/>
              <a:t>OZil</a:t>
            </a:r>
            <a:r>
              <a:rPr lang="en-US" dirty="0"/>
              <a:t>™ Torsional </a:t>
            </a:r>
            <a:r>
              <a:rPr lang="en-US" dirty="0" err="1"/>
              <a:t>Phaco</a:t>
            </a:r>
            <a:endParaRPr lang="en-US" dirty="0"/>
          </a:p>
        </p:txBody>
      </p:sp>
      <p:sp>
        <p:nvSpPr>
          <p:cNvPr id="3" name="Content Placeholder 2">
            <a:extLst>
              <a:ext uri="{FF2B5EF4-FFF2-40B4-BE49-F238E27FC236}">
                <a16:creationId xmlns:a16="http://schemas.microsoft.com/office/drawing/2014/main" id="{25F3B077-CC3C-FC4D-B2DD-33082D6381FF}"/>
              </a:ext>
            </a:extLst>
          </p:cNvPr>
          <p:cNvSpPr>
            <a:spLocks noGrp="1"/>
          </p:cNvSpPr>
          <p:nvPr>
            <p:ph idx="1"/>
          </p:nvPr>
        </p:nvSpPr>
        <p:spPr/>
        <p:txBody>
          <a:bodyPr>
            <a:normAutofit/>
          </a:bodyPr>
          <a:lstStyle/>
          <a:p>
            <a:r>
              <a:rPr lang="en-US" dirty="0"/>
              <a:t>What is it?</a:t>
            </a:r>
          </a:p>
          <a:p>
            <a:pPr lvl="1"/>
            <a:r>
              <a:rPr lang="en-US" sz="3200" dirty="0"/>
              <a:t>The use of oscillatory torsional amplitude to facilitate a lateral tip movement that cuts more efficiently due to less repulsion with decreased thermal energy</a:t>
            </a:r>
          </a:p>
        </p:txBody>
      </p:sp>
      <p:sp>
        <p:nvSpPr>
          <p:cNvPr id="4" name="Slide Number Placeholder 3">
            <a:extLst>
              <a:ext uri="{FF2B5EF4-FFF2-40B4-BE49-F238E27FC236}">
                <a16:creationId xmlns:a16="http://schemas.microsoft.com/office/drawing/2014/main" id="{BBCAFDB3-E33D-6448-BD7F-CEBFEA857408}"/>
              </a:ext>
            </a:extLst>
          </p:cNvPr>
          <p:cNvSpPr>
            <a:spLocks noGrp="1"/>
          </p:cNvSpPr>
          <p:nvPr>
            <p:ph type="sldNum" sz="quarter" idx="12"/>
          </p:nvPr>
        </p:nvSpPr>
        <p:spPr/>
        <p:txBody>
          <a:bodyPr/>
          <a:lstStyle/>
          <a:p>
            <a:fld id="{90F0153F-5A2C-3A4E-B55D-76C3916E214D}" type="slidenum">
              <a:rPr lang="en-US" smtClean="0"/>
              <a:pPr/>
              <a:t>43</a:t>
            </a:fld>
            <a:endParaRPr lang="en-US"/>
          </a:p>
        </p:txBody>
      </p:sp>
    </p:spTree>
    <p:extLst>
      <p:ext uri="{BB962C8B-B14F-4D97-AF65-F5344CB8AC3E}">
        <p14:creationId xmlns:p14="http://schemas.microsoft.com/office/powerpoint/2010/main" val="19631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0CA-6A1A-7F42-B5EB-6E11A2E42CE7}"/>
              </a:ext>
            </a:extLst>
          </p:cNvPr>
          <p:cNvSpPr>
            <a:spLocks noGrp="1"/>
          </p:cNvSpPr>
          <p:nvPr>
            <p:ph type="title"/>
          </p:nvPr>
        </p:nvSpPr>
        <p:spPr/>
        <p:txBody>
          <a:bodyPr/>
          <a:lstStyle/>
          <a:p>
            <a:r>
              <a:rPr lang="en-US" dirty="0" err="1"/>
              <a:t>OZil</a:t>
            </a:r>
            <a:r>
              <a:rPr lang="en-US" dirty="0"/>
              <a:t>™ Torsional </a:t>
            </a:r>
            <a:r>
              <a:rPr lang="en-US" dirty="0" err="1"/>
              <a:t>Phaco</a:t>
            </a:r>
            <a:endParaRPr lang="en-US" dirty="0"/>
          </a:p>
        </p:txBody>
      </p:sp>
      <p:sp>
        <p:nvSpPr>
          <p:cNvPr id="3" name="Content Placeholder 2">
            <a:extLst>
              <a:ext uri="{FF2B5EF4-FFF2-40B4-BE49-F238E27FC236}">
                <a16:creationId xmlns:a16="http://schemas.microsoft.com/office/drawing/2014/main" id="{86CC965E-360B-1C44-B312-CA93A85BB3B4}"/>
              </a:ext>
            </a:extLst>
          </p:cNvPr>
          <p:cNvSpPr>
            <a:spLocks noGrp="1"/>
          </p:cNvSpPr>
          <p:nvPr>
            <p:ph idx="1"/>
          </p:nvPr>
        </p:nvSpPr>
        <p:spPr>
          <a:xfrm>
            <a:off x="609600" y="1600200"/>
            <a:ext cx="7396065" cy="4588882"/>
          </a:xfrm>
        </p:spPr>
        <p:txBody>
          <a:bodyPr>
            <a:normAutofit fontScale="92500"/>
          </a:bodyPr>
          <a:lstStyle/>
          <a:p>
            <a:r>
              <a:rPr lang="en-US" dirty="0"/>
              <a:t>Reduces repulsion</a:t>
            </a:r>
          </a:p>
          <a:p>
            <a:pPr lvl="1"/>
            <a:r>
              <a:rPr lang="en-US" dirty="0"/>
              <a:t>Shearing of lens material</a:t>
            </a:r>
          </a:p>
          <a:p>
            <a:pPr lvl="1"/>
            <a:r>
              <a:rPr lang="en-US" dirty="0"/>
              <a:t>Decreases chatter and dispersion of lens material</a:t>
            </a:r>
          </a:p>
          <a:p>
            <a:pPr lvl="1"/>
            <a:r>
              <a:rPr lang="en-US" dirty="0"/>
              <a:t>Decreased potential for turbulence</a:t>
            </a:r>
          </a:p>
          <a:p>
            <a:r>
              <a:rPr lang="en-US" dirty="0"/>
              <a:t>Increases efficiency of emulsification</a:t>
            </a:r>
          </a:p>
          <a:p>
            <a:pPr lvl="1"/>
            <a:r>
              <a:rPr lang="en-US" dirty="0"/>
              <a:t>Traditional ultrasound is 50% effective because backwards movement of stroke does not contact lens material</a:t>
            </a:r>
          </a:p>
          <a:p>
            <a:pPr lvl="1"/>
            <a:r>
              <a:rPr lang="en-US" dirty="0"/>
              <a:t>100% of torsional stroke is used to shear material</a:t>
            </a:r>
          </a:p>
        </p:txBody>
      </p:sp>
      <p:sp>
        <p:nvSpPr>
          <p:cNvPr id="4" name="Slide Number Placeholder 3">
            <a:extLst>
              <a:ext uri="{FF2B5EF4-FFF2-40B4-BE49-F238E27FC236}">
                <a16:creationId xmlns:a16="http://schemas.microsoft.com/office/drawing/2014/main" id="{157B4CA1-4F73-2E40-98CD-CD7393C9BBA7}"/>
              </a:ext>
            </a:extLst>
          </p:cNvPr>
          <p:cNvSpPr>
            <a:spLocks noGrp="1"/>
          </p:cNvSpPr>
          <p:nvPr>
            <p:ph type="sldNum" sz="quarter" idx="12"/>
          </p:nvPr>
        </p:nvSpPr>
        <p:spPr/>
        <p:txBody>
          <a:bodyPr/>
          <a:lstStyle/>
          <a:p>
            <a:fld id="{90F0153F-5A2C-3A4E-B55D-76C3916E214D}" type="slidenum">
              <a:rPr lang="en-US" smtClean="0"/>
              <a:pPr/>
              <a:t>44</a:t>
            </a:fld>
            <a:endParaRPr lang="en-US"/>
          </a:p>
        </p:txBody>
      </p:sp>
      <p:pic>
        <p:nvPicPr>
          <p:cNvPr id="5" name="Picture 4" descr="Lenticular_Rev4">
            <a:extLst>
              <a:ext uri="{FF2B5EF4-FFF2-40B4-BE49-F238E27FC236}">
                <a16:creationId xmlns:a16="http://schemas.microsoft.com/office/drawing/2014/main" id="{F18B3868-EA5E-964D-AA98-3BFED84521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1" t="11208" r="9396" b="12054"/>
          <a:stretch/>
        </p:blipFill>
        <p:spPr bwMode="auto">
          <a:xfrm>
            <a:off x="8210940" y="2607714"/>
            <a:ext cx="3371460" cy="235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676F-5038-B848-BC00-8B155D47F4E0}"/>
              </a:ext>
            </a:extLst>
          </p:cNvPr>
          <p:cNvSpPr>
            <a:spLocks noGrp="1"/>
          </p:cNvSpPr>
          <p:nvPr>
            <p:ph type="title"/>
          </p:nvPr>
        </p:nvSpPr>
        <p:spPr/>
        <p:txBody>
          <a:bodyPr/>
          <a:lstStyle/>
          <a:p>
            <a:r>
              <a:rPr lang="en-US" dirty="0"/>
              <a:t>Torsional </a:t>
            </a:r>
            <a:r>
              <a:rPr lang="en-US" dirty="0" err="1"/>
              <a:t>Phaco</a:t>
            </a:r>
            <a:r>
              <a:rPr lang="en-US" dirty="0"/>
              <a:t> Tips</a:t>
            </a:r>
          </a:p>
        </p:txBody>
      </p:sp>
      <p:sp>
        <p:nvSpPr>
          <p:cNvPr id="3" name="Content Placeholder 2">
            <a:extLst>
              <a:ext uri="{FF2B5EF4-FFF2-40B4-BE49-F238E27FC236}">
                <a16:creationId xmlns:a16="http://schemas.microsoft.com/office/drawing/2014/main" id="{F2F81238-12BA-8E40-8C7C-2CF5BFAAE748}"/>
              </a:ext>
            </a:extLst>
          </p:cNvPr>
          <p:cNvSpPr>
            <a:spLocks noGrp="1"/>
          </p:cNvSpPr>
          <p:nvPr>
            <p:ph idx="1"/>
          </p:nvPr>
        </p:nvSpPr>
        <p:spPr>
          <a:xfrm>
            <a:off x="609600" y="1600200"/>
            <a:ext cx="7190792" cy="4588882"/>
          </a:xfrm>
        </p:spPr>
        <p:txBody>
          <a:bodyPr>
            <a:normAutofit fontScale="92500" lnSpcReduction="10000"/>
          </a:bodyPr>
          <a:lstStyle/>
          <a:p>
            <a:r>
              <a:rPr lang="en-US" dirty="0"/>
              <a:t>Recommended to use </a:t>
            </a:r>
            <a:r>
              <a:rPr lang="en-US" dirty="0" err="1"/>
              <a:t>Kelman</a:t>
            </a:r>
            <a:r>
              <a:rPr lang="en-US" dirty="0"/>
              <a:t> or angled tips</a:t>
            </a:r>
          </a:p>
          <a:p>
            <a:pPr lvl="1"/>
            <a:r>
              <a:rPr lang="en-US" sz="3200" dirty="0"/>
              <a:t>Amplification of movement at tip end</a:t>
            </a:r>
          </a:p>
          <a:p>
            <a:pPr lvl="1"/>
            <a:r>
              <a:rPr lang="en-US" sz="3200" dirty="0"/>
              <a:t>Cutting movement at tip is side-to-side</a:t>
            </a:r>
          </a:p>
          <a:p>
            <a:pPr lvl="1"/>
            <a:r>
              <a:rPr lang="en-US" sz="3200" dirty="0"/>
              <a:t>Creates equivalent stroke at tip end as traditional </a:t>
            </a:r>
            <a:r>
              <a:rPr lang="en-US" sz="3200" dirty="0" err="1"/>
              <a:t>phaco</a:t>
            </a:r>
            <a:endParaRPr lang="en-US" sz="3200" dirty="0"/>
          </a:p>
          <a:p>
            <a:pPr lvl="2"/>
            <a:r>
              <a:rPr lang="en-US" sz="2800" dirty="0"/>
              <a:t>Approximately 3.5 mils or 90 microns for tapered tips</a:t>
            </a:r>
          </a:p>
          <a:p>
            <a:r>
              <a:rPr lang="en-US" dirty="0"/>
              <a:t>Straight tips reduce the amplification of the movement and need traditional ultrasound to make effective</a:t>
            </a:r>
          </a:p>
        </p:txBody>
      </p:sp>
      <p:sp>
        <p:nvSpPr>
          <p:cNvPr id="4" name="Slide Number Placeholder 3">
            <a:extLst>
              <a:ext uri="{FF2B5EF4-FFF2-40B4-BE49-F238E27FC236}">
                <a16:creationId xmlns:a16="http://schemas.microsoft.com/office/drawing/2014/main" id="{EA5E9CF9-A5F5-2D46-9228-0864EF22D8F3}"/>
              </a:ext>
            </a:extLst>
          </p:cNvPr>
          <p:cNvSpPr>
            <a:spLocks noGrp="1"/>
          </p:cNvSpPr>
          <p:nvPr>
            <p:ph type="sldNum" sz="quarter" idx="12"/>
          </p:nvPr>
        </p:nvSpPr>
        <p:spPr/>
        <p:txBody>
          <a:bodyPr/>
          <a:lstStyle/>
          <a:p>
            <a:fld id="{90F0153F-5A2C-3A4E-B55D-76C3916E214D}" type="slidenum">
              <a:rPr lang="en-US" smtClean="0"/>
              <a:pPr/>
              <a:t>45</a:t>
            </a:fld>
            <a:endParaRPr lang="en-US"/>
          </a:p>
        </p:txBody>
      </p:sp>
      <p:pic>
        <p:nvPicPr>
          <p:cNvPr id="5" name="Picture 4" descr="Kelman 90micron Blue">
            <a:extLst>
              <a:ext uri="{FF2B5EF4-FFF2-40B4-BE49-F238E27FC236}">
                <a16:creationId xmlns:a16="http://schemas.microsoft.com/office/drawing/2014/main" id="{2DDF94A6-F877-CA48-9762-665C7603C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911220"/>
            <a:ext cx="350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70B31471-394C-044D-B6D0-AEA2E11EEE68}"/>
              </a:ext>
            </a:extLst>
          </p:cNvPr>
          <p:cNvSpPr txBox="1">
            <a:spLocks noChangeArrowheads="1"/>
          </p:cNvSpPr>
          <p:nvPr/>
        </p:nvSpPr>
        <p:spPr bwMode="auto">
          <a:xfrm>
            <a:off x="9005247" y="5414803"/>
            <a:ext cx="1649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0" dirty="0">
                <a:latin typeface="Garamond" panose="02020404030301010803" pitchFamily="18" charset="0"/>
              </a:rPr>
              <a:t>Tapered Tip</a:t>
            </a:r>
          </a:p>
        </p:txBody>
      </p:sp>
    </p:spTree>
    <p:extLst>
      <p:ext uri="{BB962C8B-B14F-4D97-AF65-F5344CB8AC3E}">
        <p14:creationId xmlns:p14="http://schemas.microsoft.com/office/powerpoint/2010/main" val="3323165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12B2-097A-6243-B25C-5BBF44DF9C64}"/>
              </a:ext>
            </a:extLst>
          </p:cNvPr>
          <p:cNvSpPr>
            <a:spLocks noGrp="1"/>
          </p:cNvSpPr>
          <p:nvPr>
            <p:ph type="title"/>
          </p:nvPr>
        </p:nvSpPr>
        <p:spPr/>
        <p:txBody>
          <a:bodyPr/>
          <a:lstStyle/>
          <a:p>
            <a:r>
              <a:rPr lang="en-US" dirty="0"/>
              <a:t>Intelligent </a:t>
            </a:r>
            <a:r>
              <a:rPr lang="en-US" dirty="0" err="1"/>
              <a:t>Phaco</a:t>
            </a:r>
            <a:r>
              <a:rPr lang="en-US" dirty="0"/>
              <a:t> (IP)</a:t>
            </a:r>
          </a:p>
        </p:txBody>
      </p:sp>
      <p:sp>
        <p:nvSpPr>
          <p:cNvPr id="3" name="Content Placeholder 2">
            <a:extLst>
              <a:ext uri="{FF2B5EF4-FFF2-40B4-BE49-F238E27FC236}">
                <a16:creationId xmlns:a16="http://schemas.microsoft.com/office/drawing/2014/main" id="{E116C93D-2538-3747-94ED-C804243ACC5F}"/>
              </a:ext>
            </a:extLst>
          </p:cNvPr>
          <p:cNvSpPr>
            <a:spLocks noGrp="1"/>
          </p:cNvSpPr>
          <p:nvPr>
            <p:ph idx="1"/>
          </p:nvPr>
        </p:nvSpPr>
        <p:spPr/>
        <p:txBody>
          <a:bodyPr/>
          <a:lstStyle/>
          <a:p>
            <a:r>
              <a:rPr lang="en-US" dirty="0"/>
              <a:t>The software senses any rise in vacuum and responds by emitting short pulses of longitudinal ultrasonic energy to briefly repel the material from the tip and give the tip space to continue shearing</a:t>
            </a:r>
          </a:p>
          <a:p>
            <a:r>
              <a:rPr lang="en-US" dirty="0"/>
              <a:t>The surgeon can set the IP software to respond at a determined vacuum level</a:t>
            </a:r>
          </a:p>
        </p:txBody>
      </p:sp>
      <p:sp>
        <p:nvSpPr>
          <p:cNvPr id="4" name="Slide Number Placeholder 3">
            <a:extLst>
              <a:ext uri="{FF2B5EF4-FFF2-40B4-BE49-F238E27FC236}">
                <a16:creationId xmlns:a16="http://schemas.microsoft.com/office/drawing/2014/main" id="{D7098686-2BA2-A44C-9845-B872C27C8B73}"/>
              </a:ext>
            </a:extLst>
          </p:cNvPr>
          <p:cNvSpPr>
            <a:spLocks noGrp="1"/>
          </p:cNvSpPr>
          <p:nvPr>
            <p:ph type="sldNum" sz="quarter" idx="12"/>
          </p:nvPr>
        </p:nvSpPr>
        <p:spPr/>
        <p:txBody>
          <a:bodyPr/>
          <a:lstStyle/>
          <a:p>
            <a:fld id="{90F0153F-5A2C-3A4E-B55D-76C3916E214D}" type="slidenum">
              <a:rPr lang="en-US" smtClean="0"/>
              <a:pPr/>
              <a:t>46</a:t>
            </a:fld>
            <a:endParaRPr lang="en-US"/>
          </a:p>
        </p:txBody>
      </p:sp>
    </p:spTree>
    <p:extLst>
      <p:ext uri="{BB962C8B-B14F-4D97-AF65-F5344CB8AC3E}">
        <p14:creationId xmlns:p14="http://schemas.microsoft.com/office/powerpoint/2010/main" val="4020687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9D37-10DB-0946-945D-AABDEB2A8485}"/>
              </a:ext>
            </a:extLst>
          </p:cNvPr>
          <p:cNvSpPr>
            <a:spLocks noGrp="1"/>
          </p:cNvSpPr>
          <p:nvPr>
            <p:ph type="title"/>
          </p:nvPr>
        </p:nvSpPr>
        <p:spPr/>
        <p:txBody>
          <a:bodyPr/>
          <a:lstStyle/>
          <a:p>
            <a:r>
              <a:rPr lang="en-US" dirty="0"/>
              <a:t>IP Activation</a:t>
            </a:r>
          </a:p>
        </p:txBody>
      </p:sp>
      <p:sp>
        <p:nvSpPr>
          <p:cNvPr id="3" name="Content Placeholder 2">
            <a:extLst>
              <a:ext uri="{FF2B5EF4-FFF2-40B4-BE49-F238E27FC236}">
                <a16:creationId xmlns:a16="http://schemas.microsoft.com/office/drawing/2014/main" id="{97357B63-7733-3642-A94F-23645DAF07F2}"/>
              </a:ext>
            </a:extLst>
          </p:cNvPr>
          <p:cNvSpPr>
            <a:spLocks noGrp="1"/>
          </p:cNvSpPr>
          <p:nvPr>
            <p:ph idx="1"/>
          </p:nvPr>
        </p:nvSpPr>
        <p:spPr/>
        <p:txBody>
          <a:bodyPr>
            <a:normAutofit/>
          </a:bodyPr>
          <a:lstStyle/>
          <a:p>
            <a:r>
              <a:rPr lang="en-US" dirty="0"/>
              <a:t>Only activates in foot position 3 in torsional mode</a:t>
            </a:r>
          </a:p>
          <a:p>
            <a:r>
              <a:rPr lang="en-US" dirty="0"/>
              <a:t>Engages when vacuum threshold is reached</a:t>
            </a:r>
          </a:p>
          <a:p>
            <a:r>
              <a:rPr lang="en-US" dirty="0"/>
              <a:t>Delivers short pulse of longitudinal </a:t>
            </a:r>
            <a:r>
              <a:rPr lang="en-US" dirty="0" err="1"/>
              <a:t>phaco</a:t>
            </a:r>
            <a:endParaRPr lang="en-US" dirty="0"/>
          </a:p>
          <a:p>
            <a:r>
              <a:rPr lang="en-US" dirty="0"/>
              <a:t>Disengages when vacuum falls below threshold</a:t>
            </a:r>
          </a:p>
          <a:p>
            <a:r>
              <a:rPr lang="en-US" dirty="0"/>
              <a:t>Helps prevent tip clogging with dense nucleus</a:t>
            </a:r>
          </a:p>
        </p:txBody>
      </p:sp>
      <p:sp>
        <p:nvSpPr>
          <p:cNvPr id="4" name="Slide Number Placeholder 3">
            <a:extLst>
              <a:ext uri="{FF2B5EF4-FFF2-40B4-BE49-F238E27FC236}">
                <a16:creationId xmlns:a16="http://schemas.microsoft.com/office/drawing/2014/main" id="{418ED4B5-431D-C047-8747-0AE5A31F2E1F}"/>
              </a:ext>
            </a:extLst>
          </p:cNvPr>
          <p:cNvSpPr>
            <a:spLocks noGrp="1"/>
          </p:cNvSpPr>
          <p:nvPr>
            <p:ph type="sldNum" sz="quarter" idx="12"/>
          </p:nvPr>
        </p:nvSpPr>
        <p:spPr/>
        <p:txBody>
          <a:bodyPr/>
          <a:lstStyle/>
          <a:p>
            <a:fld id="{90F0153F-5A2C-3A4E-B55D-76C3916E214D}" type="slidenum">
              <a:rPr lang="en-US" smtClean="0"/>
              <a:pPr/>
              <a:t>47</a:t>
            </a:fld>
            <a:endParaRPr lang="en-US"/>
          </a:p>
        </p:txBody>
      </p:sp>
    </p:spTree>
    <p:extLst>
      <p:ext uri="{BB962C8B-B14F-4D97-AF65-F5344CB8AC3E}">
        <p14:creationId xmlns:p14="http://schemas.microsoft.com/office/powerpoint/2010/main" val="666910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CCC7-D425-824E-B3C1-B6277CCFF72F}"/>
              </a:ext>
            </a:extLst>
          </p:cNvPr>
          <p:cNvSpPr>
            <a:spLocks noGrp="1"/>
          </p:cNvSpPr>
          <p:nvPr>
            <p:ph type="title"/>
          </p:nvPr>
        </p:nvSpPr>
        <p:spPr/>
        <p:txBody>
          <a:bodyPr/>
          <a:lstStyle/>
          <a:p>
            <a:r>
              <a:rPr lang="en-US" dirty="0"/>
              <a:t>Concept of </a:t>
            </a:r>
            <a:r>
              <a:rPr lang="en-US" dirty="0" err="1"/>
              <a:t>Phaco</a:t>
            </a:r>
            <a:r>
              <a:rPr lang="en-US" dirty="0"/>
              <a:t> Time / CDE</a:t>
            </a:r>
          </a:p>
        </p:txBody>
      </p:sp>
      <p:sp>
        <p:nvSpPr>
          <p:cNvPr id="3" name="Content Placeholder 2">
            <a:extLst>
              <a:ext uri="{FF2B5EF4-FFF2-40B4-BE49-F238E27FC236}">
                <a16:creationId xmlns:a16="http://schemas.microsoft.com/office/drawing/2014/main" id="{76B02803-0E34-ED4C-A8D1-A6996F5BF5EE}"/>
              </a:ext>
            </a:extLst>
          </p:cNvPr>
          <p:cNvSpPr>
            <a:spLocks noGrp="1"/>
          </p:cNvSpPr>
          <p:nvPr>
            <p:ph idx="1"/>
          </p:nvPr>
        </p:nvSpPr>
        <p:spPr/>
        <p:txBody>
          <a:bodyPr>
            <a:normAutofit/>
          </a:bodyPr>
          <a:lstStyle/>
          <a:p>
            <a:r>
              <a:rPr lang="en-US" dirty="0"/>
              <a:t>Estimated </a:t>
            </a:r>
            <a:r>
              <a:rPr lang="en-US" dirty="0" err="1"/>
              <a:t>phaco</a:t>
            </a:r>
            <a:r>
              <a:rPr lang="en-US" dirty="0"/>
              <a:t> time (EPT) = duration of time that ultrasound energy is activated x average percent power</a:t>
            </a:r>
          </a:p>
          <a:p>
            <a:r>
              <a:rPr lang="en-US" dirty="0"/>
              <a:t>Analogous to cumulative dissipated energy (CDE) on machine with torsional </a:t>
            </a:r>
            <a:r>
              <a:rPr lang="en-US" dirty="0" err="1"/>
              <a:t>phaco</a:t>
            </a:r>
            <a:r>
              <a:rPr lang="en-US" dirty="0"/>
              <a:t> (e.g. Alcon Centurion)</a:t>
            </a:r>
          </a:p>
          <a:p>
            <a:r>
              <a:rPr lang="en-US" dirty="0"/>
              <a:t>Marker of surgical efficiency/nuclear density</a:t>
            </a:r>
          </a:p>
          <a:p>
            <a:pPr lvl="1"/>
            <a:r>
              <a:rPr lang="en-US" dirty="0"/>
              <a:t>The higher the EPT/CDE, the more ultrasound was used</a:t>
            </a:r>
          </a:p>
          <a:p>
            <a:r>
              <a:rPr lang="en-US" dirty="0"/>
              <a:t>Post-op corneal edema more likely with increased ultrasound</a:t>
            </a:r>
          </a:p>
        </p:txBody>
      </p:sp>
      <p:sp>
        <p:nvSpPr>
          <p:cNvPr id="4" name="Slide Number Placeholder 3">
            <a:extLst>
              <a:ext uri="{FF2B5EF4-FFF2-40B4-BE49-F238E27FC236}">
                <a16:creationId xmlns:a16="http://schemas.microsoft.com/office/drawing/2014/main" id="{30525D71-159F-1040-8007-5BFE1A64C137}"/>
              </a:ext>
            </a:extLst>
          </p:cNvPr>
          <p:cNvSpPr>
            <a:spLocks noGrp="1"/>
          </p:cNvSpPr>
          <p:nvPr>
            <p:ph type="sldNum" sz="quarter" idx="12"/>
          </p:nvPr>
        </p:nvSpPr>
        <p:spPr/>
        <p:txBody>
          <a:bodyPr/>
          <a:lstStyle/>
          <a:p>
            <a:fld id="{90F0153F-5A2C-3A4E-B55D-76C3916E214D}" type="slidenum">
              <a:rPr lang="en-US" smtClean="0"/>
              <a:pPr/>
              <a:t>48</a:t>
            </a:fld>
            <a:endParaRPr lang="en-US"/>
          </a:p>
        </p:txBody>
      </p:sp>
    </p:spTree>
    <p:extLst>
      <p:ext uri="{BB962C8B-B14F-4D97-AF65-F5344CB8AC3E}">
        <p14:creationId xmlns:p14="http://schemas.microsoft.com/office/powerpoint/2010/main" val="191620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94DE-A359-5441-868A-AACA537F3596}"/>
              </a:ext>
            </a:extLst>
          </p:cNvPr>
          <p:cNvSpPr>
            <a:spLocks noGrp="1"/>
          </p:cNvSpPr>
          <p:nvPr>
            <p:ph type="title"/>
          </p:nvPr>
        </p:nvSpPr>
        <p:spPr/>
        <p:txBody>
          <a:bodyPr/>
          <a:lstStyle/>
          <a:p>
            <a:r>
              <a:rPr lang="en-US" dirty="0"/>
              <a:t>The Four Dynamic Components</a:t>
            </a:r>
          </a:p>
        </p:txBody>
      </p:sp>
      <p:sp>
        <p:nvSpPr>
          <p:cNvPr id="3" name="Content Placeholder 2">
            <a:extLst>
              <a:ext uri="{FF2B5EF4-FFF2-40B4-BE49-F238E27FC236}">
                <a16:creationId xmlns:a16="http://schemas.microsoft.com/office/drawing/2014/main" id="{0C2B145D-3D6B-5A46-8A1F-256BFEC12A15}"/>
              </a:ext>
            </a:extLst>
          </p:cNvPr>
          <p:cNvSpPr>
            <a:spLocks noGrp="1"/>
          </p:cNvSpPr>
          <p:nvPr>
            <p:ph idx="1"/>
          </p:nvPr>
        </p:nvSpPr>
        <p:spPr>
          <a:xfrm>
            <a:off x="2734404" y="1724333"/>
            <a:ext cx="3194203" cy="2037344"/>
          </a:xfrm>
        </p:spPr>
        <p:txBody>
          <a:bodyPr anchor="ctr">
            <a:normAutofit/>
          </a:bodyPr>
          <a:lstStyle/>
          <a:p>
            <a:pPr marL="0" indent="0" algn="ctr">
              <a:buNone/>
            </a:pPr>
            <a:r>
              <a:rPr lang="en-US" sz="4800" dirty="0"/>
              <a:t>Aspiration Flow Rate</a:t>
            </a:r>
          </a:p>
        </p:txBody>
      </p:sp>
      <p:sp>
        <p:nvSpPr>
          <p:cNvPr id="4" name="Slide Number Placeholder 3">
            <a:extLst>
              <a:ext uri="{FF2B5EF4-FFF2-40B4-BE49-F238E27FC236}">
                <a16:creationId xmlns:a16="http://schemas.microsoft.com/office/drawing/2014/main" id="{80A5D538-7E2B-EC4E-9225-8CA5EA0695AD}"/>
              </a:ext>
            </a:extLst>
          </p:cNvPr>
          <p:cNvSpPr>
            <a:spLocks noGrp="1"/>
          </p:cNvSpPr>
          <p:nvPr>
            <p:ph type="sldNum" sz="quarter" idx="12"/>
          </p:nvPr>
        </p:nvSpPr>
        <p:spPr/>
        <p:txBody>
          <a:bodyPr/>
          <a:lstStyle/>
          <a:p>
            <a:fld id="{90F0153F-5A2C-3A4E-B55D-76C3916E214D}" type="slidenum">
              <a:rPr lang="en-US" smtClean="0"/>
              <a:pPr/>
              <a:t>4</a:t>
            </a:fld>
            <a:endParaRPr lang="en-US"/>
          </a:p>
        </p:txBody>
      </p:sp>
      <p:grpSp>
        <p:nvGrpSpPr>
          <p:cNvPr id="5" name="Group 3">
            <a:extLst>
              <a:ext uri="{FF2B5EF4-FFF2-40B4-BE49-F238E27FC236}">
                <a16:creationId xmlns:a16="http://schemas.microsoft.com/office/drawing/2014/main" id="{E3123D6D-7CC8-8549-9F7E-972F1162B59E}"/>
              </a:ext>
            </a:extLst>
          </p:cNvPr>
          <p:cNvGrpSpPr>
            <a:grpSpLocks/>
          </p:cNvGrpSpPr>
          <p:nvPr/>
        </p:nvGrpSpPr>
        <p:grpSpPr bwMode="auto">
          <a:xfrm>
            <a:off x="2780582" y="1570773"/>
            <a:ext cx="6573683" cy="4584393"/>
            <a:chOff x="1289" y="809"/>
            <a:chExt cx="3044" cy="3044"/>
          </a:xfrm>
          <a:solidFill>
            <a:schemeClr val="tx1"/>
          </a:solidFill>
        </p:grpSpPr>
        <p:sp>
          <p:nvSpPr>
            <p:cNvPr id="6" name="Rectangle 4">
              <a:extLst>
                <a:ext uri="{FF2B5EF4-FFF2-40B4-BE49-F238E27FC236}">
                  <a16:creationId xmlns:a16="http://schemas.microsoft.com/office/drawing/2014/main" id="{0F490477-3A0F-434C-BAED-7705CC983FE8}"/>
                </a:ext>
              </a:extLst>
            </p:cNvPr>
            <p:cNvSpPr>
              <a:spLocks noChangeArrowheads="1"/>
            </p:cNvSpPr>
            <p:nvPr/>
          </p:nvSpPr>
          <p:spPr bwMode="auto">
            <a:xfrm>
              <a:off x="2791" y="809"/>
              <a:ext cx="68" cy="3044"/>
            </a:xfrm>
            <a:prstGeom prst="rect">
              <a:avLst/>
            </a:prstGeom>
            <a:grpFill/>
            <a:ln w="9525">
              <a:solidFill>
                <a:schemeClr val="tx1"/>
              </a:solidFill>
              <a:miter lim="800000"/>
              <a:headEnd/>
              <a:tailEnd/>
            </a:ln>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dirty="0"/>
            </a:p>
          </p:txBody>
        </p:sp>
        <p:sp>
          <p:nvSpPr>
            <p:cNvPr id="7" name="Rectangle 5">
              <a:extLst>
                <a:ext uri="{FF2B5EF4-FFF2-40B4-BE49-F238E27FC236}">
                  <a16:creationId xmlns:a16="http://schemas.microsoft.com/office/drawing/2014/main" id="{4F410506-795D-CD45-AB61-8889E6D062AA}"/>
                </a:ext>
              </a:extLst>
            </p:cNvPr>
            <p:cNvSpPr>
              <a:spLocks noChangeArrowheads="1"/>
            </p:cNvSpPr>
            <p:nvPr/>
          </p:nvSpPr>
          <p:spPr bwMode="auto">
            <a:xfrm>
              <a:off x="1289" y="2283"/>
              <a:ext cx="3044" cy="101"/>
            </a:xfrm>
            <a:prstGeom prst="rect">
              <a:avLst/>
            </a:prstGeom>
            <a:grpFill/>
            <a:ln w="9525">
              <a:solidFill>
                <a:schemeClr val="tx1"/>
              </a:solidFill>
              <a:miter lim="800000"/>
              <a:headEnd/>
              <a:tailEnd/>
            </a:ln>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grpSp>
      <p:sp>
        <p:nvSpPr>
          <p:cNvPr id="8" name="Content Placeholder 2">
            <a:extLst>
              <a:ext uri="{FF2B5EF4-FFF2-40B4-BE49-F238E27FC236}">
                <a16:creationId xmlns:a16="http://schemas.microsoft.com/office/drawing/2014/main" id="{C31EEEA1-3894-A345-8D6F-9DC603F91CF3}"/>
              </a:ext>
            </a:extLst>
          </p:cNvPr>
          <p:cNvSpPr txBox="1">
            <a:spLocks/>
          </p:cNvSpPr>
          <p:nvPr/>
        </p:nvSpPr>
        <p:spPr>
          <a:xfrm>
            <a:off x="6165572" y="1724333"/>
            <a:ext cx="3194203" cy="203734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800" dirty="0"/>
              <a:t>Vacuum</a:t>
            </a:r>
          </a:p>
        </p:txBody>
      </p:sp>
      <p:sp>
        <p:nvSpPr>
          <p:cNvPr id="9" name="Content Placeholder 2">
            <a:extLst>
              <a:ext uri="{FF2B5EF4-FFF2-40B4-BE49-F238E27FC236}">
                <a16:creationId xmlns:a16="http://schemas.microsoft.com/office/drawing/2014/main" id="{C600E1D2-F175-CD4A-AC12-5B03B6150A77}"/>
              </a:ext>
            </a:extLst>
          </p:cNvPr>
          <p:cNvSpPr txBox="1">
            <a:spLocks/>
          </p:cNvSpPr>
          <p:nvPr/>
        </p:nvSpPr>
        <p:spPr>
          <a:xfrm>
            <a:off x="6220529" y="4068066"/>
            <a:ext cx="3194203" cy="203734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800" dirty="0"/>
              <a:t>Bottle Height</a:t>
            </a:r>
          </a:p>
        </p:txBody>
      </p:sp>
      <p:sp>
        <p:nvSpPr>
          <p:cNvPr id="10" name="Content Placeholder 2">
            <a:extLst>
              <a:ext uri="{FF2B5EF4-FFF2-40B4-BE49-F238E27FC236}">
                <a16:creationId xmlns:a16="http://schemas.microsoft.com/office/drawing/2014/main" id="{599C30F0-CA5C-6949-A74F-94C284E02A2F}"/>
              </a:ext>
            </a:extLst>
          </p:cNvPr>
          <p:cNvSpPr txBox="1">
            <a:spLocks/>
          </p:cNvSpPr>
          <p:nvPr/>
        </p:nvSpPr>
        <p:spPr>
          <a:xfrm>
            <a:off x="2734403" y="4064194"/>
            <a:ext cx="3194203" cy="203734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800" dirty="0"/>
              <a:t>Ultrasonic Power</a:t>
            </a:r>
          </a:p>
        </p:txBody>
      </p:sp>
    </p:spTree>
    <p:extLst>
      <p:ext uri="{BB962C8B-B14F-4D97-AF65-F5344CB8AC3E}">
        <p14:creationId xmlns:p14="http://schemas.microsoft.com/office/powerpoint/2010/main" val="14826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50" fill="hold"/>
                                        <p:tgtEl>
                                          <p:spTgt spid="8"/>
                                        </p:tgtEl>
                                        <p:attrNameLst>
                                          <p:attrName>ppt_w</p:attrName>
                                        </p:attrNameLst>
                                      </p:cBhvr>
                                      <p:tavLst>
                                        <p:tav tm="0">
                                          <p:val>
                                            <p:fltVal val="0"/>
                                          </p:val>
                                        </p:tav>
                                        <p:tav tm="100000">
                                          <p:val>
                                            <p:strVal val="#ppt_w"/>
                                          </p:val>
                                        </p:tav>
                                      </p:tavLst>
                                    </p:anim>
                                    <p:anim calcmode="lin" valueType="num">
                                      <p:cBhvr>
                                        <p:cTn id="15" dur="250" fill="hold"/>
                                        <p:tgtEl>
                                          <p:spTgt spid="8"/>
                                        </p:tgtEl>
                                        <p:attrNameLst>
                                          <p:attrName>ppt_h</p:attrName>
                                        </p:attrNameLst>
                                      </p:cBhvr>
                                      <p:tavLst>
                                        <p:tav tm="0">
                                          <p:val>
                                            <p:fltVal val="0"/>
                                          </p:val>
                                        </p:tav>
                                        <p:tav tm="100000">
                                          <p:val>
                                            <p:strVal val="#ppt_h"/>
                                          </p:val>
                                        </p:tav>
                                      </p:tavLst>
                                    </p:anim>
                                    <p:animEffect transition="in" filter="fade">
                                      <p:cBhvr>
                                        <p:cTn id="16" dur="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50" fill="hold"/>
                                        <p:tgtEl>
                                          <p:spTgt spid="10"/>
                                        </p:tgtEl>
                                        <p:attrNameLst>
                                          <p:attrName>ppt_w</p:attrName>
                                        </p:attrNameLst>
                                      </p:cBhvr>
                                      <p:tavLst>
                                        <p:tav tm="0">
                                          <p:val>
                                            <p:fltVal val="0"/>
                                          </p:val>
                                        </p:tav>
                                        <p:tav tm="100000">
                                          <p:val>
                                            <p:strVal val="#ppt_w"/>
                                          </p:val>
                                        </p:tav>
                                      </p:tavLst>
                                    </p:anim>
                                    <p:anim calcmode="lin" valueType="num">
                                      <p:cBhvr>
                                        <p:cTn id="22" dur="250" fill="hold"/>
                                        <p:tgtEl>
                                          <p:spTgt spid="10"/>
                                        </p:tgtEl>
                                        <p:attrNameLst>
                                          <p:attrName>ppt_h</p:attrName>
                                        </p:attrNameLst>
                                      </p:cBhvr>
                                      <p:tavLst>
                                        <p:tav tm="0">
                                          <p:val>
                                            <p:fltVal val="0"/>
                                          </p:val>
                                        </p:tav>
                                        <p:tav tm="100000">
                                          <p:val>
                                            <p:strVal val="#ppt_h"/>
                                          </p:val>
                                        </p:tav>
                                      </p:tavLst>
                                    </p:anim>
                                    <p:animEffect transition="in" filter="fade">
                                      <p:cBhvr>
                                        <p:cTn id="23" dur="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err="1">
                <a:ln w="1270">
                  <a:solidFill>
                    <a:schemeClr val="bg1"/>
                  </a:solidFill>
                </a:ln>
                <a:solidFill>
                  <a:srgbClr val="CE0F25"/>
                </a:solidFill>
              </a:rPr>
              <a:t>Phaco</a:t>
            </a:r>
            <a:r>
              <a:rPr lang="en-US" sz="6000" b="1" spc="-150" dirty="0">
                <a:ln w="1270">
                  <a:solidFill>
                    <a:schemeClr val="bg1"/>
                  </a:solidFill>
                </a:ln>
                <a:solidFill>
                  <a:srgbClr val="CE0F25"/>
                </a:solidFill>
              </a:rPr>
              <a:t> Tips</a:t>
            </a:r>
            <a:endParaRPr lang="en-US" sz="6000" dirty="0"/>
          </a:p>
        </p:txBody>
      </p:sp>
    </p:spTree>
    <p:extLst>
      <p:ext uri="{BB962C8B-B14F-4D97-AF65-F5344CB8AC3E}">
        <p14:creationId xmlns:p14="http://schemas.microsoft.com/office/powerpoint/2010/main" val="1449346669"/>
      </p:ext>
    </p:extLst>
  </p:cSld>
  <p:clrMapOvr>
    <a:overrideClrMapping bg1="lt1" tx1="dk1" bg2="lt2" tx2="dk2" accent1="accent1" accent2="accent2" accent3="accent3" accent4="accent4" accent5="accent5" accent6="accent6" hlink="hlink" folHlink="folHlink"/>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F20F-1688-4544-A48D-84D1929FC0AB}"/>
              </a:ext>
            </a:extLst>
          </p:cNvPr>
          <p:cNvSpPr>
            <a:spLocks noGrp="1"/>
          </p:cNvSpPr>
          <p:nvPr>
            <p:ph type="title"/>
          </p:nvPr>
        </p:nvSpPr>
        <p:spPr/>
        <p:txBody>
          <a:bodyPr/>
          <a:lstStyle/>
          <a:p>
            <a:r>
              <a:rPr lang="en-US" dirty="0" err="1"/>
              <a:t>Phaco</a:t>
            </a:r>
            <a:r>
              <a:rPr lang="en-US" dirty="0"/>
              <a:t> Tip Options</a:t>
            </a:r>
          </a:p>
        </p:txBody>
      </p:sp>
      <p:sp>
        <p:nvSpPr>
          <p:cNvPr id="3" name="Content Placeholder 2">
            <a:extLst>
              <a:ext uri="{FF2B5EF4-FFF2-40B4-BE49-F238E27FC236}">
                <a16:creationId xmlns:a16="http://schemas.microsoft.com/office/drawing/2014/main" id="{BEAB5B4D-9122-6E4E-8CFA-F9DA9ED03B3D}"/>
              </a:ext>
            </a:extLst>
          </p:cNvPr>
          <p:cNvSpPr>
            <a:spLocks noGrp="1"/>
          </p:cNvSpPr>
          <p:nvPr>
            <p:ph idx="1"/>
          </p:nvPr>
        </p:nvSpPr>
        <p:spPr/>
        <p:txBody>
          <a:bodyPr>
            <a:normAutofit fontScale="92500" lnSpcReduction="10000"/>
          </a:bodyPr>
          <a:lstStyle/>
          <a:p>
            <a:r>
              <a:rPr lang="en-US" dirty="0"/>
              <a:t>Tip types (shapes)</a:t>
            </a:r>
          </a:p>
          <a:p>
            <a:pPr lvl="1"/>
            <a:r>
              <a:rPr lang="en-US" dirty="0"/>
              <a:t>Standard (straight)</a:t>
            </a:r>
          </a:p>
          <a:p>
            <a:pPr lvl="1"/>
            <a:r>
              <a:rPr lang="en-US" dirty="0" err="1"/>
              <a:t>Kelman</a:t>
            </a:r>
            <a:r>
              <a:rPr lang="en-US" dirty="0"/>
              <a:t> (angled)</a:t>
            </a:r>
          </a:p>
          <a:p>
            <a:pPr lvl="1"/>
            <a:r>
              <a:rPr lang="en-US" dirty="0"/>
              <a:t>Flare (fluted)</a:t>
            </a:r>
          </a:p>
          <a:p>
            <a:pPr lvl="1"/>
            <a:r>
              <a:rPr lang="en-US" dirty="0"/>
              <a:t>Balanced (humped)</a:t>
            </a:r>
          </a:p>
          <a:p>
            <a:r>
              <a:rPr lang="en-US" dirty="0"/>
              <a:t>Needle bevel angle</a:t>
            </a:r>
          </a:p>
          <a:p>
            <a:pPr lvl="1"/>
            <a:r>
              <a:rPr lang="en-US" dirty="0"/>
              <a:t>0, 15, 30, 45 degree</a:t>
            </a:r>
          </a:p>
          <a:p>
            <a:r>
              <a:rPr lang="en-US" dirty="0"/>
              <a:t>Diameter</a:t>
            </a:r>
          </a:p>
          <a:p>
            <a:pPr lvl="1"/>
            <a:r>
              <a:rPr lang="en-US" dirty="0"/>
              <a:t>Standard: 1.1 mm</a:t>
            </a:r>
          </a:p>
          <a:p>
            <a:pPr lvl="1"/>
            <a:r>
              <a:rPr lang="en-US" dirty="0"/>
              <a:t>Microtip: 0.9 mm</a:t>
            </a:r>
          </a:p>
        </p:txBody>
      </p:sp>
      <p:sp>
        <p:nvSpPr>
          <p:cNvPr id="4" name="Slide Number Placeholder 3">
            <a:extLst>
              <a:ext uri="{FF2B5EF4-FFF2-40B4-BE49-F238E27FC236}">
                <a16:creationId xmlns:a16="http://schemas.microsoft.com/office/drawing/2014/main" id="{3850DE80-0A02-814A-896D-04B9F7EDB669}"/>
              </a:ext>
            </a:extLst>
          </p:cNvPr>
          <p:cNvSpPr>
            <a:spLocks noGrp="1"/>
          </p:cNvSpPr>
          <p:nvPr>
            <p:ph type="sldNum" sz="quarter" idx="12"/>
          </p:nvPr>
        </p:nvSpPr>
        <p:spPr/>
        <p:txBody>
          <a:bodyPr/>
          <a:lstStyle/>
          <a:p>
            <a:fld id="{90F0153F-5A2C-3A4E-B55D-76C3916E214D}" type="slidenum">
              <a:rPr lang="en-US" smtClean="0"/>
              <a:pPr/>
              <a:t>50</a:t>
            </a:fld>
            <a:endParaRPr lang="en-US"/>
          </a:p>
        </p:txBody>
      </p:sp>
      <p:pic>
        <p:nvPicPr>
          <p:cNvPr id="5" name="Shape 201">
            <a:extLst>
              <a:ext uri="{FF2B5EF4-FFF2-40B4-BE49-F238E27FC236}">
                <a16:creationId xmlns:a16="http://schemas.microsoft.com/office/drawing/2014/main" id="{CABC8D11-A9A2-AF4B-903A-5B912765EE6C}"/>
              </a:ext>
            </a:extLst>
          </p:cNvPr>
          <p:cNvPicPr preferRelativeResize="0"/>
          <p:nvPr/>
        </p:nvPicPr>
        <p:blipFill rotWithShape="1">
          <a:blip r:embed="rId2">
            <a:alphaModFix/>
          </a:blip>
          <a:srcRect l="6036" t="9514" r="4864" b="4488"/>
          <a:stretch/>
        </p:blipFill>
        <p:spPr>
          <a:xfrm>
            <a:off x="6118808" y="1636632"/>
            <a:ext cx="4795935" cy="4516017"/>
          </a:xfrm>
          <a:prstGeom prst="rect">
            <a:avLst/>
          </a:prstGeom>
          <a:noFill/>
          <a:ln>
            <a:noFill/>
          </a:ln>
        </p:spPr>
      </p:pic>
    </p:spTree>
    <p:extLst>
      <p:ext uri="{BB962C8B-B14F-4D97-AF65-F5344CB8AC3E}">
        <p14:creationId xmlns:p14="http://schemas.microsoft.com/office/powerpoint/2010/main" val="1807705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4D53-044F-0941-A0F3-2F39AE5686AB}"/>
              </a:ext>
            </a:extLst>
          </p:cNvPr>
          <p:cNvSpPr>
            <a:spLocks noGrp="1"/>
          </p:cNvSpPr>
          <p:nvPr>
            <p:ph type="title"/>
          </p:nvPr>
        </p:nvSpPr>
        <p:spPr/>
        <p:txBody>
          <a:bodyPr/>
          <a:lstStyle/>
          <a:p>
            <a:r>
              <a:rPr lang="en-US" dirty="0"/>
              <a:t>Why Is Tip Angulation Important?</a:t>
            </a:r>
          </a:p>
        </p:txBody>
      </p:sp>
      <p:sp>
        <p:nvSpPr>
          <p:cNvPr id="3" name="Content Placeholder 2">
            <a:extLst>
              <a:ext uri="{FF2B5EF4-FFF2-40B4-BE49-F238E27FC236}">
                <a16:creationId xmlns:a16="http://schemas.microsoft.com/office/drawing/2014/main" id="{CF631D11-BD99-2C42-ABF4-2992A3CE2242}"/>
              </a:ext>
            </a:extLst>
          </p:cNvPr>
          <p:cNvSpPr>
            <a:spLocks noGrp="1"/>
          </p:cNvSpPr>
          <p:nvPr>
            <p:ph idx="1"/>
          </p:nvPr>
        </p:nvSpPr>
        <p:spPr/>
        <p:txBody>
          <a:bodyPr>
            <a:normAutofit/>
          </a:bodyPr>
          <a:lstStyle/>
          <a:p>
            <a:r>
              <a:rPr lang="en-US" dirty="0"/>
              <a:t>Enhanced cutting ability with high angle tips, e.g. 45 degree</a:t>
            </a:r>
          </a:p>
          <a:p>
            <a:pPr lvl="1"/>
            <a:r>
              <a:rPr lang="en-US" dirty="0"/>
              <a:t>Sculpting</a:t>
            </a:r>
          </a:p>
          <a:p>
            <a:r>
              <a:rPr lang="en-US" dirty="0"/>
              <a:t>Enhanced ability to occlude with low angle tips, e.g. 0 degree</a:t>
            </a:r>
          </a:p>
          <a:p>
            <a:pPr lvl="1"/>
            <a:r>
              <a:rPr lang="en-US" dirty="0"/>
              <a:t>Chopping</a:t>
            </a:r>
          </a:p>
          <a:p>
            <a:r>
              <a:rPr lang="en-US" dirty="0"/>
              <a:t>Need to balance surgical techniques and goals</a:t>
            </a:r>
          </a:p>
          <a:p>
            <a:r>
              <a:rPr lang="en-US" dirty="0"/>
              <a:t>30 degree is the most popular</a:t>
            </a:r>
          </a:p>
        </p:txBody>
      </p:sp>
      <p:sp>
        <p:nvSpPr>
          <p:cNvPr id="4" name="Slide Number Placeholder 3">
            <a:extLst>
              <a:ext uri="{FF2B5EF4-FFF2-40B4-BE49-F238E27FC236}">
                <a16:creationId xmlns:a16="http://schemas.microsoft.com/office/drawing/2014/main" id="{B1DE1EC5-0B2D-7947-B357-54646D739F5A}"/>
              </a:ext>
            </a:extLst>
          </p:cNvPr>
          <p:cNvSpPr>
            <a:spLocks noGrp="1"/>
          </p:cNvSpPr>
          <p:nvPr>
            <p:ph type="sldNum" sz="quarter" idx="12"/>
          </p:nvPr>
        </p:nvSpPr>
        <p:spPr/>
        <p:txBody>
          <a:bodyPr/>
          <a:lstStyle/>
          <a:p>
            <a:fld id="{90F0153F-5A2C-3A4E-B55D-76C3916E214D}" type="slidenum">
              <a:rPr lang="en-US" smtClean="0"/>
              <a:pPr/>
              <a:t>51</a:t>
            </a:fld>
            <a:endParaRPr lang="en-US"/>
          </a:p>
        </p:txBody>
      </p:sp>
    </p:spTree>
    <p:extLst>
      <p:ext uri="{BB962C8B-B14F-4D97-AF65-F5344CB8AC3E}">
        <p14:creationId xmlns:p14="http://schemas.microsoft.com/office/powerpoint/2010/main" val="25484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74CE-C2F1-9748-8E48-C6D029BD3AFB}"/>
              </a:ext>
            </a:extLst>
          </p:cNvPr>
          <p:cNvSpPr>
            <a:spLocks noGrp="1"/>
          </p:cNvSpPr>
          <p:nvPr>
            <p:ph type="title"/>
          </p:nvPr>
        </p:nvSpPr>
        <p:spPr/>
        <p:txBody>
          <a:bodyPr/>
          <a:lstStyle/>
          <a:p>
            <a:r>
              <a:rPr lang="en-US" dirty="0"/>
              <a:t>Microtip vs. Standard Tip</a:t>
            </a:r>
          </a:p>
        </p:txBody>
      </p:sp>
      <p:sp>
        <p:nvSpPr>
          <p:cNvPr id="4" name="Slide Number Placeholder 3">
            <a:extLst>
              <a:ext uri="{FF2B5EF4-FFF2-40B4-BE49-F238E27FC236}">
                <a16:creationId xmlns:a16="http://schemas.microsoft.com/office/drawing/2014/main" id="{D7EC3A2D-F443-F045-9798-4C4F55CADF1B}"/>
              </a:ext>
            </a:extLst>
          </p:cNvPr>
          <p:cNvSpPr>
            <a:spLocks noGrp="1"/>
          </p:cNvSpPr>
          <p:nvPr>
            <p:ph type="sldNum" sz="quarter" idx="12"/>
          </p:nvPr>
        </p:nvSpPr>
        <p:spPr/>
        <p:txBody>
          <a:bodyPr/>
          <a:lstStyle/>
          <a:p>
            <a:fld id="{90F0153F-5A2C-3A4E-B55D-76C3916E214D}" type="slidenum">
              <a:rPr lang="en-US" smtClean="0"/>
              <a:pPr/>
              <a:t>52</a:t>
            </a:fld>
            <a:endParaRPr lang="en-US"/>
          </a:p>
        </p:txBody>
      </p:sp>
      <p:pic>
        <p:nvPicPr>
          <p:cNvPr id="5" name="Picture 2">
            <a:extLst>
              <a:ext uri="{FF2B5EF4-FFF2-40B4-BE49-F238E27FC236}">
                <a16:creationId xmlns:a16="http://schemas.microsoft.com/office/drawing/2014/main" id="{1A9180E8-5626-9444-847E-A737B3A6DF8C}"/>
              </a:ext>
            </a:extLst>
          </p:cNvPr>
          <p:cNvPicPr>
            <a:picLocks noChangeArrowheads="1"/>
          </p:cNvPicPr>
          <p:nvPr/>
        </p:nvPicPr>
        <p:blipFill rotWithShape="1">
          <a:blip r:embed="rId2">
            <a:extLst>
              <a:ext uri="{28A0092B-C50C-407E-A947-70E740481C1C}">
                <a14:useLocalDpi xmlns:a14="http://schemas.microsoft.com/office/drawing/2010/main" val="0"/>
              </a:ext>
            </a:extLst>
          </a:blip>
          <a:srcRect l="4236" t="21208" r="2513" b="30379"/>
          <a:stretch/>
        </p:blipFill>
        <p:spPr bwMode="auto">
          <a:xfrm>
            <a:off x="2044959" y="2015412"/>
            <a:ext cx="8102082" cy="246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5758C424-F136-1649-960B-EFFFD2CB64B7}"/>
              </a:ext>
            </a:extLst>
          </p:cNvPr>
          <p:cNvSpPr txBox="1">
            <a:spLocks noChangeArrowheads="1"/>
          </p:cNvSpPr>
          <p:nvPr/>
        </p:nvSpPr>
        <p:spPr bwMode="auto">
          <a:xfrm>
            <a:off x="3274715" y="2088826"/>
            <a:ext cx="5642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3600" dirty="0">
                <a:solidFill>
                  <a:schemeClr val="bg1"/>
                </a:solidFill>
                <a:latin typeface="Garamond" panose="02020404030301010803" pitchFamily="18" charset="0"/>
              </a:rPr>
              <a:t>Cutting Area is 48% Smaller</a:t>
            </a:r>
            <a:endParaRPr lang="en-US" altLang="en-US" b="0" dirty="0">
              <a:solidFill>
                <a:schemeClr val="bg1"/>
              </a:solidFill>
              <a:latin typeface="Garamond" panose="02020404030301010803" pitchFamily="18" charset="0"/>
            </a:endParaRPr>
          </a:p>
        </p:txBody>
      </p:sp>
      <p:sp>
        <p:nvSpPr>
          <p:cNvPr id="7" name="Rectangle 4">
            <a:extLst>
              <a:ext uri="{FF2B5EF4-FFF2-40B4-BE49-F238E27FC236}">
                <a16:creationId xmlns:a16="http://schemas.microsoft.com/office/drawing/2014/main" id="{62D29FA8-EA45-5D4F-A090-56C2E9EE9F98}"/>
              </a:ext>
            </a:extLst>
          </p:cNvPr>
          <p:cNvSpPr>
            <a:spLocks noChangeArrowheads="1"/>
          </p:cNvSpPr>
          <p:nvPr/>
        </p:nvSpPr>
        <p:spPr bwMode="auto">
          <a:xfrm>
            <a:off x="4151052" y="4616794"/>
            <a:ext cx="1469955" cy="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3200" dirty="0">
                <a:latin typeface="Garamond" panose="02020404030301010803" pitchFamily="18" charset="0"/>
              </a:rPr>
              <a:t>0.9 mm</a:t>
            </a:r>
          </a:p>
        </p:txBody>
      </p:sp>
      <p:sp>
        <p:nvSpPr>
          <p:cNvPr id="8" name="Line 7">
            <a:extLst>
              <a:ext uri="{FF2B5EF4-FFF2-40B4-BE49-F238E27FC236}">
                <a16:creationId xmlns:a16="http://schemas.microsoft.com/office/drawing/2014/main" id="{8236A4AD-522B-6E4B-B7FC-C79472A7900B}"/>
              </a:ext>
            </a:extLst>
          </p:cNvPr>
          <p:cNvSpPr>
            <a:spLocks noChangeShapeType="1"/>
          </p:cNvSpPr>
          <p:nvPr/>
        </p:nvSpPr>
        <p:spPr bwMode="auto">
          <a:xfrm flipH="1" flipV="1">
            <a:off x="6437959" y="3806245"/>
            <a:ext cx="725695" cy="805011"/>
          </a:xfrm>
          <a:prstGeom prst="line">
            <a:avLst/>
          </a:prstGeom>
          <a:noFill/>
          <a:ln w="50800">
            <a:solidFill>
              <a:srgbClr val="FAFD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9" name="Rectangle 4">
            <a:extLst>
              <a:ext uri="{FF2B5EF4-FFF2-40B4-BE49-F238E27FC236}">
                <a16:creationId xmlns:a16="http://schemas.microsoft.com/office/drawing/2014/main" id="{D39CC77F-D977-E94B-8228-2717976A27BA}"/>
              </a:ext>
            </a:extLst>
          </p:cNvPr>
          <p:cNvSpPr>
            <a:spLocks noChangeArrowheads="1"/>
          </p:cNvSpPr>
          <p:nvPr/>
        </p:nvSpPr>
        <p:spPr bwMode="auto">
          <a:xfrm>
            <a:off x="6464653" y="4616793"/>
            <a:ext cx="1409041" cy="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3200" dirty="0">
                <a:latin typeface="Garamond" panose="02020404030301010803" pitchFamily="18" charset="0"/>
              </a:rPr>
              <a:t>1.1 mm</a:t>
            </a:r>
          </a:p>
        </p:txBody>
      </p:sp>
      <p:sp>
        <p:nvSpPr>
          <p:cNvPr id="10" name="Line 6">
            <a:extLst>
              <a:ext uri="{FF2B5EF4-FFF2-40B4-BE49-F238E27FC236}">
                <a16:creationId xmlns:a16="http://schemas.microsoft.com/office/drawing/2014/main" id="{81D053E6-AF80-EB46-A288-451D8609983A}"/>
              </a:ext>
            </a:extLst>
          </p:cNvPr>
          <p:cNvSpPr>
            <a:spLocks noChangeShapeType="1"/>
          </p:cNvSpPr>
          <p:nvPr/>
        </p:nvSpPr>
        <p:spPr bwMode="auto">
          <a:xfrm flipV="1">
            <a:off x="5059121" y="3806245"/>
            <a:ext cx="725696" cy="805012"/>
          </a:xfrm>
          <a:prstGeom prst="line">
            <a:avLst/>
          </a:prstGeom>
          <a:noFill/>
          <a:ln w="50800">
            <a:solidFill>
              <a:srgbClr val="4228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11" name="Text Box 9">
            <a:extLst>
              <a:ext uri="{FF2B5EF4-FFF2-40B4-BE49-F238E27FC236}">
                <a16:creationId xmlns:a16="http://schemas.microsoft.com/office/drawing/2014/main" id="{B340DC3B-3F21-564E-8F1D-95712FC71010}"/>
              </a:ext>
            </a:extLst>
          </p:cNvPr>
          <p:cNvSpPr txBox="1">
            <a:spLocks noChangeArrowheads="1"/>
          </p:cNvSpPr>
          <p:nvPr/>
        </p:nvSpPr>
        <p:spPr bwMode="auto">
          <a:xfrm>
            <a:off x="1736569" y="5437809"/>
            <a:ext cx="871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3200" b="0" dirty="0">
                <a:latin typeface="Garamond" panose="02020404030301010803" pitchFamily="18" charset="0"/>
              </a:rPr>
              <a:t>Decreased inner diameter increases surge suppression</a:t>
            </a:r>
          </a:p>
        </p:txBody>
      </p:sp>
    </p:spTree>
    <p:extLst>
      <p:ext uri="{BB962C8B-B14F-4D97-AF65-F5344CB8AC3E}">
        <p14:creationId xmlns:p14="http://schemas.microsoft.com/office/powerpoint/2010/main" val="85895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662A-BEBF-7248-AC67-A4A9D44FCB98}"/>
              </a:ext>
            </a:extLst>
          </p:cNvPr>
          <p:cNvSpPr>
            <a:spLocks noGrp="1"/>
          </p:cNvSpPr>
          <p:nvPr>
            <p:ph type="title"/>
          </p:nvPr>
        </p:nvSpPr>
        <p:spPr/>
        <p:txBody>
          <a:bodyPr/>
          <a:lstStyle/>
          <a:p>
            <a:r>
              <a:rPr lang="en-US" dirty="0" err="1"/>
              <a:t>Kelman</a:t>
            </a:r>
            <a:r>
              <a:rPr lang="en-US" dirty="0"/>
              <a:t> Angled Tips</a:t>
            </a:r>
          </a:p>
        </p:txBody>
      </p:sp>
      <p:sp>
        <p:nvSpPr>
          <p:cNvPr id="3" name="Content Placeholder 2">
            <a:extLst>
              <a:ext uri="{FF2B5EF4-FFF2-40B4-BE49-F238E27FC236}">
                <a16:creationId xmlns:a16="http://schemas.microsoft.com/office/drawing/2014/main" id="{B1719BEE-FB43-EA48-BB9C-21A928FDC5D2}"/>
              </a:ext>
            </a:extLst>
          </p:cNvPr>
          <p:cNvSpPr>
            <a:spLocks noGrp="1"/>
          </p:cNvSpPr>
          <p:nvPr>
            <p:ph idx="1"/>
          </p:nvPr>
        </p:nvSpPr>
        <p:spPr/>
        <p:txBody>
          <a:bodyPr/>
          <a:lstStyle/>
          <a:p>
            <a:r>
              <a:rPr lang="en-US" dirty="0"/>
              <a:t>Changes angle of mechanical force</a:t>
            </a:r>
          </a:p>
          <a:p>
            <a:r>
              <a:rPr lang="en-US" dirty="0"/>
              <a:t>Enhances emulsification</a:t>
            </a:r>
          </a:p>
          <a:p>
            <a:r>
              <a:rPr lang="en-US" dirty="0"/>
              <a:t>Some learning curve</a:t>
            </a:r>
          </a:p>
        </p:txBody>
      </p:sp>
      <p:sp>
        <p:nvSpPr>
          <p:cNvPr id="4" name="Slide Number Placeholder 3">
            <a:extLst>
              <a:ext uri="{FF2B5EF4-FFF2-40B4-BE49-F238E27FC236}">
                <a16:creationId xmlns:a16="http://schemas.microsoft.com/office/drawing/2014/main" id="{B1431312-E753-EC4A-8DF6-603EE63429E5}"/>
              </a:ext>
            </a:extLst>
          </p:cNvPr>
          <p:cNvSpPr>
            <a:spLocks noGrp="1"/>
          </p:cNvSpPr>
          <p:nvPr>
            <p:ph type="sldNum" sz="quarter" idx="12"/>
          </p:nvPr>
        </p:nvSpPr>
        <p:spPr/>
        <p:txBody>
          <a:bodyPr/>
          <a:lstStyle/>
          <a:p>
            <a:fld id="{90F0153F-5A2C-3A4E-B55D-76C3916E214D}" type="slidenum">
              <a:rPr lang="en-US" smtClean="0"/>
              <a:pPr/>
              <a:t>53</a:t>
            </a:fld>
            <a:endParaRPr lang="en-US"/>
          </a:p>
        </p:txBody>
      </p:sp>
      <p:grpSp>
        <p:nvGrpSpPr>
          <p:cNvPr id="7" name="Group 6">
            <a:extLst>
              <a:ext uri="{FF2B5EF4-FFF2-40B4-BE49-F238E27FC236}">
                <a16:creationId xmlns:a16="http://schemas.microsoft.com/office/drawing/2014/main" id="{8EF66FCD-01E7-8C42-952B-922625E1F7DC}"/>
              </a:ext>
            </a:extLst>
          </p:cNvPr>
          <p:cNvGrpSpPr/>
          <p:nvPr/>
        </p:nvGrpSpPr>
        <p:grpSpPr>
          <a:xfrm>
            <a:off x="6938855" y="1716417"/>
            <a:ext cx="4643545" cy="4356448"/>
            <a:chOff x="7256102" y="1865233"/>
            <a:chExt cx="4326298" cy="4058816"/>
          </a:xfrm>
        </p:grpSpPr>
        <p:pic>
          <p:nvPicPr>
            <p:cNvPr id="5" name="Picture 2" descr="25">
              <a:extLst>
                <a:ext uri="{FF2B5EF4-FFF2-40B4-BE49-F238E27FC236}">
                  <a16:creationId xmlns:a16="http://schemas.microsoft.com/office/drawing/2014/main" id="{9F9BECC8-2FA1-D54A-B92B-632949D764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1" t="21676" r="63495" b="2972"/>
            <a:stretch/>
          </p:blipFill>
          <p:spPr bwMode="auto">
            <a:xfrm>
              <a:off x="7256102" y="1865233"/>
              <a:ext cx="1477350" cy="40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25">
              <a:extLst>
                <a:ext uri="{FF2B5EF4-FFF2-40B4-BE49-F238E27FC236}">
                  <a16:creationId xmlns:a16="http://schemas.microsoft.com/office/drawing/2014/main" id="{2122CEF2-A645-2641-8722-566DDFA986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08" t="21676" r="19842" b="2972"/>
            <a:stretch/>
          </p:blipFill>
          <p:spPr bwMode="auto">
            <a:xfrm>
              <a:off x="8737600" y="1865233"/>
              <a:ext cx="2844800" cy="40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0141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8E84-7E7B-BC46-B32C-4BDFAD89F36D}"/>
              </a:ext>
            </a:extLst>
          </p:cNvPr>
          <p:cNvSpPr>
            <a:spLocks noGrp="1"/>
          </p:cNvSpPr>
          <p:nvPr>
            <p:ph type="title"/>
          </p:nvPr>
        </p:nvSpPr>
        <p:spPr/>
        <p:txBody>
          <a:bodyPr/>
          <a:lstStyle/>
          <a:p>
            <a:r>
              <a:rPr lang="en-US" dirty="0"/>
              <a:t>Intrepid Balanced Tip</a:t>
            </a:r>
          </a:p>
        </p:txBody>
      </p:sp>
      <p:sp>
        <p:nvSpPr>
          <p:cNvPr id="3" name="Content Placeholder 2">
            <a:extLst>
              <a:ext uri="{FF2B5EF4-FFF2-40B4-BE49-F238E27FC236}">
                <a16:creationId xmlns:a16="http://schemas.microsoft.com/office/drawing/2014/main" id="{CC14BE83-4E39-524E-BCCD-2F0D02D98DAA}"/>
              </a:ext>
            </a:extLst>
          </p:cNvPr>
          <p:cNvSpPr>
            <a:spLocks noGrp="1"/>
          </p:cNvSpPr>
          <p:nvPr>
            <p:ph idx="1"/>
          </p:nvPr>
        </p:nvSpPr>
        <p:spPr>
          <a:xfrm>
            <a:off x="609599" y="1600200"/>
            <a:ext cx="8273144" cy="4588882"/>
          </a:xfrm>
        </p:spPr>
        <p:txBody>
          <a:bodyPr/>
          <a:lstStyle/>
          <a:p>
            <a:r>
              <a:rPr lang="en-US" dirty="0"/>
              <a:t>Maximizes torsional movement at the distal end</a:t>
            </a:r>
          </a:p>
          <a:p>
            <a:r>
              <a:rPr lang="en-US" dirty="0"/>
              <a:t>Minimizes tip movement at the incision</a:t>
            </a:r>
          </a:p>
        </p:txBody>
      </p:sp>
      <p:sp>
        <p:nvSpPr>
          <p:cNvPr id="4" name="Slide Number Placeholder 3">
            <a:extLst>
              <a:ext uri="{FF2B5EF4-FFF2-40B4-BE49-F238E27FC236}">
                <a16:creationId xmlns:a16="http://schemas.microsoft.com/office/drawing/2014/main" id="{D5C8DA93-5FE7-0B44-BD5A-0EAD58E3D129}"/>
              </a:ext>
            </a:extLst>
          </p:cNvPr>
          <p:cNvSpPr>
            <a:spLocks noGrp="1"/>
          </p:cNvSpPr>
          <p:nvPr>
            <p:ph type="sldNum" sz="quarter" idx="12"/>
          </p:nvPr>
        </p:nvSpPr>
        <p:spPr/>
        <p:txBody>
          <a:bodyPr/>
          <a:lstStyle/>
          <a:p>
            <a:fld id="{90F0153F-5A2C-3A4E-B55D-76C3916E214D}" type="slidenum">
              <a:rPr lang="en-US" smtClean="0"/>
              <a:pPr/>
              <a:t>54</a:t>
            </a:fld>
            <a:endParaRPr lang="en-US"/>
          </a:p>
        </p:txBody>
      </p:sp>
      <p:pic>
        <p:nvPicPr>
          <p:cNvPr id="5" name="Picture 6">
            <a:extLst>
              <a:ext uri="{FF2B5EF4-FFF2-40B4-BE49-F238E27FC236}">
                <a16:creationId xmlns:a16="http://schemas.microsoft.com/office/drawing/2014/main" id="{DC5BF6F2-4594-C943-BAC8-F402EF15D531}"/>
              </a:ext>
            </a:extLst>
          </p:cNvPr>
          <p:cNvPicPr>
            <a:picLocks noChangeAspect="1"/>
          </p:cNvPicPr>
          <p:nvPr/>
        </p:nvPicPr>
        <p:blipFill rotWithShape="1">
          <a:blip r:embed="rId2">
            <a:extLst>
              <a:ext uri="{28A0092B-C50C-407E-A947-70E740481C1C}">
                <a14:useLocalDpi xmlns:a14="http://schemas.microsoft.com/office/drawing/2010/main" val="0"/>
              </a:ext>
            </a:extLst>
          </a:blip>
          <a:srcRect l="53701" b="-1122"/>
          <a:stretch/>
        </p:blipFill>
        <p:spPr bwMode="auto">
          <a:xfrm rot="16200000">
            <a:off x="8015956" y="3031702"/>
            <a:ext cx="4288088" cy="16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07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D25D-4732-6E42-BC62-E696EFC7BDFE}"/>
              </a:ext>
            </a:extLst>
          </p:cNvPr>
          <p:cNvSpPr>
            <a:spLocks noGrp="1"/>
          </p:cNvSpPr>
          <p:nvPr>
            <p:ph type="title"/>
          </p:nvPr>
        </p:nvSpPr>
        <p:spPr/>
        <p:txBody>
          <a:bodyPr/>
          <a:lstStyle/>
          <a:p>
            <a:r>
              <a:rPr lang="en-US" dirty="0"/>
              <a:t>Holding Force Formula</a:t>
            </a:r>
          </a:p>
        </p:txBody>
      </p:sp>
      <p:sp>
        <p:nvSpPr>
          <p:cNvPr id="3" name="Content Placeholder 2">
            <a:extLst>
              <a:ext uri="{FF2B5EF4-FFF2-40B4-BE49-F238E27FC236}">
                <a16:creationId xmlns:a16="http://schemas.microsoft.com/office/drawing/2014/main" id="{774870F9-DDFA-D543-A26E-7480F81B556A}"/>
              </a:ext>
            </a:extLst>
          </p:cNvPr>
          <p:cNvSpPr>
            <a:spLocks noGrp="1"/>
          </p:cNvSpPr>
          <p:nvPr>
            <p:ph idx="1"/>
          </p:nvPr>
        </p:nvSpPr>
        <p:spPr/>
        <p:txBody>
          <a:bodyPr/>
          <a:lstStyle/>
          <a:p>
            <a:r>
              <a:rPr lang="en-US" dirty="0"/>
              <a:t>Holding Force = Vacuum x surface area of </a:t>
            </a:r>
            <a:r>
              <a:rPr lang="en-US" dirty="0" err="1"/>
              <a:t>phaco</a:t>
            </a:r>
            <a:r>
              <a:rPr lang="en-US" dirty="0"/>
              <a:t> tip</a:t>
            </a:r>
          </a:p>
        </p:txBody>
      </p:sp>
      <p:sp>
        <p:nvSpPr>
          <p:cNvPr id="4" name="Slide Number Placeholder 3">
            <a:extLst>
              <a:ext uri="{FF2B5EF4-FFF2-40B4-BE49-F238E27FC236}">
                <a16:creationId xmlns:a16="http://schemas.microsoft.com/office/drawing/2014/main" id="{F2A244C5-57A4-4744-BE2E-E442EA4CC26F}"/>
              </a:ext>
            </a:extLst>
          </p:cNvPr>
          <p:cNvSpPr>
            <a:spLocks noGrp="1"/>
          </p:cNvSpPr>
          <p:nvPr>
            <p:ph type="sldNum" sz="quarter" idx="12"/>
          </p:nvPr>
        </p:nvSpPr>
        <p:spPr/>
        <p:txBody>
          <a:bodyPr/>
          <a:lstStyle/>
          <a:p>
            <a:fld id="{90F0153F-5A2C-3A4E-B55D-76C3916E214D}" type="slidenum">
              <a:rPr lang="en-US" smtClean="0"/>
              <a:pPr/>
              <a:t>55</a:t>
            </a:fld>
            <a:endParaRPr lang="en-US"/>
          </a:p>
        </p:txBody>
      </p:sp>
    </p:spTree>
    <p:extLst>
      <p:ext uri="{BB962C8B-B14F-4D97-AF65-F5344CB8AC3E}">
        <p14:creationId xmlns:p14="http://schemas.microsoft.com/office/powerpoint/2010/main" val="1494279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A92A-FDD8-EF47-9251-0897935D640B}"/>
              </a:ext>
            </a:extLst>
          </p:cNvPr>
          <p:cNvSpPr>
            <a:spLocks noGrp="1"/>
          </p:cNvSpPr>
          <p:nvPr>
            <p:ph type="title"/>
          </p:nvPr>
        </p:nvSpPr>
        <p:spPr/>
        <p:txBody>
          <a:bodyPr/>
          <a:lstStyle/>
          <a:p>
            <a:r>
              <a:rPr lang="en-US" dirty="0"/>
              <a:t>Holding Force Comparison</a:t>
            </a:r>
          </a:p>
        </p:txBody>
      </p:sp>
      <p:sp>
        <p:nvSpPr>
          <p:cNvPr id="4" name="Slide Number Placeholder 3">
            <a:extLst>
              <a:ext uri="{FF2B5EF4-FFF2-40B4-BE49-F238E27FC236}">
                <a16:creationId xmlns:a16="http://schemas.microsoft.com/office/drawing/2014/main" id="{CDBC1C67-FA4F-E940-A7C7-C48A55C233EE}"/>
              </a:ext>
            </a:extLst>
          </p:cNvPr>
          <p:cNvSpPr>
            <a:spLocks noGrp="1"/>
          </p:cNvSpPr>
          <p:nvPr>
            <p:ph type="sldNum" sz="quarter" idx="12"/>
          </p:nvPr>
        </p:nvSpPr>
        <p:spPr/>
        <p:txBody>
          <a:bodyPr/>
          <a:lstStyle/>
          <a:p>
            <a:fld id="{90F0153F-5A2C-3A4E-B55D-76C3916E214D}" type="slidenum">
              <a:rPr lang="en-US" smtClean="0"/>
              <a:pPr/>
              <a:t>56</a:t>
            </a:fld>
            <a:endParaRPr lang="en-US"/>
          </a:p>
        </p:txBody>
      </p:sp>
      <p:graphicFrame>
        <p:nvGraphicFramePr>
          <p:cNvPr id="5" name="Object 3">
            <a:extLst>
              <a:ext uri="{FF2B5EF4-FFF2-40B4-BE49-F238E27FC236}">
                <a16:creationId xmlns:a16="http://schemas.microsoft.com/office/drawing/2014/main" id="{667D8E43-EFD6-BA48-A533-12F5B141FF1E}"/>
              </a:ext>
            </a:extLst>
          </p:cNvPr>
          <p:cNvGraphicFramePr>
            <a:graphicFrameLocks noChangeAspect="1"/>
          </p:cNvGraphicFramePr>
          <p:nvPr>
            <p:extLst>
              <p:ext uri="{D42A27DB-BD31-4B8C-83A1-F6EECF244321}">
                <p14:modId xmlns:p14="http://schemas.microsoft.com/office/powerpoint/2010/main" val="2481222085"/>
              </p:ext>
            </p:extLst>
          </p:nvPr>
        </p:nvGraphicFramePr>
        <p:xfrm>
          <a:off x="1294617" y="1548089"/>
          <a:ext cx="9602766" cy="4509632"/>
        </p:xfrm>
        <a:graphic>
          <a:graphicData uri="http://schemas.openxmlformats.org/presentationml/2006/ole">
            <mc:AlternateContent xmlns:mc="http://schemas.openxmlformats.org/markup-compatibility/2006">
              <mc:Choice xmlns:v="urn:schemas-microsoft-com:vml" Requires="v">
                <p:oleObj spid="_x0000_s249868" name="Worksheet" r:id="rId3" imgW="4267200" imgH="1955800" progId="Excel.Sheet.8">
                  <p:embed/>
                </p:oleObj>
              </mc:Choice>
              <mc:Fallback>
                <p:oleObj name="Worksheet" r:id="rId3" imgW="4267200" imgH="1955800" progId="Excel.Sheet.8">
                  <p:embed/>
                  <p:pic>
                    <p:nvPicPr>
                      <p:cNvPr id="201730" name="Object 3">
                        <a:extLst>
                          <a:ext uri="{FF2B5EF4-FFF2-40B4-BE49-F238E27FC236}">
                            <a16:creationId xmlns:a16="http://schemas.microsoft.com/office/drawing/2014/main" id="{96515776-4E04-2F46-A658-6694617E9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617" y="1548089"/>
                        <a:ext cx="9602766" cy="45096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8172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a:ln w="1270">
                  <a:solidFill>
                    <a:schemeClr val="bg1"/>
                  </a:solidFill>
                </a:ln>
                <a:solidFill>
                  <a:srgbClr val="CE0F25"/>
                </a:solidFill>
              </a:rPr>
              <a:t>Capsulorrhexis and </a:t>
            </a:r>
            <a:r>
              <a:rPr lang="en-US" sz="6000" b="1" spc="-150" dirty="0" err="1">
                <a:ln w="1270">
                  <a:solidFill>
                    <a:schemeClr val="bg1"/>
                  </a:solidFill>
                </a:ln>
                <a:solidFill>
                  <a:srgbClr val="CE0F25"/>
                </a:solidFill>
              </a:rPr>
              <a:t>Hydrodissection</a:t>
            </a:r>
            <a:endParaRPr lang="en-US" sz="6000" dirty="0"/>
          </a:p>
        </p:txBody>
      </p:sp>
    </p:spTree>
    <p:extLst>
      <p:ext uri="{BB962C8B-B14F-4D97-AF65-F5344CB8AC3E}">
        <p14:creationId xmlns:p14="http://schemas.microsoft.com/office/powerpoint/2010/main" val="3953780695"/>
      </p:ext>
    </p:extLst>
  </p:cSld>
  <p:clrMapOvr>
    <a:overrideClrMapping bg1="lt1" tx1="dk1" bg2="lt2" tx2="dk2" accent1="accent1" accent2="accent2" accent3="accent3" accent4="accent4" accent5="accent5" accent6="accent6" hlink="hlink" folHlink="folHlink"/>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D6BC-892D-9F42-BF6C-6E0CB342042F}"/>
              </a:ext>
            </a:extLst>
          </p:cNvPr>
          <p:cNvSpPr>
            <a:spLocks noGrp="1"/>
          </p:cNvSpPr>
          <p:nvPr>
            <p:ph type="title"/>
          </p:nvPr>
        </p:nvSpPr>
        <p:spPr/>
        <p:txBody>
          <a:bodyPr/>
          <a:lstStyle/>
          <a:p>
            <a:r>
              <a:rPr lang="en-US" dirty="0"/>
              <a:t>Capsulorrhexis with Shearing</a:t>
            </a:r>
          </a:p>
        </p:txBody>
      </p:sp>
      <p:sp>
        <p:nvSpPr>
          <p:cNvPr id="3" name="Content Placeholder 2">
            <a:extLst>
              <a:ext uri="{FF2B5EF4-FFF2-40B4-BE49-F238E27FC236}">
                <a16:creationId xmlns:a16="http://schemas.microsoft.com/office/drawing/2014/main" id="{0B03D073-74B0-F04D-8546-FD8E4D833A2F}"/>
              </a:ext>
            </a:extLst>
          </p:cNvPr>
          <p:cNvSpPr>
            <a:spLocks noGrp="1"/>
          </p:cNvSpPr>
          <p:nvPr>
            <p:ph idx="1"/>
          </p:nvPr>
        </p:nvSpPr>
        <p:spPr/>
        <p:txBody>
          <a:bodyPr>
            <a:normAutofit fontScale="92500" lnSpcReduction="10000"/>
          </a:bodyPr>
          <a:lstStyle/>
          <a:p>
            <a:r>
              <a:rPr lang="en-US" dirty="0"/>
              <a:t>Begin capsulotomy with formation of a flap</a:t>
            </a:r>
          </a:p>
          <a:p>
            <a:r>
              <a:rPr lang="en-US" dirty="0"/>
              <a:t>Using a cystotome or capsular forceps, direct the flap in the direction that you wish the tear to proceed</a:t>
            </a:r>
          </a:p>
          <a:p>
            <a:r>
              <a:rPr lang="en-US" dirty="0"/>
              <a:t>When using a cystotome, press only hard enough to move the flap</a:t>
            </a:r>
          </a:p>
          <a:p>
            <a:r>
              <a:rPr lang="en-US" dirty="0"/>
              <a:t>Point of instrument engagement</a:t>
            </a:r>
          </a:p>
          <a:p>
            <a:pPr lvl="1"/>
            <a:r>
              <a:rPr lang="en-US" dirty="0"/>
              <a:t>One or two clock hours away from point of shearing</a:t>
            </a:r>
          </a:p>
          <a:p>
            <a:pPr lvl="1"/>
            <a:r>
              <a:rPr lang="en-US" dirty="0"/>
              <a:t>Inside peripheral edge of flap to provide safety margin</a:t>
            </a:r>
          </a:p>
          <a:p>
            <a:r>
              <a:rPr lang="en-US" dirty="0"/>
              <a:t>Change in direction of tear can be accomplished, but only a gradual change in curvature is possible</a:t>
            </a:r>
          </a:p>
        </p:txBody>
      </p:sp>
      <p:sp>
        <p:nvSpPr>
          <p:cNvPr id="4" name="Slide Number Placeholder 3">
            <a:extLst>
              <a:ext uri="{FF2B5EF4-FFF2-40B4-BE49-F238E27FC236}">
                <a16:creationId xmlns:a16="http://schemas.microsoft.com/office/drawing/2014/main" id="{3F7380A2-E1EF-CF4E-A356-FECBB77105AB}"/>
              </a:ext>
            </a:extLst>
          </p:cNvPr>
          <p:cNvSpPr>
            <a:spLocks noGrp="1"/>
          </p:cNvSpPr>
          <p:nvPr>
            <p:ph type="sldNum" sz="quarter" idx="12"/>
          </p:nvPr>
        </p:nvSpPr>
        <p:spPr/>
        <p:txBody>
          <a:bodyPr/>
          <a:lstStyle/>
          <a:p>
            <a:fld id="{90F0153F-5A2C-3A4E-B55D-76C3916E214D}" type="slidenum">
              <a:rPr lang="en-US" smtClean="0"/>
              <a:pPr/>
              <a:t>58</a:t>
            </a:fld>
            <a:endParaRPr lang="en-US"/>
          </a:p>
        </p:txBody>
      </p:sp>
    </p:spTree>
    <p:extLst>
      <p:ext uri="{BB962C8B-B14F-4D97-AF65-F5344CB8AC3E}">
        <p14:creationId xmlns:p14="http://schemas.microsoft.com/office/powerpoint/2010/main" val="125150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30D2-BD22-9D40-89D6-BC635751726C}"/>
              </a:ext>
            </a:extLst>
          </p:cNvPr>
          <p:cNvSpPr>
            <a:spLocks noGrp="1"/>
          </p:cNvSpPr>
          <p:nvPr>
            <p:ph type="title"/>
          </p:nvPr>
        </p:nvSpPr>
        <p:spPr/>
        <p:txBody>
          <a:bodyPr/>
          <a:lstStyle/>
          <a:p>
            <a:r>
              <a:rPr lang="en-US" dirty="0"/>
              <a:t>Balancing Surgical Forces</a:t>
            </a:r>
          </a:p>
        </p:txBody>
      </p:sp>
      <p:sp>
        <p:nvSpPr>
          <p:cNvPr id="3" name="Content Placeholder 2">
            <a:extLst>
              <a:ext uri="{FF2B5EF4-FFF2-40B4-BE49-F238E27FC236}">
                <a16:creationId xmlns:a16="http://schemas.microsoft.com/office/drawing/2014/main" id="{8B888632-6B61-6A4C-8E43-5F1B5EE22B08}"/>
              </a:ext>
            </a:extLst>
          </p:cNvPr>
          <p:cNvSpPr>
            <a:spLocks noGrp="1"/>
          </p:cNvSpPr>
          <p:nvPr>
            <p:ph idx="1"/>
          </p:nvPr>
        </p:nvSpPr>
        <p:spPr>
          <a:xfrm>
            <a:off x="4076700" y="1477105"/>
            <a:ext cx="3962400" cy="1143000"/>
          </a:xfrm>
        </p:spPr>
        <p:txBody>
          <a:bodyPr anchor="ctr">
            <a:normAutofit/>
          </a:bodyPr>
          <a:lstStyle/>
          <a:p>
            <a:pPr marL="0" indent="0" algn="ctr">
              <a:buNone/>
            </a:pPr>
            <a:r>
              <a:rPr lang="en-US" sz="4000" dirty="0"/>
              <a:t>Fluidics</a:t>
            </a:r>
          </a:p>
        </p:txBody>
      </p:sp>
      <p:sp>
        <p:nvSpPr>
          <p:cNvPr id="4" name="Slide Number Placeholder 3">
            <a:extLst>
              <a:ext uri="{FF2B5EF4-FFF2-40B4-BE49-F238E27FC236}">
                <a16:creationId xmlns:a16="http://schemas.microsoft.com/office/drawing/2014/main" id="{9C102BE4-2B8A-5740-BE79-C945A561BBE1}"/>
              </a:ext>
            </a:extLst>
          </p:cNvPr>
          <p:cNvSpPr>
            <a:spLocks noGrp="1"/>
          </p:cNvSpPr>
          <p:nvPr>
            <p:ph type="sldNum" sz="quarter" idx="12"/>
          </p:nvPr>
        </p:nvSpPr>
        <p:spPr/>
        <p:txBody>
          <a:bodyPr/>
          <a:lstStyle/>
          <a:p>
            <a:fld id="{90F0153F-5A2C-3A4E-B55D-76C3916E214D}" type="slidenum">
              <a:rPr lang="en-US" smtClean="0"/>
              <a:pPr/>
              <a:t>5</a:t>
            </a:fld>
            <a:endParaRPr lang="en-US"/>
          </a:p>
        </p:txBody>
      </p:sp>
      <p:sp>
        <p:nvSpPr>
          <p:cNvPr id="5" name="AutoShape 3">
            <a:extLst>
              <a:ext uri="{FF2B5EF4-FFF2-40B4-BE49-F238E27FC236}">
                <a16:creationId xmlns:a16="http://schemas.microsoft.com/office/drawing/2014/main" id="{28F9487F-B227-FC4A-885B-9E6FBE658971}"/>
              </a:ext>
            </a:extLst>
          </p:cNvPr>
          <p:cNvSpPr>
            <a:spLocks noChangeArrowheads="1"/>
          </p:cNvSpPr>
          <p:nvPr/>
        </p:nvSpPr>
        <p:spPr bwMode="auto">
          <a:xfrm>
            <a:off x="4267200" y="2432535"/>
            <a:ext cx="3581400" cy="2819400"/>
          </a:xfrm>
          <a:prstGeom prst="triangle">
            <a:avLst>
              <a:gd name="adj" fmla="val 50000"/>
            </a:avLst>
          </a:prstGeom>
          <a:solidFill>
            <a:schemeClr val="accent1">
              <a:alpha val="50195"/>
            </a:schemeClr>
          </a:solidFill>
          <a:ln w="50800">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b="0"/>
          </a:p>
        </p:txBody>
      </p:sp>
      <p:sp>
        <p:nvSpPr>
          <p:cNvPr id="6" name="Content Placeholder 2">
            <a:extLst>
              <a:ext uri="{FF2B5EF4-FFF2-40B4-BE49-F238E27FC236}">
                <a16:creationId xmlns:a16="http://schemas.microsoft.com/office/drawing/2014/main" id="{22F1CE05-6BFB-8D44-889C-A2AE531F8574}"/>
              </a:ext>
            </a:extLst>
          </p:cNvPr>
          <p:cNvSpPr txBox="1">
            <a:spLocks/>
          </p:cNvSpPr>
          <p:nvPr/>
        </p:nvSpPr>
        <p:spPr>
          <a:xfrm>
            <a:off x="2095500" y="5123832"/>
            <a:ext cx="3962400" cy="114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dirty="0"/>
              <a:t>Ultrasound</a:t>
            </a:r>
          </a:p>
        </p:txBody>
      </p:sp>
      <p:sp>
        <p:nvSpPr>
          <p:cNvPr id="7" name="Content Placeholder 2">
            <a:extLst>
              <a:ext uri="{FF2B5EF4-FFF2-40B4-BE49-F238E27FC236}">
                <a16:creationId xmlns:a16="http://schemas.microsoft.com/office/drawing/2014/main" id="{3F569687-8A99-1648-9C00-F3E93B3A56FA}"/>
              </a:ext>
            </a:extLst>
          </p:cNvPr>
          <p:cNvSpPr txBox="1">
            <a:spLocks/>
          </p:cNvSpPr>
          <p:nvPr/>
        </p:nvSpPr>
        <p:spPr>
          <a:xfrm>
            <a:off x="5867400" y="5123832"/>
            <a:ext cx="3962400" cy="114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dirty="0"/>
              <a:t>Technique</a:t>
            </a:r>
          </a:p>
        </p:txBody>
      </p:sp>
    </p:spTree>
    <p:extLst>
      <p:ext uri="{BB962C8B-B14F-4D97-AF65-F5344CB8AC3E}">
        <p14:creationId xmlns:p14="http://schemas.microsoft.com/office/powerpoint/2010/main" val="29733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Effect transition="in" filter="fade">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ppt_w</p:attrName>
                                        </p:attrNameLst>
                                      </p:cBhvr>
                                      <p:tavLst>
                                        <p:tav tm="0">
                                          <p:val>
                                            <p:fltVal val="0"/>
                                          </p:val>
                                        </p:tav>
                                        <p:tav tm="100000">
                                          <p:val>
                                            <p:strVal val="#ppt_w"/>
                                          </p:val>
                                        </p:tav>
                                      </p:tavLst>
                                    </p:anim>
                                    <p:anim calcmode="lin" valueType="num">
                                      <p:cBhvr>
                                        <p:cTn id="22" dur="250" fill="hold"/>
                                        <p:tgtEl>
                                          <p:spTgt spid="7"/>
                                        </p:tgtEl>
                                        <p:attrNameLst>
                                          <p:attrName>ppt_h</p:attrName>
                                        </p:attrNameLst>
                                      </p:cBhvr>
                                      <p:tavLst>
                                        <p:tav tm="0">
                                          <p:val>
                                            <p:fltVal val="0"/>
                                          </p:val>
                                        </p:tav>
                                        <p:tav tm="100000">
                                          <p:val>
                                            <p:strVal val="#ppt_h"/>
                                          </p:val>
                                        </p:tav>
                                      </p:tavLst>
                                    </p:anim>
                                    <p:animEffect transition="in" filter="fade">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05B0C-C341-E246-80B6-53CD05E72AAC}"/>
              </a:ext>
            </a:extLst>
          </p:cNvPr>
          <p:cNvSpPr>
            <a:spLocks noGrp="1"/>
          </p:cNvSpPr>
          <p:nvPr>
            <p:ph type="title"/>
          </p:nvPr>
        </p:nvSpPr>
        <p:spPr/>
        <p:txBody>
          <a:bodyPr/>
          <a:lstStyle/>
          <a:p>
            <a:r>
              <a:rPr lang="en-US" dirty="0"/>
              <a:t>Capsulorrhexis with Ripping</a:t>
            </a:r>
          </a:p>
        </p:txBody>
      </p:sp>
      <p:sp>
        <p:nvSpPr>
          <p:cNvPr id="6" name="Content Placeholder 5">
            <a:extLst>
              <a:ext uri="{FF2B5EF4-FFF2-40B4-BE49-F238E27FC236}">
                <a16:creationId xmlns:a16="http://schemas.microsoft.com/office/drawing/2014/main" id="{4A3837D3-C734-3C41-9ED6-3E9B64E95194}"/>
              </a:ext>
            </a:extLst>
          </p:cNvPr>
          <p:cNvSpPr>
            <a:spLocks noGrp="1"/>
          </p:cNvSpPr>
          <p:nvPr>
            <p:ph sz="half" idx="1"/>
          </p:nvPr>
        </p:nvSpPr>
        <p:spPr>
          <a:xfrm>
            <a:off x="609599" y="1600201"/>
            <a:ext cx="6523783" cy="4525963"/>
          </a:xfrm>
        </p:spPr>
        <p:txBody>
          <a:bodyPr>
            <a:normAutofit/>
          </a:bodyPr>
          <a:lstStyle/>
          <a:p>
            <a:r>
              <a:rPr lang="en-US" sz="3000" dirty="0"/>
              <a:t>Flap is engaged closer to tear</a:t>
            </a:r>
          </a:p>
          <a:p>
            <a:r>
              <a:rPr lang="en-US" sz="3000" dirty="0"/>
              <a:t>Direction of pulling is more toward the center of the capsule</a:t>
            </a:r>
          </a:p>
          <a:p>
            <a:r>
              <a:rPr lang="en-US" sz="3000" dirty="0"/>
              <a:t>Greater tendency to extend peripherally if force and direction are not correct</a:t>
            </a:r>
          </a:p>
          <a:p>
            <a:r>
              <a:rPr lang="en-US" sz="3000" dirty="0"/>
              <a:t>Advantage over-shearing if more abrupt changes in direction of tear are desired</a:t>
            </a:r>
          </a:p>
        </p:txBody>
      </p:sp>
      <p:sp>
        <p:nvSpPr>
          <p:cNvPr id="4" name="Slide Number Placeholder 3">
            <a:extLst>
              <a:ext uri="{FF2B5EF4-FFF2-40B4-BE49-F238E27FC236}">
                <a16:creationId xmlns:a16="http://schemas.microsoft.com/office/drawing/2014/main" id="{ED411333-AA2C-0D46-8EFF-D65DAE176408}"/>
              </a:ext>
            </a:extLst>
          </p:cNvPr>
          <p:cNvSpPr>
            <a:spLocks noGrp="1"/>
          </p:cNvSpPr>
          <p:nvPr>
            <p:ph type="sldNum" sz="quarter" idx="12"/>
          </p:nvPr>
        </p:nvSpPr>
        <p:spPr/>
        <p:txBody>
          <a:bodyPr/>
          <a:lstStyle/>
          <a:p>
            <a:fld id="{90F0153F-5A2C-3A4E-B55D-76C3916E214D}" type="slidenum">
              <a:rPr lang="en-US" smtClean="0"/>
              <a:pPr/>
              <a:t>59</a:t>
            </a:fld>
            <a:endParaRPr lang="en-US"/>
          </a:p>
        </p:txBody>
      </p:sp>
      <p:pic>
        <p:nvPicPr>
          <p:cNvPr id="8" name="Picture 2" descr="76b">
            <a:extLst>
              <a:ext uri="{FF2B5EF4-FFF2-40B4-BE49-F238E27FC236}">
                <a16:creationId xmlns:a16="http://schemas.microsoft.com/office/drawing/2014/main" id="{82B31F4F-3407-2140-BBF8-4AC03A3432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649" b="19214"/>
          <a:stretch/>
        </p:blipFill>
        <p:spPr>
          <a:xfrm>
            <a:off x="7431960" y="1525557"/>
            <a:ext cx="4137997" cy="4666535"/>
          </a:xfrm>
        </p:spPr>
      </p:pic>
    </p:spTree>
    <p:extLst>
      <p:ext uri="{BB962C8B-B14F-4D97-AF65-F5344CB8AC3E}">
        <p14:creationId xmlns:p14="http://schemas.microsoft.com/office/powerpoint/2010/main" val="335125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324-1218-8444-942E-7CB401E90A09}"/>
              </a:ext>
            </a:extLst>
          </p:cNvPr>
          <p:cNvSpPr>
            <a:spLocks noGrp="1"/>
          </p:cNvSpPr>
          <p:nvPr>
            <p:ph type="title"/>
          </p:nvPr>
        </p:nvSpPr>
        <p:spPr/>
        <p:txBody>
          <a:bodyPr/>
          <a:lstStyle/>
          <a:p>
            <a:r>
              <a:rPr lang="en-US" dirty="0"/>
              <a:t>Maintain Chamber Depth</a:t>
            </a:r>
          </a:p>
        </p:txBody>
      </p:sp>
      <p:sp>
        <p:nvSpPr>
          <p:cNvPr id="3" name="Content Placeholder 2">
            <a:extLst>
              <a:ext uri="{FF2B5EF4-FFF2-40B4-BE49-F238E27FC236}">
                <a16:creationId xmlns:a16="http://schemas.microsoft.com/office/drawing/2014/main" id="{7C6FAC70-678A-A445-AF0B-8D32060E9AAE}"/>
              </a:ext>
            </a:extLst>
          </p:cNvPr>
          <p:cNvSpPr>
            <a:spLocks noGrp="1"/>
          </p:cNvSpPr>
          <p:nvPr>
            <p:ph idx="1"/>
          </p:nvPr>
        </p:nvSpPr>
        <p:spPr>
          <a:xfrm>
            <a:off x="609600" y="1600200"/>
            <a:ext cx="6369698" cy="4588882"/>
          </a:xfrm>
        </p:spPr>
        <p:txBody>
          <a:bodyPr>
            <a:normAutofit/>
          </a:bodyPr>
          <a:lstStyle/>
          <a:p>
            <a:r>
              <a:rPr lang="en-US" dirty="0"/>
              <a:t>Shallowing of anterior chamber will:</a:t>
            </a:r>
          </a:p>
          <a:p>
            <a:pPr lvl="1"/>
            <a:r>
              <a:rPr lang="en-US" sz="3200" dirty="0"/>
              <a:t>Extend rhexis tear peripherally</a:t>
            </a:r>
          </a:p>
          <a:p>
            <a:pPr lvl="1"/>
            <a:r>
              <a:rPr lang="en-US" sz="3200" dirty="0"/>
              <a:t>Increase vitreous pressure</a:t>
            </a:r>
          </a:p>
          <a:p>
            <a:pPr lvl="1"/>
            <a:r>
              <a:rPr lang="en-US" sz="3200" dirty="0"/>
              <a:t>Displace lens anteriorly and cause zonular stress</a:t>
            </a:r>
          </a:p>
          <a:p>
            <a:r>
              <a:rPr lang="en-US" dirty="0"/>
              <a:t>Use viscoelastic to deepen chamber</a:t>
            </a:r>
          </a:p>
        </p:txBody>
      </p:sp>
      <p:sp>
        <p:nvSpPr>
          <p:cNvPr id="4" name="Slide Number Placeholder 3">
            <a:extLst>
              <a:ext uri="{FF2B5EF4-FFF2-40B4-BE49-F238E27FC236}">
                <a16:creationId xmlns:a16="http://schemas.microsoft.com/office/drawing/2014/main" id="{99142EAE-7641-7C41-8F04-D81ECC076271}"/>
              </a:ext>
            </a:extLst>
          </p:cNvPr>
          <p:cNvSpPr>
            <a:spLocks noGrp="1"/>
          </p:cNvSpPr>
          <p:nvPr>
            <p:ph type="sldNum" sz="quarter" idx="12"/>
          </p:nvPr>
        </p:nvSpPr>
        <p:spPr/>
        <p:txBody>
          <a:bodyPr/>
          <a:lstStyle/>
          <a:p>
            <a:fld id="{90F0153F-5A2C-3A4E-B55D-76C3916E214D}" type="slidenum">
              <a:rPr lang="en-US" smtClean="0"/>
              <a:pPr/>
              <a:t>60</a:t>
            </a:fld>
            <a:endParaRPr lang="en-US"/>
          </a:p>
        </p:txBody>
      </p:sp>
      <p:pic>
        <p:nvPicPr>
          <p:cNvPr id="5" name="Picture 2" descr="75b">
            <a:extLst>
              <a:ext uri="{FF2B5EF4-FFF2-40B4-BE49-F238E27FC236}">
                <a16:creationId xmlns:a16="http://schemas.microsoft.com/office/drawing/2014/main" id="{F22F3AB1-5DC4-814B-B693-997C37F8DD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7" r="4910" b="13197"/>
          <a:stretch/>
        </p:blipFill>
        <p:spPr>
          <a:xfrm>
            <a:off x="7384886" y="447869"/>
            <a:ext cx="4216175" cy="5741213"/>
          </a:xfrm>
          <a:prstGeom prst="rect">
            <a:avLst/>
          </a:prstGeom>
        </p:spPr>
      </p:pic>
    </p:spTree>
    <p:extLst>
      <p:ext uri="{BB962C8B-B14F-4D97-AF65-F5344CB8AC3E}">
        <p14:creationId xmlns:p14="http://schemas.microsoft.com/office/powerpoint/2010/main" val="2592226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2" name="Title 1">
            <a:extLst>
              <a:ext uri="{FF2B5EF4-FFF2-40B4-BE49-F238E27FC236}">
                <a16:creationId xmlns:a16="http://schemas.microsoft.com/office/drawing/2014/main" id="{5B6DD8A5-9B19-9544-AAF1-C13BDCEB5840}"/>
              </a:ext>
            </a:extLst>
          </p:cNvPr>
          <p:cNvSpPr>
            <a:spLocks noGrp="1"/>
          </p:cNvSpPr>
          <p:nvPr>
            <p:ph type="title"/>
          </p:nvPr>
        </p:nvSpPr>
        <p:spPr/>
        <p:txBody>
          <a:bodyPr/>
          <a:lstStyle/>
          <a:p>
            <a:r>
              <a:rPr lang="en-US" dirty="0" err="1"/>
              <a:t>Hydrodissection</a:t>
            </a:r>
            <a:endParaRPr lang="en-US" dirty="0"/>
          </a:p>
        </p:txBody>
      </p:sp>
      <p:grpSp>
        <p:nvGrpSpPr>
          <p:cNvPr id="7" name="Group 6">
            <a:extLst>
              <a:ext uri="{FF2B5EF4-FFF2-40B4-BE49-F238E27FC236}">
                <a16:creationId xmlns:a16="http://schemas.microsoft.com/office/drawing/2014/main" id="{E6981917-FF06-3D47-ADF2-1B799C5B4C50}"/>
              </a:ext>
            </a:extLst>
          </p:cNvPr>
          <p:cNvGrpSpPr/>
          <p:nvPr/>
        </p:nvGrpSpPr>
        <p:grpSpPr>
          <a:xfrm>
            <a:off x="1399592" y="1723828"/>
            <a:ext cx="9927770" cy="4359730"/>
            <a:chOff x="1399592" y="1742489"/>
            <a:chExt cx="9927770" cy="4359730"/>
          </a:xfrm>
        </p:grpSpPr>
        <p:pic>
          <p:nvPicPr>
            <p:cNvPr id="386" name="Shape 386"/>
            <p:cNvPicPr preferRelativeResize="0"/>
            <p:nvPr/>
          </p:nvPicPr>
          <p:blipFill rotWithShape="1">
            <a:blip r:embed="rId3">
              <a:alphaModFix/>
            </a:blip>
            <a:srcRect l="5967" t="8980" r="5865" b="53741"/>
            <a:stretch/>
          </p:blipFill>
          <p:spPr>
            <a:xfrm>
              <a:off x="1754886" y="1742490"/>
              <a:ext cx="9218016" cy="4359729"/>
            </a:xfrm>
            <a:prstGeom prst="rect">
              <a:avLst/>
            </a:prstGeom>
            <a:noFill/>
            <a:ln>
              <a:noFill/>
            </a:ln>
          </p:spPr>
        </p:pic>
        <p:sp>
          <p:nvSpPr>
            <p:cNvPr id="6" name="Rectangle 5">
              <a:extLst>
                <a:ext uri="{FF2B5EF4-FFF2-40B4-BE49-F238E27FC236}">
                  <a16:creationId xmlns:a16="http://schemas.microsoft.com/office/drawing/2014/main" id="{38B5490B-4929-AD42-99F0-8DC379493C6F}"/>
                </a:ext>
              </a:extLst>
            </p:cNvPr>
            <p:cNvSpPr/>
            <p:nvPr/>
          </p:nvSpPr>
          <p:spPr>
            <a:xfrm>
              <a:off x="1399592" y="5169159"/>
              <a:ext cx="989045" cy="634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B19323-A85D-FF4E-A848-1529E93F374D}"/>
                </a:ext>
              </a:extLst>
            </p:cNvPr>
            <p:cNvSpPr/>
            <p:nvPr/>
          </p:nvSpPr>
          <p:spPr>
            <a:xfrm>
              <a:off x="9165770" y="1742489"/>
              <a:ext cx="2161592" cy="13552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209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err="1">
                <a:ln w="1270">
                  <a:solidFill>
                    <a:schemeClr val="bg1"/>
                  </a:solidFill>
                </a:ln>
                <a:solidFill>
                  <a:srgbClr val="CE0F25"/>
                </a:solidFill>
              </a:rPr>
              <a:t>Phaco</a:t>
            </a:r>
            <a:r>
              <a:rPr lang="en-US" sz="6000" b="1" spc="-150" dirty="0">
                <a:ln w="1270">
                  <a:solidFill>
                    <a:schemeClr val="bg1"/>
                  </a:solidFill>
                </a:ln>
                <a:solidFill>
                  <a:srgbClr val="CE0F25"/>
                </a:solidFill>
              </a:rPr>
              <a:t> Techniques</a:t>
            </a:r>
            <a:endParaRPr lang="en-US" sz="6000" dirty="0"/>
          </a:p>
        </p:txBody>
      </p:sp>
    </p:spTree>
    <p:extLst>
      <p:ext uri="{BB962C8B-B14F-4D97-AF65-F5344CB8AC3E}">
        <p14:creationId xmlns:p14="http://schemas.microsoft.com/office/powerpoint/2010/main" val="3716071978"/>
      </p:ext>
    </p:extLst>
  </p:cSld>
  <p:clrMapOvr>
    <a:overrideClrMapping bg1="lt1" tx1="dk1" bg2="lt2" tx2="dk2" accent1="accent1" accent2="accent2" accent3="accent3" accent4="accent4" accent5="accent5" accent6="accent6" hlink="hlink" folHlink="folHlink"/>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6FD6-407C-6349-A1FF-D3109BF987C4}"/>
              </a:ext>
            </a:extLst>
          </p:cNvPr>
          <p:cNvSpPr>
            <a:spLocks noGrp="1"/>
          </p:cNvSpPr>
          <p:nvPr>
            <p:ph type="title"/>
          </p:nvPr>
        </p:nvSpPr>
        <p:spPr/>
        <p:txBody>
          <a:bodyPr/>
          <a:lstStyle/>
          <a:p>
            <a:r>
              <a:rPr lang="en-US" dirty="0"/>
              <a:t>Technique Considerations</a:t>
            </a:r>
          </a:p>
        </p:txBody>
      </p:sp>
      <p:sp>
        <p:nvSpPr>
          <p:cNvPr id="3" name="Content Placeholder 2">
            <a:extLst>
              <a:ext uri="{FF2B5EF4-FFF2-40B4-BE49-F238E27FC236}">
                <a16:creationId xmlns:a16="http://schemas.microsoft.com/office/drawing/2014/main" id="{86BB0D85-34E7-9842-8EE4-90F1407D5616}"/>
              </a:ext>
            </a:extLst>
          </p:cNvPr>
          <p:cNvSpPr>
            <a:spLocks noGrp="1"/>
          </p:cNvSpPr>
          <p:nvPr>
            <p:ph idx="1"/>
          </p:nvPr>
        </p:nvSpPr>
        <p:spPr/>
        <p:txBody>
          <a:bodyPr/>
          <a:lstStyle/>
          <a:p>
            <a:r>
              <a:rPr lang="en-US" dirty="0"/>
              <a:t>Need to adjust machine settings according to surgeon experience, technique, and nuclear density</a:t>
            </a:r>
          </a:p>
        </p:txBody>
      </p:sp>
      <p:sp>
        <p:nvSpPr>
          <p:cNvPr id="4" name="Slide Number Placeholder 3">
            <a:extLst>
              <a:ext uri="{FF2B5EF4-FFF2-40B4-BE49-F238E27FC236}">
                <a16:creationId xmlns:a16="http://schemas.microsoft.com/office/drawing/2014/main" id="{2736EE01-896D-6848-BE1D-5CF2BB1376B9}"/>
              </a:ext>
            </a:extLst>
          </p:cNvPr>
          <p:cNvSpPr>
            <a:spLocks noGrp="1"/>
          </p:cNvSpPr>
          <p:nvPr>
            <p:ph type="sldNum" sz="quarter" idx="12"/>
          </p:nvPr>
        </p:nvSpPr>
        <p:spPr/>
        <p:txBody>
          <a:bodyPr/>
          <a:lstStyle/>
          <a:p>
            <a:fld id="{90F0153F-5A2C-3A4E-B55D-76C3916E214D}" type="slidenum">
              <a:rPr lang="en-US" smtClean="0"/>
              <a:pPr/>
              <a:t>63</a:t>
            </a:fld>
            <a:endParaRPr lang="en-US"/>
          </a:p>
        </p:txBody>
      </p:sp>
    </p:spTree>
    <p:extLst>
      <p:ext uri="{BB962C8B-B14F-4D97-AF65-F5344CB8AC3E}">
        <p14:creationId xmlns:p14="http://schemas.microsoft.com/office/powerpoint/2010/main" val="390984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D0F7-4255-F34B-A497-FB9C7C9B63B6}"/>
              </a:ext>
            </a:extLst>
          </p:cNvPr>
          <p:cNvSpPr>
            <a:spLocks noGrp="1"/>
          </p:cNvSpPr>
          <p:nvPr>
            <p:ph type="title"/>
          </p:nvPr>
        </p:nvSpPr>
        <p:spPr/>
        <p:txBody>
          <a:bodyPr/>
          <a:lstStyle/>
          <a:p>
            <a:r>
              <a:rPr lang="en-US" dirty="0"/>
              <a:t>Sculpting</a:t>
            </a:r>
          </a:p>
        </p:txBody>
      </p:sp>
      <p:sp>
        <p:nvSpPr>
          <p:cNvPr id="3" name="Content Placeholder 2">
            <a:extLst>
              <a:ext uri="{FF2B5EF4-FFF2-40B4-BE49-F238E27FC236}">
                <a16:creationId xmlns:a16="http://schemas.microsoft.com/office/drawing/2014/main" id="{712E3A70-26FA-DD4B-B3D0-0ABB0695ABC4}"/>
              </a:ext>
            </a:extLst>
          </p:cNvPr>
          <p:cNvSpPr>
            <a:spLocks noGrp="1"/>
          </p:cNvSpPr>
          <p:nvPr>
            <p:ph idx="1"/>
          </p:nvPr>
        </p:nvSpPr>
        <p:spPr/>
        <p:txBody>
          <a:bodyPr/>
          <a:lstStyle/>
          <a:p>
            <a:pPr>
              <a:defRPr/>
            </a:pPr>
            <a:r>
              <a:rPr lang="en-US" dirty="0"/>
              <a:t>Low flow rate</a:t>
            </a:r>
          </a:p>
          <a:p>
            <a:pPr>
              <a:defRPr/>
            </a:pPr>
            <a:r>
              <a:rPr lang="en-US" dirty="0"/>
              <a:t>Low vacuum</a:t>
            </a:r>
          </a:p>
          <a:p>
            <a:pPr>
              <a:defRPr/>
            </a:pPr>
            <a:r>
              <a:rPr lang="en-US" dirty="0" err="1"/>
              <a:t>Phaco</a:t>
            </a:r>
            <a:r>
              <a:rPr lang="en-US" dirty="0"/>
              <a:t> power high enough to cut nucleus efficiently</a:t>
            </a:r>
          </a:p>
        </p:txBody>
      </p:sp>
      <p:sp>
        <p:nvSpPr>
          <p:cNvPr id="4" name="Slide Number Placeholder 3">
            <a:extLst>
              <a:ext uri="{FF2B5EF4-FFF2-40B4-BE49-F238E27FC236}">
                <a16:creationId xmlns:a16="http://schemas.microsoft.com/office/drawing/2014/main" id="{5C80B798-D21B-0D4F-92D9-48E5E922A697}"/>
              </a:ext>
            </a:extLst>
          </p:cNvPr>
          <p:cNvSpPr>
            <a:spLocks noGrp="1"/>
          </p:cNvSpPr>
          <p:nvPr>
            <p:ph type="sldNum" sz="quarter" idx="12"/>
          </p:nvPr>
        </p:nvSpPr>
        <p:spPr/>
        <p:txBody>
          <a:bodyPr/>
          <a:lstStyle/>
          <a:p>
            <a:fld id="{90F0153F-5A2C-3A4E-B55D-76C3916E214D}" type="slidenum">
              <a:rPr lang="en-US" smtClean="0"/>
              <a:pPr/>
              <a:t>64</a:t>
            </a:fld>
            <a:endParaRPr lang="en-US"/>
          </a:p>
        </p:txBody>
      </p:sp>
    </p:spTree>
    <p:extLst>
      <p:ext uri="{BB962C8B-B14F-4D97-AF65-F5344CB8AC3E}">
        <p14:creationId xmlns:p14="http://schemas.microsoft.com/office/powerpoint/2010/main" val="1224228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7DED-5E44-1A47-A981-C6E7E5A0E603}"/>
              </a:ext>
            </a:extLst>
          </p:cNvPr>
          <p:cNvSpPr>
            <a:spLocks noGrp="1"/>
          </p:cNvSpPr>
          <p:nvPr>
            <p:ph type="title"/>
          </p:nvPr>
        </p:nvSpPr>
        <p:spPr/>
        <p:txBody>
          <a:bodyPr/>
          <a:lstStyle/>
          <a:p>
            <a:r>
              <a:rPr lang="en-US" dirty="0"/>
              <a:t>Sculpting</a:t>
            </a:r>
          </a:p>
        </p:txBody>
      </p:sp>
      <p:sp>
        <p:nvSpPr>
          <p:cNvPr id="4" name="Slide Number Placeholder 3">
            <a:extLst>
              <a:ext uri="{FF2B5EF4-FFF2-40B4-BE49-F238E27FC236}">
                <a16:creationId xmlns:a16="http://schemas.microsoft.com/office/drawing/2014/main" id="{056E5194-3886-0B42-BBDF-2F6F8DC932B7}"/>
              </a:ext>
            </a:extLst>
          </p:cNvPr>
          <p:cNvSpPr>
            <a:spLocks noGrp="1"/>
          </p:cNvSpPr>
          <p:nvPr>
            <p:ph type="sldNum" sz="quarter" idx="12"/>
          </p:nvPr>
        </p:nvSpPr>
        <p:spPr/>
        <p:txBody>
          <a:bodyPr/>
          <a:lstStyle/>
          <a:p>
            <a:fld id="{90F0153F-5A2C-3A4E-B55D-76C3916E214D}" type="slidenum">
              <a:rPr lang="en-US" smtClean="0"/>
              <a:pPr/>
              <a:t>65</a:t>
            </a:fld>
            <a:endParaRPr lang="en-US"/>
          </a:p>
        </p:txBody>
      </p:sp>
      <p:pic>
        <p:nvPicPr>
          <p:cNvPr id="5" name="Picture 2" descr="59b">
            <a:extLst>
              <a:ext uri="{FF2B5EF4-FFF2-40B4-BE49-F238E27FC236}">
                <a16:creationId xmlns:a16="http://schemas.microsoft.com/office/drawing/2014/main" id="{29781634-4AB6-E94B-AF1F-61259D4D5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30" r="25488" b="72994"/>
          <a:stretch/>
        </p:blipFill>
        <p:spPr>
          <a:xfrm>
            <a:off x="680744" y="1648213"/>
            <a:ext cx="4809253" cy="1762125"/>
          </a:xfrm>
          <a:prstGeom prst="rect">
            <a:avLst/>
          </a:prstGeom>
        </p:spPr>
      </p:pic>
      <p:pic>
        <p:nvPicPr>
          <p:cNvPr id="6" name="Picture 2" descr="59b">
            <a:extLst>
              <a:ext uri="{FF2B5EF4-FFF2-40B4-BE49-F238E27FC236}">
                <a16:creationId xmlns:a16="http://schemas.microsoft.com/office/drawing/2014/main" id="{1BEEBED5-29C2-B447-91D3-EF7B317801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1" t="39137" r="24643" b="40727"/>
          <a:stretch/>
        </p:blipFill>
        <p:spPr>
          <a:xfrm>
            <a:off x="4277893" y="3225150"/>
            <a:ext cx="3524248" cy="1762125"/>
          </a:xfrm>
          <a:prstGeom prst="rect">
            <a:avLst/>
          </a:prstGeom>
        </p:spPr>
      </p:pic>
      <p:pic>
        <p:nvPicPr>
          <p:cNvPr id="7" name="Picture 2" descr="59b">
            <a:extLst>
              <a:ext uri="{FF2B5EF4-FFF2-40B4-BE49-F238E27FC236}">
                <a16:creationId xmlns:a16="http://schemas.microsoft.com/office/drawing/2014/main" id="{9FDE876B-DFE6-8645-8BCB-DE67382FF5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37" t="72395" b="8571"/>
          <a:stretch/>
        </p:blipFill>
        <p:spPr>
          <a:xfrm>
            <a:off x="7724354" y="4387428"/>
            <a:ext cx="3858046" cy="1762125"/>
          </a:xfrm>
          <a:prstGeom prst="rect">
            <a:avLst/>
          </a:prstGeom>
        </p:spPr>
      </p:pic>
      <p:sp>
        <p:nvSpPr>
          <p:cNvPr id="8" name="TextBox 7">
            <a:extLst>
              <a:ext uri="{FF2B5EF4-FFF2-40B4-BE49-F238E27FC236}">
                <a16:creationId xmlns:a16="http://schemas.microsoft.com/office/drawing/2014/main" id="{E3FEEFBB-75C9-754B-8A2D-9F966C2C0D8E}"/>
              </a:ext>
            </a:extLst>
          </p:cNvPr>
          <p:cNvSpPr txBox="1"/>
          <p:nvPr/>
        </p:nvSpPr>
        <p:spPr>
          <a:xfrm>
            <a:off x="6904653" y="1855574"/>
            <a:ext cx="4606603" cy="1200329"/>
          </a:xfrm>
          <a:prstGeom prst="rect">
            <a:avLst/>
          </a:prstGeom>
          <a:noFill/>
        </p:spPr>
        <p:txBody>
          <a:bodyPr wrap="square" rtlCol="0">
            <a:spAutoFit/>
          </a:bodyPr>
          <a:lstStyle/>
          <a:p>
            <a:pPr algn="ctr"/>
            <a:r>
              <a:rPr lang="en-US" sz="3600" dirty="0">
                <a:latin typeface="Garamond" panose="02020404030301010803" pitchFamily="18" charset="0"/>
              </a:rPr>
              <a:t>Avoid iris and rhexis during sculpting!</a:t>
            </a:r>
          </a:p>
        </p:txBody>
      </p:sp>
    </p:spTree>
    <p:extLst>
      <p:ext uri="{BB962C8B-B14F-4D97-AF65-F5344CB8AC3E}">
        <p14:creationId xmlns:p14="http://schemas.microsoft.com/office/powerpoint/2010/main" val="20884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123D-88D2-A646-9022-9A001E4C9DF5}"/>
              </a:ext>
            </a:extLst>
          </p:cNvPr>
          <p:cNvSpPr>
            <a:spLocks noGrp="1"/>
          </p:cNvSpPr>
          <p:nvPr>
            <p:ph type="title"/>
          </p:nvPr>
        </p:nvSpPr>
        <p:spPr/>
        <p:txBody>
          <a:bodyPr/>
          <a:lstStyle/>
          <a:p>
            <a:r>
              <a:rPr lang="en-US" dirty="0"/>
              <a:t>Phacoemulsification Power</a:t>
            </a:r>
          </a:p>
        </p:txBody>
      </p:sp>
      <p:sp>
        <p:nvSpPr>
          <p:cNvPr id="3" name="Content Placeholder 2">
            <a:extLst>
              <a:ext uri="{FF2B5EF4-FFF2-40B4-BE49-F238E27FC236}">
                <a16:creationId xmlns:a16="http://schemas.microsoft.com/office/drawing/2014/main" id="{C17B17E1-4864-3E42-A09C-9D8AA9F237EB}"/>
              </a:ext>
            </a:extLst>
          </p:cNvPr>
          <p:cNvSpPr>
            <a:spLocks noGrp="1"/>
          </p:cNvSpPr>
          <p:nvPr>
            <p:ph idx="1"/>
          </p:nvPr>
        </p:nvSpPr>
        <p:spPr>
          <a:xfrm>
            <a:off x="609600" y="1600200"/>
            <a:ext cx="6537649" cy="4588882"/>
          </a:xfrm>
        </p:spPr>
        <p:txBody>
          <a:bodyPr/>
          <a:lstStyle/>
          <a:p>
            <a:r>
              <a:rPr lang="en-US" dirty="0"/>
              <a:t>Nucleus usually has variable density, with the central portion being densest</a:t>
            </a:r>
          </a:p>
          <a:p>
            <a:r>
              <a:rPr lang="en-US" dirty="0"/>
              <a:t>Need to vary </a:t>
            </a:r>
            <a:r>
              <a:rPr lang="en-US" dirty="0" err="1"/>
              <a:t>phaco</a:t>
            </a:r>
            <a:r>
              <a:rPr lang="en-US" dirty="0"/>
              <a:t> power to deliver ultrasonic energy most efficiently and provide greatest safety</a:t>
            </a:r>
          </a:p>
        </p:txBody>
      </p:sp>
      <p:sp>
        <p:nvSpPr>
          <p:cNvPr id="4" name="Slide Number Placeholder 3">
            <a:extLst>
              <a:ext uri="{FF2B5EF4-FFF2-40B4-BE49-F238E27FC236}">
                <a16:creationId xmlns:a16="http://schemas.microsoft.com/office/drawing/2014/main" id="{4E5AFA4B-DC35-8B43-82B7-005B017BFD8E}"/>
              </a:ext>
            </a:extLst>
          </p:cNvPr>
          <p:cNvSpPr>
            <a:spLocks noGrp="1"/>
          </p:cNvSpPr>
          <p:nvPr>
            <p:ph type="sldNum" sz="quarter" idx="12"/>
          </p:nvPr>
        </p:nvSpPr>
        <p:spPr/>
        <p:txBody>
          <a:bodyPr/>
          <a:lstStyle/>
          <a:p>
            <a:fld id="{90F0153F-5A2C-3A4E-B55D-76C3916E214D}" type="slidenum">
              <a:rPr lang="en-US" smtClean="0"/>
              <a:pPr/>
              <a:t>66</a:t>
            </a:fld>
            <a:endParaRPr lang="en-US"/>
          </a:p>
        </p:txBody>
      </p:sp>
      <p:pic>
        <p:nvPicPr>
          <p:cNvPr id="5" name="Picture 2" descr="57b">
            <a:extLst>
              <a:ext uri="{FF2B5EF4-FFF2-40B4-BE49-F238E27FC236}">
                <a16:creationId xmlns:a16="http://schemas.microsoft.com/office/drawing/2014/main" id="{71EA920E-C206-934A-A83E-97CDCDD8B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1" t="9554" r="4319" b="16854"/>
          <a:stretch/>
        </p:blipFill>
        <p:spPr>
          <a:xfrm>
            <a:off x="7605486" y="1499862"/>
            <a:ext cx="3976914" cy="4746042"/>
          </a:xfrm>
          <a:prstGeom prst="rect">
            <a:avLst/>
          </a:prstGeom>
        </p:spPr>
      </p:pic>
    </p:spTree>
    <p:extLst>
      <p:ext uri="{BB962C8B-B14F-4D97-AF65-F5344CB8AC3E}">
        <p14:creationId xmlns:p14="http://schemas.microsoft.com/office/powerpoint/2010/main" val="3480819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1DF1-C109-4E42-8B22-850BE421BB46}"/>
              </a:ext>
            </a:extLst>
          </p:cNvPr>
          <p:cNvSpPr>
            <a:spLocks noGrp="1"/>
          </p:cNvSpPr>
          <p:nvPr>
            <p:ph type="title"/>
          </p:nvPr>
        </p:nvSpPr>
        <p:spPr/>
        <p:txBody>
          <a:bodyPr/>
          <a:lstStyle/>
          <a:p>
            <a:r>
              <a:rPr lang="en-US" dirty="0"/>
              <a:t>Phacoemulsification Power</a:t>
            </a:r>
          </a:p>
        </p:txBody>
      </p:sp>
      <p:sp>
        <p:nvSpPr>
          <p:cNvPr id="3" name="Content Placeholder 2">
            <a:extLst>
              <a:ext uri="{FF2B5EF4-FFF2-40B4-BE49-F238E27FC236}">
                <a16:creationId xmlns:a16="http://schemas.microsoft.com/office/drawing/2014/main" id="{378C6F43-0A31-7D40-A6E1-F85FD3ECD872}"/>
              </a:ext>
            </a:extLst>
          </p:cNvPr>
          <p:cNvSpPr>
            <a:spLocks noGrp="1"/>
          </p:cNvSpPr>
          <p:nvPr>
            <p:ph idx="1"/>
          </p:nvPr>
        </p:nvSpPr>
        <p:spPr/>
        <p:txBody>
          <a:bodyPr>
            <a:normAutofit/>
          </a:bodyPr>
          <a:lstStyle/>
          <a:p>
            <a:r>
              <a:rPr lang="en-US" dirty="0"/>
              <a:t>Appropriate </a:t>
            </a:r>
            <a:r>
              <a:rPr lang="en-US" dirty="0" err="1"/>
              <a:t>phaco</a:t>
            </a:r>
            <a:r>
              <a:rPr lang="en-US" dirty="0"/>
              <a:t> power is determined by:</a:t>
            </a:r>
          </a:p>
          <a:p>
            <a:pPr lvl="1"/>
            <a:r>
              <a:rPr lang="en-US" sz="3200" dirty="0"/>
              <a:t>Nucleus density engaged</a:t>
            </a:r>
          </a:p>
          <a:p>
            <a:pPr lvl="1"/>
            <a:r>
              <a:rPr lang="en-US" sz="3200" dirty="0"/>
              <a:t>Amount of tip engaged</a:t>
            </a:r>
          </a:p>
          <a:p>
            <a:pPr lvl="1"/>
            <a:r>
              <a:rPr lang="en-US" sz="3200" dirty="0"/>
              <a:t>Linear velocity of tip during emulsification</a:t>
            </a:r>
          </a:p>
          <a:p>
            <a:r>
              <a:rPr lang="en-US" dirty="0"/>
              <a:t>If too little power:</a:t>
            </a:r>
          </a:p>
          <a:p>
            <a:pPr lvl="1"/>
            <a:r>
              <a:rPr lang="en-US" sz="3200" dirty="0" err="1"/>
              <a:t>Phaco</a:t>
            </a:r>
            <a:r>
              <a:rPr lang="en-US" sz="3200" dirty="0"/>
              <a:t> tip will push rather than carve the nucleus, risking zonular stress and/or capsular tears</a:t>
            </a:r>
          </a:p>
        </p:txBody>
      </p:sp>
      <p:sp>
        <p:nvSpPr>
          <p:cNvPr id="4" name="Slide Number Placeholder 3">
            <a:extLst>
              <a:ext uri="{FF2B5EF4-FFF2-40B4-BE49-F238E27FC236}">
                <a16:creationId xmlns:a16="http://schemas.microsoft.com/office/drawing/2014/main" id="{8869414E-7922-7C43-B681-F02448F32371}"/>
              </a:ext>
            </a:extLst>
          </p:cNvPr>
          <p:cNvSpPr>
            <a:spLocks noGrp="1"/>
          </p:cNvSpPr>
          <p:nvPr>
            <p:ph type="sldNum" sz="quarter" idx="12"/>
          </p:nvPr>
        </p:nvSpPr>
        <p:spPr/>
        <p:txBody>
          <a:bodyPr/>
          <a:lstStyle/>
          <a:p>
            <a:fld id="{90F0153F-5A2C-3A4E-B55D-76C3916E214D}" type="slidenum">
              <a:rPr lang="en-US" smtClean="0"/>
              <a:pPr/>
              <a:t>67</a:t>
            </a:fld>
            <a:endParaRPr lang="en-US"/>
          </a:p>
        </p:txBody>
      </p:sp>
    </p:spTree>
    <p:extLst>
      <p:ext uri="{BB962C8B-B14F-4D97-AF65-F5344CB8AC3E}">
        <p14:creationId xmlns:p14="http://schemas.microsoft.com/office/powerpoint/2010/main" val="3180838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61DC-D761-3C4F-A51C-2A17DA8C6E9F}"/>
              </a:ext>
            </a:extLst>
          </p:cNvPr>
          <p:cNvSpPr>
            <a:spLocks noGrp="1"/>
          </p:cNvSpPr>
          <p:nvPr>
            <p:ph type="title"/>
          </p:nvPr>
        </p:nvSpPr>
        <p:spPr/>
        <p:txBody>
          <a:bodyPr/>
          <a:lstStyle/>
          <a:p>
            <a:r>
              <a:rPr lang="en-US" dirty="0"/>
              <a:t>Phacoemulsification Power</a:t>
            </a:r>
          </a:p>
        </p:txBody>
      </p:sp>
      <p:sp>
        <p:nvSpPr>
          <p:cNvPr id="4" name="Slide Number Placeholder 3">
            <a:extLst>
              <a:ext uri="{FF2B5EF4-FFF2-40B4-BE49-F238E27FC236}">
                <a16:creationId xmlns:a16="http://schemas.microsoft.com/office/drawing/2014/main" id="{99099EDB-AABC-974C-8023-AE5E8B0B322E}"/>
              </a:ext>
            </a:extLst>
          </p:cNvPr>
          <p:cNvSpPr>
            <a:spLocks noGrp="1"/>
          </p:cNvSpPr>
          <p:nvPr>
            <p:ph type="sldNum" sz="quarter" idx="12"/>
          </p:nvPr>
        </p:nvSpPr>
        <p:spPr/>
        <p:txBody>
          <a:bodyPr/>
          <a:lstStyle/>
          <a:p>
            <a:fld id="{90F0153F-5A2C-3A4E-B55D-76C3916E214D}" type="slidenum">
              <a:rPr lang="en-US" smtClean="0"/>
              <a:pPr/>
              <a:t>68</a:t>
            </a:fld>
            <a:endParaRPr lang="en-US"/>
          </a:p>
        </p:txBody>
      </p:sp>
      <p:grpSp>
        <p:nvGrpSpPr>
          <p:cNvPr id="7" name="Group 6">
            <a:extLst>
              <a:ext uri="{FF2B5EF4-FFF2-40B4-BE49-F238E27FC236}">
                <a16:creationId xmlns:a16="http://schemas.microsoft.com/office/drawing/2014/main" id="{423EB259-4245-C644-ABA2-27582622553D}"/>
              </a:ext>
            </a:extLst>
          </p:cNvPr>
          <p:cNvGrpSpPr/>
          <p:nvPr/>
        </p:nvGrpSpPr>
        <p:grpSpPr>
          <a:xfrm>
            <a:off x="2054206" y="1579712"/>
            <a:ext cx="8083588" cy="4595674"/>
            <a:chOff x="2550367" y="1413240"/>
            <a:chExt cx="7091266" cy="4031520"/>
          </a:xfrm>
        </p:grpSpPr>
        <p:pic>
          <p:nvPicPr>
            <p:cNvPr id="5" name="Picture 1026" descr="56b">
              <a:extLst>
                <a:ext uri="{FF2B5EF4-FFF2-40B4-BE49-F238E27FC236}">
                  <a16:creationId xmlns:a16="http://schemas.microsoft.com/office/drawing/2014/main" id="{945586A3-0430-B14F-B5AD-D8E67ABF6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1" t="48125" r="7563" b="7353"/>
            <a:stretch/>
          </p:blipFill>
          <p:spPr>
            <a:xfrm>
              <a:off x="2550367" y="3040419"/>
              <a:ext cx="7091266" cy="2404341"/>
            </a:xfrm>
            <a:prstGeom prst="rect">
              <a:avLst/>
            </a:prstGeom>
          </p:spPr>
        </p:pic>
        <p:pic>
          <p:nvPicPr>
            <p:cNvPr id="6" name="Picture 1026" descr="56b">
              <a:extLst>
                <a:ext uri="{FF2B5EF4-FFF2-40B4-BE49-F238E27FC236}">
                  <a16:creationId xmlns:a16="http://schemas.microsoft.com/office/drawing/2014/main" id="{92F98582-9506-1848-BB50-51A8844EC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7563" b="62673"/>
            <a:stretch/>
          </p:blipFill>
          <p:spPr>
            <a:xfrm>
              <a:off x="2550367" y="1413240"/>
              <a:ext cx="7091266" cy="2015760"/>
            </a:xfrm>
            <a:prstGeom prst="rect">
              <a:avLst/>
            </a:prstGeom>
          </p:spPr>
        </p:pic>
      </p:grpSp>
    </p:spTree>
    <p:extLst>
      <p:ext uri="{BB962C8B-B14F-4D97-AF65-F5344CB8AC3E}">
        <p14:creationId xmlns:p14="http://schemas.microsoft.com/office/powerpoint/2010/main" val="334544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D3E1-8DA5-CD46-88F7-5B432DD3D464}"/>
              </a:ext>
            </a:extLst>
          </p:cNvPr>
          <p:cNvSpPr>
            <a:spLocks noGrp="1"/>
          </p:cNvSpPr>
          <p:nvPr>
            <p:ph type="title"/>
          </p:nvPr>
        </p:nvSpPr>
        <p:spPr/>
        <p:txBody>
          <a:bodyPr/>
          <a:lstStyle/>
          <a:p>
            <a:r>
              <a:rPr lang="en-US" dirty="0" err="1"/>
              <a:t>Phaco</a:t>
            </a:r>
            <a:r>
              <a:rPr lang="en-US" dirty="0"/>
              <a:t> Machine</a:t>
            </a:r>
          </a:p>
        </p:txBody>
      </p:sp>
      <p:sp>
        <p:nvSpPr>
          <p:cNvPr id="3" name="Content Placeholder 2">
            <a:extLst>
              <a:ext uri="{FF2B5EF4-FFF2-40B4-BE49-F238E27FC236}">
                <a16:creationId xmlns:a16="http://schemas.microsoft.com/office/drawing/2014/main" id="{05103DEE-99C8-474D-A0E1-5588D1AB992E}"/>
              </a:ext>
            </a:extLst>
          </p:cNvPr>
          <p:cNvSpPr>
            <a:spLocks noGrp="1"/>
          </p:cNvSpPr>
          <p:nvPr>
            <p:ph idx="1"/>
          </p:nvPr>
        </p:nvSpPr>
        <p:spPr/>
        <p:txBody>
          <a:bodyPr>
            <a:normAutofit/>
          </a:bodyPr>
          <a:lstStyle/>
          <a:p>
            <a:r>
              <a:rPr lang="en-US" dirty="0"/>
              <a:t>Three basic functions:</a:t>
            </a:r>
          </a:p>
          <a:p>
            <a:pPr lvl="1"/>
            <a:r>
              <a:rPr lang="en-US" sz="3200" u="sng" dirty="0"/>
              <a:t>Irrigation:</a:t>
            </a:r>
            <a:r>
              <a:rPr lang="en-US" sz="3200" dirty="0"/>
              <a:t> fluid flow into eye</a:t>
            </a:r>
          </a:p>
          <a:p>
            <a:pPr lvl="1"/>
            <a:r>
              <a:rPr lang="en-US" sz="3200" u="sng" dirty="0"/>
              <a:t>Aspiration:</a:t>
            </a:r>
            <a:r>
              <a:rPr lang="en-US" sz="3200" dirty="0"/>
              <a:t> suction of material out of eye</a:t>
            </a:r>
          </a:p>
          <a:p>
            <a:pPr lvl="1"/>
            <a:r>
              <a:rPr lang="en-US" sz="3200" u="sng" dirty="0"/>
              <a:t>Ultrasound:</a:t>
            </a:r>
            <a:r>
              <a:rPr lang="en-US" sz="3200" dirty="0"/>
              <a:t> cavitation energy emulsifies lens</a:t>
            </a:r>
          </a:p>
          <a:p>
            <a:r>
              <a:rPr lang="en-US" dirty="0"/>
              <a:t>All three controlled by foot pedal</a:t>
            </a:r>
          </a:p>
        </p:txBody>
      </p:sp>
      <p:sp>
        <p:nvSpPr>
          <p:cNvPr id="4" name="Slide Number Placeholder 3">
            <a:extLst>
              <a:ext uri="{FF2B5EF4-FFF2-40B4-BE49-F238E27FC236}">
                <a16:creationId xmlns:a16="http://schemas.microsoft.com/office/drawing/2014/main" id="{1BE14A25-DACD-6B49-B4C0-0FEE529B2CC7}"/>
              </a:ext>
            </a:extLst>
          </p:cNvPr>
          <p:cNvSpPr>
            <a:spLocks noGrp="1"/>
          </p:cNvSpPr>
          <p:nvPr>
            <p:ph type="sldNum" sz="quarter" idx="12"/>
          </p:nvPr>
        </p:nvSpPr>
        <p:spPr/>
        <p:txBody>
          <a:bodyPr/>
          <a:lstStyle/>
          <a:p>
            <a:fld id="{90F0153F-5A2C-3A4E-B55D-76C3916E214D}" type="slidenum">
              <a:rPr lang="en-US" smtClean="0"/>
              <a:pPr/>
              <a:t>6</a:t>
            </a:fld>
            <a:endParaRPr lang="en-US"/>
          </a:p>
        </p:txBody>
      </p:sp>
    </p:spTree>
    <p:extLst>
      <p:ext uri="{BB962C8B-B14F-4D97-AF65-F5344CB8AC3E}">
        <p14:creationId xmlns:p14="http://schemas.microsoft.com/office/powerpoint/2010/main" val="269501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0AA2-E1A6-3E45-89CF-00DAF00983B1}"/>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B856211C-AB23-234B-B964-18AEEED0F2DE}"/>
              </a:ext>
            </a:extLst>
          </p:cNvPr>
          <p:cNvSpPr>
            <a:spLocks noGrp="1"/>
          </p:cNvSpPr>
          <p:nvPr>
            <p:ph idx="1"/>
          </p:nvPr>
        </p:nvSpPr>
        <p:spPr/>
        <p:txBody>
          <a:bodyPr/>
          <a:lstStyle/>
          <a:p>
            <a:r>
              <a:rPr lang="en-US" dirty="0"/>
              <a:t>During sculpting, you see that the nucleus is being pushed by the </a:t>
            </a:r>
            <a:r>
              <a:rPr lang="en-US" dirty="0" err="1"/>
              <a:t>phaco</a:t>
            </a:r>
            <a:r>
              <a:rPr lang="en-US" dirty="0"/>
              <a:t> needle. What do you do?</a:t>
            </a:r>
          </a:p>
          <a:p>
            <a:pPr lvl="1"/>
            <a:r>
              <a:rPr lang="en-US" sz="3200" dirty="0"/>
              <a:t>Depress foot pedal further in position 3</a:t>
            </a:r>
          </a:p>
          <a:p>
            <a:pPr lvl="1"/>
            <a:r>
              <a:rPr lang="en-US" sz="3200" dirty="0"/>
              <a:t>Increase maximum </a:t>
            </a:r>
            <a:r>
              <a:rPr lang="en-US" sz="3200" dirty="0" err="1"/>
              <a:t>phaco</a:t>
            </a:r>
            <a:r>
              <a:rPr lang="en-US" sz="3200" dirty="0"/>
              <a:t> power</a:t>
            </a:r>
          </a:p>
          <a:p>
            <a:pPr lvl="1"/>
            <a:r>
              <a:rPr lang="en-US" sz="3200" dirty="0"/>
              <a:t>Reduce amount of nucleus being removed with each pass</a:t>
            </a:r>
          </a:p>
        </p:txBody>
      </p:sp>
      <p:sp>
        <p:nvSpPr>
          <p:cNvPr id="4" name="Slide Number Placeholder 3">
            <a:extLst>
              <a:ext uri="{FF2B5EF4-FFF2-40B4-BE49-F238E27FC236}">
                <a16:creationId xmlns:a16="http://schemas.microsoft.com/office/drawing/2014/main" id="{390EE844-CE6C-D449-B982-D50B38A8E988}"/>
              </a:ext>
            </a:extLst>
          </p:cNvPr>
          <p:cNvSpPr>
            <a:spLocks noGrp="1"/>
          </p:cNvSpPr>
          <p:nvPr>
            <p:ph type="sldNum" sz="quarter" idx="12"/>
          </p:nvPr>
        </p:nvSpPr>
        <p:spPr/>
        <p:txBody>
          <a:bodyPr/>
          <a:lstStyle/>
          <a:p>
            <a:fld id="{90F0153F-5A2C-3A4E-B55D-76C3916E214D}" type="slidenum">
              <a:rPr lang="en-US" smtClean="0"/>
              <a:pPr/>
              <a:t>69</a:t>
            </a:fld>
            <a:endParaRPr lang="en-US"/>
          </a:p>
        </p:txBody>
      </p:sp>
    </p:spTree>
    <p:extLst>
      <p:ext uri="{BB962C8B-B14F-4D97-AF65-F5344CB8AC3E}">
        <p14:creationId xmlns:p14="http://schemas.microsoft.com/office/powerpoint/2010/main" val="266393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E7E3-4556-2E45-B50B-7135463A2310}"/>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C4A28622-36A6-684D-A02E-16EEAF7FDE02}"/>
              </a:ext>
            </a:extLst>
          </p:cNvPr>
          <p:cNvSpPr>
            <a:spLocks noGrp="1"/>
          </p:cNvSpPr>
          <p:nvPr>
            <p:ph idx="1"/>
          </p:nvPr>
        </p:nvSpPr>
        <p:spPr/>
        <p:txBody>
          <a:bodyPr/>
          <a:lstStyle/>
          <a:p>
            <a:r>
              <a:rPr lang="en-US" dirty="0"/>
              <a:t>During sculpting, you are unable to groove to adequate depth. What do you do?</a:t>
            </a:r>
          </a:p>
          <a:p>
            <a:pPr lvl="1"/>
            <a:r>
              <a:rPr lang="en-US" sz="3200" dirty="0"/>
              <a:t>Widen </a:t>
            </a:r>
            <a:r>
              <a:rPr lang="en-US" sz="3200" dirty="0" err="1"/>
              <a:t>phaco</a:t>
            </a:r>
            <a:r>
              <a:rPr lang="en-US" sz="3200" dirty="0"/>
              <a:t> groove</a:t>
            </a:r>
          </a:p>
        </p:txBody>
      </p:sp>
      <p:sp>
        <p:nvSpPr>
          <p:cNvPr id="4" name="Slide Number Placeholder 3">
            <a:extLst>
              <a:ext uri="{FF2B5EF4-FFF2-40B4-BE49-F238E27FC236}">
                <a16:creationId xmlns:a16="http://schemas.microsoft.com/office/drawing/2014/main" id="{B2322EE6-C550-3342-A0E2-8E2F20AFD54A}"/>
              </a:ext>
            </a:extLst>
          </p:cNvPr>
          <p:cNvSpPr>
            <a:spLocks noGrp="1"/>
          </p:cNvSpPr>
          <p:nvPr>
            <p:ph type="sldNum" sz="quarter" idx="12"/>
          </p:nvPr>
        </p:nvSpPr>
        <p:spPr/>
        <p:txBody>
          <a:bodyPr/>
          <a:lstStyle/>
          <a:p>
            <a:fld id="{90F0153F-5A2C-3A4E-B55D-76C3916E214D}" type="slidenum">
              <a:rPr lang="en-US" smtClean="0"/>
              <a:pPr/>
              <a:t>70</a:t>
            </a:fld>
            <a:endParaRPr lang="en-US"/>
          </a:p>
        </p:txBody>
      </p:sp>
      <p:pic>
        <p:nvPicPr>
          <p:cNvPr id="5" name="Picture 2" descr="72b">
            <a:extLst>
              <a:ext uri="{FF2B5EF4-FFF2-40B4-BE49-F238E27FC236}">
                <a16:creationId xmlns:a16="http://schemas.microsoft.com/office/drawing/2014/main" id="{CFB56324-CE67-C941-B794-81256EBD7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5" b="8792"/>
          <a:stretch/>
        </p:blipFill>
        <p:spPr>
          <a:xfrm>
            <a:off x="7279156" y="2177342"/>
            <a:ext cx="3730965" cy="4072641"/>
          </a:xfrm>
          <a:prstGeom prst="rect">
            <a:avLst/>
          </a:prstGeom>
        </p:spPr>
      </p:pic>
      <p:sp>
        <p:nvSpPr>
          <p:cNvPr id="6" name="Content Placeholder 2">
            <a:extLst>
              <a:ext uri="{FF2B5EF4-FFF2-40B4-BE49-F238E27FC236}">
                <a16:creationId xmlns:a16="http://schemas.microsoft.com/office/drawing/2014/main" id="{7E8208F5-8FD4-E54A-97BF-4F1CE7016320}"/>
              </a:ext>
            </a:extLst>
          </p:cNvPr>
          <p:cNvSpPr txBox="1">
            <a:spLocks/>
          </p:cNvSpPr>
          <p:nvPr/>
        </p:nvSpPr>
        <p:spPr>
          <a:xfrm>
            <a:off x="609600" y="1600200"/>
            <a:ext cx="6463004" cy="4588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dirty="0"/>
          </a:p>
          <a:p>
            <a:pPr marL="457200" lvl="1" indent="0">
              <a:buFont typeface="Arial"/>
              <a:buNone/>
            </a:pPr>
            <a:endParaRPr lang="en-US" dirty="0"/>
          </a:p>
          <a:p>
            <a:pPr marL="457200" lvl="1" indent="0">
              <a:buFont typeface="Arial"/>
              <a:buNone/>
            </a:pPr>
            <a:endParaRPr lang="en-US" dirty="0"/>
          </a:p>
          <a:p>
            <a:pPr marL="457200" lvl="1" indent="0">
              <a:buFont typeface="Arial"/>
              <a:buNone/>
            </a:pPr>
            <a:endParaRPr lang="en-US" dirty="0"/>
          </a:p>
          <a:p>
            <a:r>
              <a:rPr lang="en-US" dirty="0" err="1"/>
              <a:t>Phaco</a:t>
            </a:r>
            <a:r>
              <a:rPr lang="en-US" dirty="0"/>
              <a:t> groove must be wide enough to accommodate the </a:t>
            </a:r>
            <a:r>
              <a:rPr lang="en-US" dirty="0" err="1"/>
              <a:t>phaco</a:t>
            </a:r>
            <a:r>
              <a:rPr lang="en-US" dirty="0"/>
              <a:t> needle and the sleeve</a:t>
            </a:r>
          </a:p>
        </p:txBody>
      </p:sp>
    </p:spTree>
    <p:extLst>
      <p:ext uri="{BB962C8B-B14F-4D97-AF65-F5344CB8AC3E}">
        <p14:creationId xmlns:p14="http://schemas.microsoft.com/office/powerpoint/2010/main" val="1161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54A-39AE-FD43-B454-13D4BD70BFAF}"/>
              </a:ext>
            </a:extLst>
          </p:cNvPr>
          <p:cNvSpPr>
            <a:spLocks noGrp="1"/>
          </p:cNvSpPr>
          <p:nvPr>
            <p:ph type="title"/>
          </p:nvPr>
        </p:nvSpPr>
        <p:spPr/>
        <p:txBody>
          <a:bodyPr/>
          <a:lstStyle/>
          <a:p>
            <a:r>
              <a:rPr lang="en-US" dirty="0"/>
              <a:t>Judging Groove Depth</a:t>
            </a:r>
          </a:p>
        </p:txBody>
      </p:sp>
      <p:sp>
        <p:nvSpPr>
          <p:cNvPr id="3" name="Content Placeholder 2">
            <a:extLst>
              <a:ext uri="{FF2B5EF4-FFF2-40B4-BE49-F238E27FC236}">
                <a16:creationId xmlns:a16="http://schemas.microsoft.com/office/drawing/2014/main" id="{6BAEE64B-3265-B64D-8D96-B06B222FFF2B}"/>
              </a:ext>
            </a:extLst>
          </p:cNvPr>
          <p:cNvSpPr>
            <a:spLocks noGrp="1"/>
          </p:cNvSpPr>
          <p:nvPr>
            <p:ph idx="1"/>
          </p:nvPr>
        </p:nvSpPr>
        <p:spPr/>
        <p:txBody>
          <a:bodyPr/>
          <a:lstStyle/>
          <a:p>
            <a:r>
              <a:rPr lang="en-US" dirty="0"/>
              <a:t>Red Reflex brightens</a:t>
            </a:r>
          </a:p>
          <a:p>
            <a:r>
              <a:rPr lang="en-US" dirty="0"/>
              <a:t>Needle thickness</a:t>
            </a:r>
          </a:p>
          <a:p>
            <a:pPr lvl="1"/>
            <a:r>
              <a:rPr lang="en-US" sz="3200" dirty="0"/>
              <a:t>4 needles thick centrally</a:t>
            </a:r>
          </a:p>
          <a:p>
            <a:pPr lvl="1"/>
            <a:r>
              <a:rPr lang="en-US" sz="3200" dirty="0"/>
              <a:t>3 needles thick in mid-periphery</a:t>
            </a:r>
          </a:p>
        </p:txBody>
      </p:sp>
      <p:sp>
        <p:nvSpPr>
          <p:cNvPr id="4" name="Slide Number Placeholder 3">
            <a:extLst>
              <a:ext uri="{FF2B5EF4-FFF2-40B4-BE49-F238E27FC236}">
                <a16:creationId xmlns:a16="http://schemas.microsoft.com/office/drawing/2014/main" id="{6A1C7ABD-3ECB-5A4A-B4FD-242559744F1C}"/>
              </a:ext>
            </a:extLst>
          </p:cNvPr>
          <p:cNvSpPr>
            <a:spLocks noGrp="1"/>
          </p:cNvSpPr>
          <p:nvPr>
            <p:ph type="sldNum" sz="quarter" idx="12"/>
          </p:nvPr>
        </p:nvSpPr>
        <p:spPr/>
        <p:txBody>
          <a:bodyPr/>
          <a:lstStyle/>
          <a:p>
            <a:fld id="{90F0153F-5A2C-3A4E-B55D-76C3916E214D}" type="slidenum">
              <a:rPr lang="en-US" smtClean="0"/>
              <a:pPr/>
              <a:t>71</a:t>
            </a:fld>
            <a:endParaRPr lang="en-US"/>
          </a:p>
        </p:txBody>
      </p:sp>
      <p:pic>
        <p:nvPicPr>
          <p:cNvPr id="5" name="Picture 2" descr="74b">
            <a:extLst>
              <a:ext uri="{FF2B5EF4-FFF2-40B4-BE49-F238E27FC236}">
                <a16:creationId xmlns:a16="http://schemas.microsoft.com/office/drawing/2014/main" id="{8589CD77-B7CC-5847-9328-1AAF29A29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15" b="16072"/>
          <a:stretch/>
        </p:blipFill>
        <p:spPr>
          <a:xfrm>
            <a:off x="7046263" y="1506071"/>
            <a:ext cx="4538084" cy="4758666"/>
          </a:xfrm>
          <a:prstGeom prst="rect">
            <a:avLst/>
          </a:prstGeom>
        </p:spPr>
      </p:pic>
    </p:spTree>
    <p:extLst>
      <p:ext uri="{BB962C8B-B14F-4D97-AF65-F5344CB8AC3E}">
        <p14:creationId xmlns:p14="http://schemas.microsoft.com/office/powerpoint/2010/main" val="975938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1F9F-D0E3-944A-AD85-8E09AA74FEA1}"/>
              </a:ext>
            </a:extLst>
          </p:cNvPr>
          <p:cNvSpPr>
            <a:spLocks noGrp="1"/>
          </p:cNvSpPr>
          <p:nvPr>
            <p:ph type="title"/>
          </p:nvPr>
        </p:nvSpPr>
        <p:spPr/>
        <p:txBody>
          <a:bodyPr/>
          <a:lstStyle/>
          <a:p>
            <a:r>
              <a:rPr lang="en-US" dirty="0"/>
              <a:t>Sculpting Angle of Attack</a:t>
            </a:r>
          </a:p>
        </p:txBody>
      </p:sp>
      <p:sp>
        <p:nvSpPr>
          <p:cNvPr id="3" name="Content Placeholder 2">
            <a:extLst>
              <a:ext uri="{FF2B5EF4-FFF2-40B4-BE49-F238E27FC236}">
                <a16:creationId xmlns:a16="http://schemas.microsoft.com/office/drawing/2014/main" id="{44EE1599-A23F-BA48-BF10-729F9C66B40F}"/>
              </a:ext>
            </a:extLst>
          </p:cNvPr>
          <p:cNvSpPr>
            <a:spLocks noGrp="1"/>
          </p:cNvSpPr>
          <p:nvPr>
            <p:ph idx="1"/>
          </p:nvPr>
        </p:nvSpPr>
        <p:spPr>
          <a:xfrm>
            <a:off x="609600" y="1600200"/>
            <a:ext cx="6185647" cy="4588882"/>
          </a:xfrm>
        </p:spPr>
        <p:txBody>
          <a:bodyPr/>
          <a:lstStyle/>
          <a:p>
            <a:r>
              <a:rPr lang="en-US" dirty="0"/>
              <a:t>Needle oscillates in axial direction</a:t>
            </a:r>
          </a:p>
          <a:p>
            <a:r>
              <a:rPr lang="en-US" dirty="0"/>
              <a:t>Need to introduce angle of attack to sculpt nucleus</a:t>
            </a:r>
          </a:p>
          <a:p>
            <a:r>
              <a:rPr lang="en-US" dirty="0"/>
              <a:t>Difficult to sculpt at 12:00</a:t>
            </a:r>
          </a:p>
          <a:p>
            <a:r>
              <a:rPr lang="en-US" dirty="0"/>
              <a:t>Nucleus rotation is necessary to complete grooves or sculpt bowl equally</a:t>
            </a:r>
          </a:p>
        </p:txBody>
      </p:sp>
      <p:sp>
        <p:nvSpPr>
          <p:cNvPr id="4" name="Slide Number Placeholder 3">
            <a:extLst>
              <a:ext uri="{FF2B5EF4-FFF2-40B4-BE49-F238E27FC236}">
                <a16:creationId xmlns:a16="http://schemas.microsoft.com/office/drawing/2014/main" id="{59ECB141-B8D9-FB43-A372-BC130FFE4CB3}"/>
              </a:ext>
            </a:extLst>
          </p:cNvPr>
          <p:cNvSpPr>
            <a:spLocks noGrp="1"/>
          </p:cNvSpPr>
          <p:nvPr>
            <p:ph type="sldNum" sz="quarter" idx="12"/>
          </p:nvPr>
        </p:nvSpPr>
        <p:spPr/>
        <p:txBody>
          <a:bodyPr/>
          <a:lstStyle/>
          <a:p>
            <a:fld id="{90F0153F-5A2C-3A4E-B55D-76C3916E214D}" type="slidenum">
              <a:rPr lang="en-US" smtClean="0"/>
              <a:pPr/>
              <a:t>72</a:t>
            </a:fld>
            <a:endParaRPr lang="en-US"/>
          </a:p>
        </p:txBody>
      </p:sp>
      <p:pic>
        <p:nvPicPr>
          <p:cNvPr id="5" name="Picture 2" descr="62b">
            <a:extLst>
              <a:ext uri="{FF2B5EF4-FFF2-40B4-BE49-F238E27FC236}">
                <a16:creationId xmlns:a16="http://schemas.microsoft.com/office/drawing/2014/main" id="{B0005349-401E-9441-B477-A074F2451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00" b="4961"/>
          <a:stretch/>
        </p:blipFill>
        <p:spPr>
          <a:xfrm>
            <a:off x="7243484" y="1543064"/>
            <a:ext cx="4023131" cy="4646018"/>
          </a:xfrm>
          <a:prstGeom prst="rect">
            <a:avLst/>
          </a:prstGeom>
        </p:spPr>
      </p:pic>
    </p:spTree>
    <p:extLst>
      <p:ext uri="{BB962C8B-B14F-4D97-AF65-F5344CB8AC3E}">
        <p14:creationId xmlns:p14="http://schemas.microsoft.com/office/powerpoint/2010/main" val="3531225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7C17-C5F6-0141-893B-A072B8962338}"/>
              </a:ext>
            </a:extLst>
          </p:cNvPr>
          <p:cNvSpPr>
            <a:spLocks noGrp="1"/>
          </p:cNvSpPr>
          <p:nvPr>
            <p:ph type="title"/>
          </p:nvPr>
        </p:nvSpPr>
        <p:spPr/>
        <p:txBody>
          <a:bodyPr/>
          <a:lstStyle/>
          <a:p>
            <a:r>
              <a:rPr lang="en-US" dirty="0"/>
              <a:t>Nuclear Rotation: Torque Application</a:t>
            </a:r>
          </a:p>
        </p:txBody>
      </p:sp>
      <p:sp>
        <p:nvSpPr>
          <p:cNvPr id="3" name="Content Placeholder 2">
            <a:extLst>
              <a:ext uri="{FF2B5EF4-FFF2-40B4-BE49-F238E27FC236}">
                <a16:creationId xmlns:a16="http://schemas.microsoft.com/office/drawing/2014/main" id="{627BE2C9-A98B-324F-8B5B-FC1B732090F6}"/>
              </a:ext>
            </a:extLst>
          </p:cNvPr>
          <p:cNvSpPr>
            <a:spLocks noGrp="1"/>
          </p:cNvSpPr>
          <p:nvPr>
            <p:ph idx="1"/>
          </p:nvPr>
        </p:nvSpPr>
        <p:spPr>
          <a:xfrm>
            <a:off x="609600" y="1600200"/>
            <a:ext cx="5880847" cy="4588882"/>
          </a:xfrm>
        </p:spPr>
        <p:txBody>
          <a:bodyPr/>
          <a:lstStyle/>
          <a:p>
            <a:r>
              <a:rPr lang="en-US" dirty="0"/>
              <a:t>Easiest to rotate nucleus by pressure applied at the most peripheral extent of the groove</a:t>
            </a:r>
          </a:p>
          <a:p>
            <a:r>
              <a:rPr lang="en-US" dirty="0"/>
              <a:t>Also apply pressure against the densest part of remaining nucleus</a:t>
            </a:r>
          </a:p>
        </p:txBody>
      </p:sp>
      <p:sp>
        <p:nvSpPr>
          <p:cNvPr id="4" name="Slide Number Placeholder 3">
            <a:extLst>
              <a:ext uri="{FF2B5EF4-FFF2-40B4-BE49-F238E27FC236}">
                <a16:creationId xmlns:a16="http://schemas.microsoft.com/office/drawing/2014/main" id="{40AAC0F9-B90E-4646-B4FF-733F9D6C3CB2}"/>
              </a:ext>
            </a:extLst>
          </p:cNvPr>
          <p:cNvSpPr>
            <a:spLocks noGrp="1"/>
          </p:cNvSpPr>
          <p:nvPr>
            <p:ph type="sldNum" sz="quarter" idx="12"/>
          </p:nvPr>
        </p:nvSpPr>
        <p:spPr/>
        <p:txBody>
          <a:bodyPr/>
          <a:lstStyle/>
          <a:p>
            <a:fld id="{90F0153F-5A2C-3A4E-B55D-76C3916E214D}" type="slidenum">
              <a:rPr lang="en-US" smtClean="0"/>
              <a:pPr/>
              <a:t>73</a:t>
            </a:fld>
            <a:endParaRPr lang="en-US"/>
          </a:p>
        </p:txBody>
      </p:sp>
      <p:pic>
        <p:nvPicPr>
          <p:cNvPr id="5" name="Picture 2" descr="61b">
            <a:extLst>
              <a:ext uri="{FF2B5EF4-FFF2-40B4-BE49-F238E27FC236}">
                <a16:creationId xmlns:a16="http://schemas.microsoft.com/office/drawing/2014/main" id="{79CB5ADA-3563-8E41-B189-939645B5A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5" b="16384"/>
          <a:stretch/>
        </p:blipFill>
        <p:spPr>
          <a:xfrm>
            <a:off x="6752303" y="1581223"/>
            <a:ext cx="4830096" cy="4607859"/>
          </a:xfrm>
          <a:prstGeom prst="rect">
            <a:avLst/>
          </a:prstGeom>
        </p:spPr>
      </p:pic>
    </p:spTree>
    <p:extLst>
      <p:ext uri="{BB962C8B-B14F-4D97-AF65-F5344CB8AC3E}">
        <p14:creationId xmlns:p14="http://schemas.microsoft.com/office/powerpoint/2010/main" val="1957621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B08D-310B-0D48-9DDC-FEF4BCF4C62B}"/>
              </a:ext>
            </a:extLst>
          </p:cNvPr>
          <p:cNvSpPr>
            <a:spLocks noGrp="1"/>
          </p:cNvSpPr>
          <p:nvPr>
            <p:ph type="title"/>
          </p:nvPr>
        </p:nvSpPr>
        <p:spPr/>
        <p:txBody>
          <a:bodyPr/>
          <a:lstStyle/>
          <a:p>
            <a:r>
              <a:rPr lang="en-US" dirty="0"/>
              <a:t>Nuclear Segmentation</a:t>
            </a:r>
          </a:p>
        </p:txBody>
      </p:sp>
      <p:sp>
        <p:nvSpPr>
          <p:cNvPr id="3" name="Content Placeholder 2">
            <a:extLst>
              <a:ext uri="{FF2B5EF4-FFF2-40B4-BE49-F238E27FC236}">
                <a16:creationId xmlns:a16="http://schemas.microsoft.com/office/drawing/2014/main" id="{400D2B5F-AB0A-474B-821F-B6E7828D0CDF}"/>
              </a:ext>
            </a:extLst>
          </p:cNvPr>
          <p:cNvSpPr>
            <a:spLocks noGrp="1"/>
          </p:cNvSpPr>
          <p:nvPr>
            <p:ph idx="1"/>
          </p:nvPr>
        </p:nvSpPr>
        <p:spPr>
          <a:xfrm>
            <a:off x="609599" y="1600200"/>
            <a:ext cx="6615953" cy="4588882"/>
          </a:xfrm>
        </p:spPr>
        <p:txBody>
          <a:bodyPr/>
          <a:lstStyle/>
          <a:p>
            <a:r>
              <a:rPr lang="en-US" dirty="0"/>
              <a:t>Apply force at bottom of groove</a:t>
            </a:r>
          </a:p>
          <a:p>
            <a:pPr lvl="1"/>
            <a:r>
              <a:rPr lang="en-US" sz="3200" dirty="0"/>
              <a:t>Less force required</a:t>
            </a:r>
          </a:p>
          <a:p>
            <a:pPr lvl="1"/>
            <a:r>
              <a:rPr lang="en-US" sz="3200" dirty="0"/>
              <a:t>Less displacement of nuclear halves</a:t>
            </a:r>
          </a:p>
        </p:txBody>
      </p:sp>
      <p:sp>
        <p:nvSpPr>
          <p:cNvPr id="4" name="Slide Number Placeholder 3">
            <a:extLst>
              <a:ext uri="{FF2B5EF4-FFF2-40B4-BE49-F238E27FC236}">
                <a16:creationId xmlns:a16="http://schemas.microsoft.com/office/drawing/2014/main" id="{67955BF0-BD58-E84F-B4C7-26AE2D94ABA2}"/>
              </a:ext>
            </a:extLst>
          </p:cNvPr>
          <p:cNvSpPr>
            <a:spLocks noGrp="1"/>
          </p:cNvSpPr>
          <p:nvPr>
            <p:ph type="sldNum" sz="quarter" idx="12"/>
          </p:nvPr>
        </p:nvSpPr>
        <p:spPr/>
        <p:txBody>
          <a:bodyPr/>
          <a:lstStyle/>
          <a:p>
            <a:fld id="{90F0153F-5A2C-3A4E-B55D-76C3916E214D}" type="slidenum">
              <a:rPr lang="en-US" smtClean="0"/>
              <a:pPr/>
              <a:t>74</a:t>
            </a:fld>
            <a:endParaRPr lang="en-US"/>
          </a:p>
        </p:txBody>
      </p:sp>
      <p:pic>
        <p:nvPicPr>
          <p:cNvPr id="5" name="Picture 2" descr="60b">
            <a:extLst>
              <a:ext uri="{FF2B5EF4-FFF2-40B4-BE49-F238E27FC236}">
                <a16:creationId xmlns:a16="http://schemas.microsoft.com/office/drawing/2014/main" id="{104ED74C-1A21-5342-A52E-D927902D0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493" b="1703"/>
          <a:stretch/>
        </p:blipFill>
        <p:spPr>
          <a:xfrm>
            <a:off x="7790818" y="1564248"/>
            <a:ext cx="3689042" cy="2214099"/>
          </a:xfrm>
          <a:prstGeom prst="rect">
            <a:avLst/>
          </a:prstGeom>
        </p:spPr>
      </p:pic>
      <p:pic>
        <p:nvPicPr>
          <p:cNvPr id="6" name="Picture 2" descr="60b">
            <a:extLst>
              <a:ext uri="{FF2B5EF4-FFF2-40B4-BE49-F238E27FC236}">
                <a16:creationId xmlns:a16="http://schemas.microsoft.com/office/drawing/2014/main" id="{6C9C0AB6-1A83-204D-8E9F-AA47F1BEAC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20" b="55741"/>
          <a:stretch/>
        </p:blipFill>
        <p:spPr>
          <a:xfrm>
            <a:off x="7856104" y="3987652"/>
            <a:ext cx="3623756" cy="2214100"/>
          </a:xfrm>
          <a:prstGeom prst="rect">
            <a:avLst/>
          </a:prstGeom>
        </p:spPr>
      </p:pic>
      <p:sp>
        <p:nvSpPr>
          <p:cNvPr id="8" name="Cross 7">
            <a:extLst>
              <a:ext uri="{FF2B5EF4-FFF2-40B4-BE49-F238E27FC236}">
                <a16:creationId xmlns:a16="http://schemas.microsoft.com/office/drawing/2014/main" id="{2E8A0B90-4261-E744-92AD-D08FD1A917E9}"/>
              </a:ext>
            </a:extLst>
          </p:cNvPr>
          <p:cNvSpPr/>
          <p:nvPr/>
        </p:nvSpPr>
        <p:spPr>
          <a:xfrm rot="18900000">
            <a:off x="8475676" y="1478466"/>
            <a:ext cx="2384611" cy="2384611"/>
          </a:xfrm>
          <a:prstGeom prst="plus">
            <a:avLst>
              <a:gd name="adj" fmla="val 46053"/>
            </a:avLst>
          </a:prstGeom>
          <a:solidFill>
            <a:srgbClr val="E21835">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988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1306-117F-8E4B-9E0A-2F4313F63DAA}"/>
              </a:ext>
            </a:extLst>
          </p:cNvPr>
          <p:cNvSpPr>
            <a:spLocks noGrp="1"/>
          </p:cNvSpPr>
          <p:nvPr>
            <p:ph type="title"/>
          </p:nvPr>
        </p:nvSpPr>
        <p:spPr/>
        <p:txBody>
          <a:bodyPr/>
          <a:lstStyle/>
          <a:p>
            <a:r>
              <a:rPr lang="en-US" dirty="0"/>
              <a:t>Chopping or Quadrant Removal</a:t>
            </a:r>
          </a:p>
        </p:txBody>
      </p:sp>
      <p:sp>
        <p:nvSpPr>
          <p:cNvPr id="3" name="Content Placeholder 2">
            <a:extLst>
              <a:ext uri="{FF2B5EF4-FFF2-40B4-BE49-F238E27FC236}">
                <a16:creationId xmlns:a16="http://schemas.microsoft.com/office/drawing/2014/main" id="{25301D55-D436-6F4D-A7D0-3B49DD69703F}"/>
              </a:ext>
            </a:extLst>
          </p:cNvPr>
          <p:cNvSpPr>
            <a:spLocks noGrp="1"/>
          </p:cNvSpPr>
          <p:nvPr>
            <p:ph idx="1"/>
          </p:nvPr>
        </p:nvSpPr>
        <p:spPr/>
        <p:txBody>
          <a:bodyPr/>
          <a:lstStyle/>
          <a:p>
            <a:r>
              <a:rPr lang="en-US" dirty="0"/>
              <a:t>Higher flow rate</a:t>
            </a:r>
          </a:p>
          <a:p>
            <a:r>
              <a:rPr lang="en-US" dirty="0"/>
              <a:t>Higher vacuum</a:t>
            </a:r>
          </a:p>
          <a:p>
            <a:r>
              <a:rPr lang="en-US" dirty="0" err="1"/>
              <a:t>Phaco</a:t>
            </a:r>
            <a:r>
              <a:rPr lang="en-US" dirty="0"/>
              <a:t>: pulse or burst mode</a:t>
            </a:r>
          </a:p>
          <a:p>
            <a:endParaRPr lang="en-US" dirty="0"/>
          </a:p>
          <a:p>
            <a:r>
              <a:rPr lang="en-US" dirty="0"/>
              <a:t>Soft nucleus: lower vacuum to hold nucleus</a:t>
            </a:r>
          </a:p>
          <a:p>
            <a:r>
              <a:rPr lang="en-US" dirty="0"/>
              <a:t>Hard nucleus: higher vacuum to hold nucleus</a:t>
            </a:r>
          </a:p>
        </p:txBody>
      </p:sp>
      <p:sp>
        <p:nvSpPr>
          <p:cNvPr id="4" name="Slide Number Placeholder 3">
            <a:extLst>
              <a:ext uri="{FF2B5EF4-FFF2-40B4-BE49-F238E27FC236}">
                <a16:creationId xmlns:a16="http://schemas.microsoft.com/office/drawing/2014/main" id="{EDABB1EE-27D6-6B4D-BF1B-C404C5815EC0}"/>
              </a:ext>
            </a:extLst>
          </p:cNvPr>
          <p:cNvSpPr>
            <a:spLocks noGrp="1"/>
          </p:cNvSpPr>
          <p:nvPr>
            <p:ph type="sldNum" sz="quarter" idx="12"/>
          </p:nvPr>
        </p:nvSpPr>
        <p:spPr/>
        <p:txBody>
          <a:bodyPr/>
          <a:lstStyle/>
          <a:p>
            <a:fld id="{90F0153F-5A2C-3A4E-B55D-76C3916E214D}" type="slidenum">
              <a:rPr lang="en-US" smtClean="0"/>
              <a:pPr/>
              <a:t>75</a:t>
            </a:fld>
            <a:endParaRPr lang="en-US"/>
          </a:p>
        </p:txBody>
      </p:sp>
    </p:spTree>
    <p:extLst>
      <p:ext uri="{BB962C8B-B14F-4D97-AF65-F5344CB8AC3E}">
        <p14:creationId xmlns:p14="http://schemas.microsoft.com/office/powerpoint/2010/main" val="1832363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2A3C-A9FB-6C4F-BA2E-2F7A10E28F2D}"/>
              </a:ext>
            </a:extLst>
          </p:cNvPr>
          <p:cNvSpPr>
            <a:spLocks noGrp="1"/>
          </p:cNvSpPr>
          <p:nvPr>
            <p:ph type="title"/>
          </p:nvPr>
        </p:nvSpPr>
        <p:spPr/>
        <p:txBody>
          <a:bodyPr/>
          <a:lstStyle/>
          <a:p>
            <a:r>
              <a:rPr lang="en-US" dirty="0"/>
              <a:t>Horizontal Chop</a:t>
            </a:r>
          </a:p>
        </p:txBody>
      </p:sp>
      <p:sp>
        <p:nvSpPr>
          <p:cNvPr id="4" name="Slide Number Placeholder 3">
            <a:extLst>
              <a:ext uri="{FF2B5EF4-FFF2-40B4-BE49-F238E27FC236}">
                <a16:creationId xmlns:a16="http://schemas.microsoft.com/office/drawing/2014/main" id="{9233FF7C-5F54-7446-ADD6-6153CE9C3E4A}"/>
              </a:ext>
            </a:extLst>
          </p:cNvPr>
          <p:cNvSpPr>
            <a:spLocks noGrp="1"/>
          </p:cNvSpPr>
          <p:nvPr>
            <p:ph type="sldNum" sz="quarter" idx="12"/>
          </p:nvPr>
        </p:nvSpPr>
        <p:spPr/>
        <p:txBody>
          <a:bodyPr/>
          <a:lstStyle/>
          <a:p>
            <a:fld id="{90F0153F-5A2C-3A4E-B55D-76C3916E214D}" type="slidenum">
              <a:rPr lang="en-US" smtClean="0"/>
              <a:pPr/>
              <a:t>76</a:t>
            </a:fld>
            <a:endParaRPr lang="en-US"/>
          </a:p>
        </p:txBody>
      </p:sp>
      <p:pic>
        <p:nvPicPr>
          <p:cNvPr id="5" name="Content Placeholder 4">
            <a:extLst>
              <a:ext uri="{FF2B5EF4-FFF2-40B4-BE49-F238E27FC236}">
                <a16:creationId xmlns:a16="http://schemas.microsoft.com/office/drawing/2014/main" id="{D02D9C6C-5DC1-B94B-ACBD-D457014CB2A2}"/>
              </a:ext>
            </a:extLst>
          </p:cNvPr>
          <p:cNvPicPr>
            <a:picLocks noChangeAspect="1"/>
          </p:cNvPicPr>
          <p:nvPr/>
        </p:nvPicPr>
        <p:blipFill rotWithShape="1">
          <a:blip r:embed="rId2">
            <a:extLst>
              <a:ext uri="{28A0092B-C50C-407E-A947-70E740481C1C}">
                <a14:useLocalDpi xmlns:a14="http://schemas.microsoft.com/office/drawing/2010/main" val="0"/>
              </a:ext>
            </a:extLst>
          </a:blip>
          <a:srcRect l="57725" t="14659" r="8019" b="22269"/>
          <a:stretch/>
        </p:blipFill>
        <p:spPr>
          <a:xfrm>
            <a:off x="4132729" y="1557983"/>
            <a:ext cx="3926542" cy="4677918"/>
          </a:xfrm>
          <a:prstGeom prst="rect">
            <a:avLst/>
          </a:prstGeom>
        </p:spPr>
      </p:pic>
    </p:spTree>
    <p:extLst>
      <p:ext uri="{BB962C8B-B14F-4D97-AF65-F5344CB8AC3E}">
        <p14:creationId xmlns:p14="http://schemas.microsoft.com/office/powerpoint/2010/main" val="2460932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531A-E518-E04D-9F55-CC295FAB9BF2}"/>
              </a:ext>
            </a:extLst>
          </p:cNvPr>
          <p:cNvSpPr>
            <a:spLocks noGrp="1"/>
          </p:cNvSpPr>
          <p:nvPr>
            <p:ph type="title"/>
          </p:nvPr>
        </p:nvSpPr>
        <p:spPr/>
        <p:txBody>
          <a:bodyPr/>
          <a:lstStyle/>
          <a:p>
            <a:r>
              <a:rPr lang="en-US" dirty="0"/>
              <a:t>Vertical Chop</a:t>
            </a:r>
          </a:p>
        </p:txBody>
      </p:sp>
      <p:sp>
        <p:nvSpPr>
          <p:cNvPr id="4" name="Slide Number Placeholder 3">
            <a:extLst>
              <a:ext uri="{FF2B5EF4-FFF2-40B4-BE49-F238E27FC236}">
                <a16:creationId xmlns:a16="http://schemas.microsoft.com/office/drawing/2014/main" id="{FF9EC474-0359-1F49-83BA-A44B0465C0C4}"/>
              </a:ext>
            </a:extLst>
          </p:cNvPr>
          <p:cNvSpPr>
            <a:spLocks noGrp="1"/>
          </p:cNvSpPr>
          <p:nvPr>
            <p:ph type="sldNum" sz="quarter" idx="12"/>
          </p:nvPr>
        </p:nvSpPr>
        <p:spPr/>
        <p:txBody>
          <a:bodyPr/>
          <a:lstStyle/>
          <a:p>
            <a:fld id="{90F0153F-5A2C-3A4E-B55D-76C3916E214D}" type="slidenum">
              <a:rPr lang="en-US" smtClean="0"/>
              <a:pPr/>
              <a:t>77</a:t>
            </a:fld>
            <a:endParaRPr lang="en-US"/>
          </a:p>
        </p:txBody>
      </p:sp>
      <p:pic>
        <p:nvPicPr>
          <p:cNvPr id="5" name="Content Placeholder 4">
            <a:extLst>
              <a:ext uri="{FF2B5EF4-FFF2-40B4-BE49-F238E27FC236}">
                <a16:creationId xmlns:a16="http://schemas.microsoft.com/office/drawing/2014/main" id="{544799BE-19F3-1544-9365-E2142FE26F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3" t="11952" r="7844" b="20727"/>
          <a:stretch/>
        </p:blipFill>
        <p:spPr>
          <a:xfrm>
            <a:off x="4222376" y="1546412"/>
            <a:ext cx="3747247" cy="4622352"/>
          </a:xfrm>
          <a:prstGeom prst="rect">
            <a:avLst/>
          </a:prstGeom>
        </p:spPr>
      </p:pic>
    </p:spTree>
    <p:extLst>
      <p:ext uri="{BB962C8B-B14F-4D97-AF65-F5344CB8AC3E}">
        <p14:creationId xmlns:p14="http://schemas.microsoft.com/office/powerpoint/2010/main" val="2300426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531A-E518-E04D-9F55-CC295FAB9BF2}"/>
              </a:ext>
            </a:extLst>
          </p:cNvPr>
          <p:cNvSpPr>
            <a:spLocks noGrp="1"/>
          </p:cNvSpPr>
          <p:nvPr>
            <p:ph type="title"/>
          </p:nvPr>
        </p:nvSpPr>
        <p:spPr/>
        <p:txBody>
          <a:bodyPr/>
          <a:lstStyle/>
          <a:p>
            <a:r>
              <a:rPr lang="en-US" dirty="0"/>
              <a:t>Vertical Chop</a:t>
            </a:r>
          </a:p>
        </p:txBody>
      </p:sp>
      <p:sp>
        <p:nvSpPr>
          <p:cNvPr id="4" name="Slide Number Placeholder 3">
            <a:extLst>
              <a:ext uri="{FF2B5EF4-FFF2-40B4-BE49-F238E27FC236}">
                <a16:creationId xmlns:a16="http://schemas.microsoft.com/office/drawing/2014/main" id="{FF9EC474-0359-1F49-83BA-A44B0465C0C4}"/>
              </a:ext>
            </a:extLst>
          </p:cNvPr>
          <p:cNvSpPr>
            <a:spLocks noGrp="1"/>
          </p:cNvSpPr>
          <p:nvPr>
            <p:ph type="sldNum" sz="quarter" idx="12"/>
          </p:nvPr>
        </p:nvSpPr>
        <p:spPr/>
        <p:txBody>
          <a:bodyPr/>
          <a:lstStyle/>
          <a:p>
            <a:fld id="{90F0153F-5A2C-3A4E-B55D-76C3916E214D}" type="slidenum">
              <a:rPr lang="en-US" smtClean="0"/>
              <a:pPr/>
              <a:t>78</a:t>
            </a:fld>
            <a:endParaRPr lang="en-US"/>
          </a:p>
        </p:txBody>
      </p:sp>
      <p:pic>
        <p:nvPicPr>
          <p:cNvPr id="6" name="Content Placeholder 4">
            <a:extLst>
              <a:ext uri="{FF2B5EF4-FFF2-40B4-BE49-F238E27FC236}">
                <a16:creationId xmlns:a16="http://schemas.microsoft.com/office/drawing/2014/main" id="{4920B9B8-D8DE-0B4A-A8F6-1EFDCBBEB511}"/>
              </a:ext>
            </a:extLst>
          </p:cNvPr>
          <p:cNvPicPr>
            <a:picLocks noChangeAspect="1"/>
          </p:cNvPicPr>
          <p:nvPr/>
        </p:nvPicPr>
        <p:blipFill rotWithShape="1">
          <a:blip r:embed="rId2">
            <a:extLst>
              <a:ext uri="{28A0092B-C50C-407E-A947-70E740481C1C}">
                <a14:useLocalDpi xmlns:a14="http://schemas.microsoft.com/office/drawing/2010/main" val="0"/>
              </a:ext>
            </a:extLst>
          </a:blip>
          <a:srcRect l="57690" t="15907" r="9534" b="16447"/>
          <a:stretch/>
        </p:blipFill>
        <p:spPr>
          <a:xfrm>
            <a:off x="4347883" y="1537448"/>
            <a:ext cx="3496234" cy="4669164"/>
          </a:xfrm>
          <a:prstGeom prst="rect">
            <a:avLst/>
          </a:prstGeom>
        </p:spPr>
      </p:pic>
    </p:spTree>
    <p:extLst>
      <p:ext uri="{BB962C8B-B14F-4D97-AF65-F5344CB8AC3E}">
        <p14:creationId xmlns:p14="http://schemas.microsoft.com/office/powerpoint/2010/main" val="105209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05FD-996B-4A4B-A50D-79D2FB9245FA}"/>
              </a:ext>
            </a:extLst>
          </p:cNvPr>
          <p:cNvSpPr>
            <a:spLocks noGrp="1"/>
          </p:cNvSpPr>
          <p:nvPr>
            <p:ph type="title"/>
          </p:nvPr>
        </p:nvSpPr>
        <p:spPr/>
        <p:txBody>
          <a:bodyPr/>
          <a:lstStyle/>
          <a:p>
            <a:r>
              <a:rPr lang="en-US" dirty="0" err="1"/>
              <a:t>Phaco</a:t>
            </a:r>
            <a:r>
              <a:rPr lang="en-US" dirty="0"/>
              <a:t> Foot Pedal Positions</a:t>
            </a:r>
          </a:p>
        </p:txBody>
      </p:sp>
      <p:sp>
        <p:nvSpPr>
          <p:cNvPr id="3" name="Content Placeholder 2">
            <a:extLst>
              <a:ext uri="{FF2B5EF4-FFF2-40B4-BE49-F238E27FC236}">
                <a16:creationId xmlns:a16="http://schemas.microsoft.com/office/drawing/2014/main" id="{839908CC-13B6-9B40-BD5B-9148347884BC}"/>
              </a:ext>
            </a:extLst>
          </p:cNvPr>
          <p:cNvSpPr>
            <a:spLocks noGrp="1"/>
          </p:cNvSpPr>
          <p:nvPr>
            <p:ph idx="1"/>
          </p:nvPr>
        </p:nvSpPr>
        <p:spPr/>
        <p:txBody>
          <a:bodyPr/>
          <a:lstStyle/>
          <a:p>
            <a:r>
              <a:rPr lang="en-US" dirty="0"/>
              <a:t>Position 1: Irrigation only</a:t>
            </a:r>
          </a:p>
          <a:p>
            <a:r>
              <a:rPr lang="en-US" dirty="0"/>
              <a:t>Position 2: Irrigation and Aspiration</a:t>
            </a:r>
          </a:p>
          <a:p>
            <a:r>
              <a:rPr lang="en-US" dirty="0"/>
              <a:t>Position 3: Irrigation, Aspiration, and Ultrasound</a:t>
            </a:r>
          </a:p>
        </p:txBody>
      </p:sp>
      <p:sp>
        <p:nvSpPr>
          <p:cNvPr id="4" name="Slide Number Placeholder 3">
            <a:extLst>
              <a:ext uri="{FF2B5EF4-FFF2-40B4-BE49-F238E27FC236}">
                <a16:creationId xmlns:a16="http://schemas.microsoft.com/office/drawing/2014/main" id="{DBBDDF10-BE31-CA4B-AAA3-FE146B7BFB31}"/>
              </a:ext>
            </a:extLst>
          </p:cNvPr>
          <p:cNvSpPr>
            <a:spLocks noGrp="1"/>
          </p:cNvSpPr>
          <p:nvPr>
            <p:ph type="sldNum" sz="quarter" idx="12"/>
          </p:nvPr>
        </p:nvSpPr>
        <p:spPr/>
        <p:txBody>
          <a:bodyPr/>
          <a:lstStyle/>
          <a:p>
            <a:fld id="{90F0153F-5A2C-3A4E-B55D-76C3916E214D}" type="slidenum">
              <a:rPr lang="en-US" smtClean="0"/>
              <a:pPr/>
              <a:t>7</a:t>
            </a:fld>
            <a:endParaRPr lang="en-US"/>
          </a:p>
        </p:txBody>
      </p:sp>
      <p:pic>
        <p:nvPicPr>
          <p:cNvPr id="5" name="Shape 176">
            <a:extLst>
              <a:ext uri="{FF2B5EF4-FFF2-40B4-BE49-F238E27FC236}">
                <a16:creationId xmlns:a16="http://schemas.microsoft.com/office/drawing/2014/main" id="{CB603BBF-729D-FA43-8ACC-39839005F016}"/>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10776" t="10000" r="5779" b="64102"/>
          <a:stretch/>
        </p:blipFill>
        <p:spPr bwMode="auto">
          <a:xfrm>
            <a:off x="609600" y="3654108"/>
            <a:ext cx="5187462" cy="17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176">
            <a:extLst>
              <a:ext uri="{FF2B5EF4-FFF2-40B4-BE49-F238E27FC236}">
                <a16:creationId xmlns:a16="http://schemas.microsoft.com/office/drawing/2014/main" id="{A4B5DEF3-516F-1F44-A105-13637B572BD4}"/>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23524" t="56502" r="6419" b="16831"/>
          <a:stretch/>
        </p:blipFill>
        <p:spPr bwMode="auto">
          <a:xfrm>
            <a:off x="7227276" y="3659408"/>
            <a:ext cx="4355123"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BADE731-D655-134E-AE54-0112D2968CB0}"/>
              </a:ext>
            </a:extLst>
          </p:cNvPr>
          <p:cNvSpPr txBox="1"/>
          <p:nvPr/>
        </p:nvSpPr>
        <p:spPr>
          <a:xfrm>
            <a:off x="1831731" y="5460083"/>
            <a:ext cx="2743200" cy="523220"/>
          </a:xfrm>
          <a:prstGeom prst="rect">
            <a:avLst/>
          </a:prstGeom>
          <a:noFill/>
        </p:spPr>
        <p:txBody>
          <a:bodyPr wrap="square" rtlCol="0">
            <a:spAutoFit/>
          </a:bodyPr>
          <a:lstStyle/>
          <a:p>
            <a:pPr algn="ctr"/>
            <a:r>
              <a:rPr lang="en-US" sz="2800" dirty="0" err="1">
                <a:latin typeface="Garamond" panose="02020404030301010803" pitchFamily="18" charset="0"/>
              </a:rPr>
              <a:t>Phaco</a:t>
            </a:r>
            <a:r>
              <a:rPr lang="en-US" sz="2800" dirty="0">
                <a:latin typeface="Garamond" panose="02020404030301010803" pitchFamily="18" charset="0"/>
              </a:rPr>
              <a:t> mode</a:t>
            </a:r>
          </a:p>
        </p:txBody>
      </p:sp>
      <p:sp>
        <p:nvSpPr>
          <p:cNvPr id="8" name="TextBox 7">
            <a:extLst>
              <a:ext uri="{FF2B5EF4-FFF2-40B4-BE49-F238E27FC236}">
                <a16:creationId xmlns:a16="http://schemas.microsoft.com/office/drawing/2014/main" id="{245E18CD-E870-EE4B-8901-FC14E791C29B}"/>
              </a:ext>
            </a:extLst>
          </p:cNvPr>
          <p:cNvSpPr txBox="1"/>
          <p:nvPr/>
        </p:nvSpPr>
        <p:spPr>
          <a:xfrm>
            <a:off x="7617069" y="5460083"/>
            <a:ext cx="2743200" cy="523220"/>
          </a:xfrm>
          <a:prstGeom prst="rect">
            <a:avLst/>
          </a:prstGeom>
          <a:noFill/>
        </p:spPr>
        <p:txBody>
          <a:bodyPr wrap="square" rtlCol="0">
            <a:spAutoFit/>
          </a:bodyPr>
          <a:lstStyle/>
          <a:p>
            <a:pPr algn="ctr"/>
            <a:r>
              <a:rPr lang="en-US" sz="2800" dirty="0">
                <a:latin typeface="Garamond" panose="02020404030301010803" pitchFamily="18" charset="0"/>
              </a:rPr>
              <a:t>I/A mode</a:t>
            </a:r>
          </a:p>
        </p:txBody>
      </p:sp>
      <p:pic>
        <p:nvPicPr>
          <p:cNvPr id="9" name="Shape 176">
            <a:extLst>
              <a:ext uri="{FF2B5EF4-FFF2-40B4-BE49-F238E27FC236}">
                <a16:creationId xmlns:a16="http://schemas.microsoft.com/office/drawing/2014/main" id="{C15B9768-C33A-E141-BA92-C6A53036308A}"/>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10136" t="56502" r="78078" b="16831"/>
          <a:stretch/>
        </p:blipFill>
        <p:spPr bwMode="auto">
          <a:xfrm>
            <a:off x="6655777" y="3659407"/>
            <a:ext cx="732693"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72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531A-E518-E04D-9F55-CC295FAB9BF2}"/>
              </a:ext>
            </a:extLst>
          </p:cNvPr>
          <p:cNvSpPr>
            <a:spLocks noGrp="1"/>
          </p:cNvSpPr>
          <p:nvPr>
            <p:ph type="title"/>
          </p:nvPr>
        </p:nvSpPr>
        <p:spPr/>
        <p:txBody>
          <a:bodyPr/>
          <a:lstStyle/>
          <a:p>
            <a:r>
              <a:rPr lang="en-US" dirty="0"/>
              <a:t>Quadrant Removal</a:t>
            </a:r>
          </a:p>
        </p:txBody>
      </p:sp>
      <p:sp>
        <p:nvSpPr>
          <p:cNvPr id="4" name="Slide Number Placeholder 3">
            <a:extLst>
              <a:ext uri="{FF2B5EF4-FFF2-40B4-BE49-F238E27FC236}">
                <a16:creationId xmlns:a16="http://schemas.microsoft.com/office/drawing/2014/main" id="{FF9EC474-0359-1F49-83BA-A44B0465C0C4}"/>
              </a:ext>
            </a:extLst>
          </p:cNvPr>
          <p:cNvSpPr>
            <a:spLocks noGrp="1"/>
          </p:cNvSpPr>
          <p:nvPr>
            <p:ph type="sldNum" sz="quarter" idx="12"/>
          </p:nvPr>
        </p:nvSpPr>
        <p:spPr/>
        <p:txBody>
          <a:bodyPr/>
          <a:lstStyle/>
          <a:p>
            <a:fld id="{90F0153F-5A2C-3A4E-B55D-76C3916E214D}" type="slidenum">
              <a:rPr lang="en-US" smtClean="0"/>
              <a:pPr/>
              <a:t>79</a:t>
            </a:fld>
            <a:endParaRPr lang="en-US"/>
          </a:p>
        </p:txBody>
      </p:sp>
      <p:pic>
        <p:nvPicPr>
          <p:cNvPr id="5" name="Shape 441">
            <a:extLst>
              <a:ext uri="{FF2B5EF4-FFF2-40B4-BE49-F238E27FC236}">
                <a16:creationId xmlns:a16="http://schemas.microsoft.com/office/drawing/2014/main" id="{861A7054-8422-A047-9E28-EE3BBFED7760}"/>
              </a:ext>
            </a:extLst>
          </p:cNvPr>
          <p:cNvPicPr preferRelativeResize="0"/>
          <p:nvPr/>
        </p:nvPicPr>
        <p:blipFill rotWithShape="1">
          <a:blip r:embed="rId2">
            <a:alphaModFix/>
          </a:blip>
          <a:srcRect l="4296" t="3399" r="6137" b="4575"/>
          <a:stretch/>
        </p:blipFill>
        <p:spPr>
          <a:xfrm>
            <a:off x="4136402" y="1516758"/>
            <a:ext cx="3919196" cy="4724510"/>
          </a:xfrm>
          <a:prstGeom prst="rect">
            <a:avLst/>
          </a:prstGeom>
          <a:noFill/>
          <a:ln>
            <a:noFill/>
          </a:ln>
        </p:spPr>
      </p:pic>
    </p:spTree>
    <p:extLst>
      <p:ext uri="{BB962C8B-B14F-4D97-AF65-F5344CB8AC3E}">
        <p14:creationId xmlns:p14="http://schemas.microsoft.com/office/powerpoint/2010/main" val="1541480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E17C-36DA-A44E-8F33-7314054B531A}"/>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4F2C324F-00C5-B74D-801F-5D304688B2B9}"/>
              </a:ext>
            </a:extLst>
          </p:cNvPr>
          <p:cNvSpPr>
            <a:spLocks noGrp="1"/>
          </p:cNvSpPr>
          <p:nvPr>
            <p:ph idx="1"/>
          </p:nvPr>
        </p:nvSpPr>
        <p:spPr/>
        <p:txBody>
          <a:bodyPr/>
          <a:lstStyle/>
          <a:p>
            <a:r>
              <a:rPr lang="en-US" dirty="0"/>
              <a:t>During quadrant removal, you are unable to maintain occlusion. What do you do?</a:t>
            </a:r>
          </a:p>
          <a:p>
            <a:pPr lvl="1"/>
            <a:r>
              <a:rPr lang="en-US" sz="3200" dirty="0"/>
              <a:t>Decrease </a:t>
            </a:r>
            <a:r>
              <a:rPr lang="en-US" sz="3200" dirty="0" err="1"/>
              <a:t>phaco</a:t>
            </a:r>
            <a:r>
              <a:rPr lang="en-US" sz="3200" dirty="0"/>
              <a:t> power</a:t>
            </a:r>
          </a:p>
          <a:p>
            <a:pPr lvl="1"/>
            <a:r>
              <a:rPr lang="en-US" sz="3200" dirty="0"/>
              <a:t>Decrease vacuum</a:t>
            </a:r>
          </a:p>
          <a:p>
            <a:pPr lvl="1"/>
            <a:r>
              <a:rPr lang="en-US" sz="3200" dirty="0"/>
              <a:t>Decrease AFR</a:t>
            </a:r>
          </a:p>
        </p:txBody>
      </p:sp>
      <p:sp>
        <p:nvSpPr>
          <p:cNvPr id="4" name="Slide Number Placeholder 3">
            <a:extLst>
              <a:ext uri="{FF2B5EF4-FFF2-40B4-BE49-F238E27FC236}">
                <a16:creationId xmlns:a16="http://schemas.microsoft.com/office/drawing/2014/main" id="{7B121B89-E004-174F-AD2A-B105B1FE754C}"/>
              </a:ext>
            </a:extLst>
          </p:cNvPr>
          <p:cNvSpPr>
            <a:spLocks noGrp="1"/>
          </p:cNvSpPr>
          <p:nvPr>
            <p:ph type="sldNum" sz="quarter" idx="12"/>
          </p:nvPr>
        </p:nvSpPr>
        <p:spPr/>
        <p:txBody>
          <a:bodyPr/>
          <a:lstStyle/>
          <a:p>
            <a:fld id="{90F0153F-5A2C-3A4E-B55D-76C3916E214D}" type="slidenum">
              <a:rPr lang="en-US" smtClean="0"/>
              <a:pPr/>
              <a:t>80</a:t>
            </a:fld>
            <a:endParaRPr lang="en-US"/>
          </a:p>
        </p:txBody>
      </p:sp>
    </p:spTree>
    <p:extLst>
      <p:ext uri="{BB962C8B-B14F-4D97-AF65-F5344CB8AC3E}">
        <p14:creationId xmlns:p14="http://schemas.microsoft.com/office/powerpoint/2010/main" val="1301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9EC8-4164-1343-AA85-2F62B84317AF}"/>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A2786AA4-522D-444B-AF9E-4F3719951DDD}"/>
              </a:ext>
            </a:extLst>
          </p:cNvPr>
          <p:cNvSpPr>
            <a:spLocks noGrp="1"/>
          </p:cNvSpPr>
          <p:nvPr>
            <p:ph idx="1"/>
          </p:nvPr>
        </p:nvSpPr>
        <p:spPr/>
        <p:txBody>
          <a:bodyPr>
            <a:normAutofit/>
          </a:bodyPr>
          <a:lstStyle/>
          <a:p>
            <a:r>
              <a:rPr lang="en-US" dirty="0"/>
              <a:t>During quadrant removal, your instrument is not cutting sufficiently. What do you do?</a:t>
            </a:r>
          </a:p>
          <a:p>
            <a:pPr lvl="1"/>
            <a:r>
              <a:rPr lang="en-US" sz="3200" dirty="0"/>
              <a:t>Retighten tip and retune handpiece</a:t>
            </a:r>
          </a:p>
          <a:p>
            <a:pPr lvl="1"/>
            <a:r>
              <a:rPr lang="en-US" sz="3200" dirty="0"/>
              <a:t>Increase U/S power</a:t>
            </a:r>
          </a:p>
          <a:p>
            <a:pPr lvl="1"/>
            <a:r>
              <a:rPr lang="en-US" sz="3200" dirty="0"/>
              <a:t>Increase vacuum</a:t>
            </a:r>
          </a:p>
          <a:p>
            <a:pPr lvl="1"/>
            <a:r>
              <a:rPr lang="en-US" sz="3200" dirty="0"/>
              <a:t>Increase AFR and bottle height</a:t>
            </a:r>
          </a:p>
        </p:txBody>
      </p:sp>
      <p:sp>
        <p:nvSpPr>
          <p:cNvPr id="4" name="Slide Number Placeholder 3">
            <a:extLst>
              <a:ext uri="{FF2B5EF4-FFF2-40B4-BE49-F238E27FC236}">
                <a16:creationId xmlns:a16="http://schemas.microsoft.com/office/drawing/2014/main" id="{251E49F8-BE7E-9246-BF2A-5582AE399EB8}"/>
              </a:ext>
            </a:extLst>
          </p:cNvPr>
          <p:cNvSpPr>
            <a:spLocks noGrp="1"/>
          </p:cNvSpPr>
          <p:nvPr>
            <p:ph type="sldNum" sz="quarter" idx="12"/>
          </p:nvPr>
        </p:nvSpPr>
        <p:spPr/>
        <p:txBody>
          <a:bodyPr/>
          <a:lstStyle/>
          <a:p>
            <a:fld id="{90F0153F-5A2C-3A4E-B55D-76C3916E214D}" type="slidenum">
              <a:rPr lang="en-US" smtClean="0"/>
              <a:pPr/>
              <a:t>81</a:t>
            </a:fld>
            <a:endParaRPr lang="en-US"/>
          </a:p>
        </p:txBody>
      </p:sp>
    </p:spTree>
    <p:extLst>
      <p:ext uri="{BB962C8B-B14F-4D97-AF65-F5344CB8AC3E}">
        <p14:creationId xmlns:p14="http://schemas.microsoft.com/office/powerpoint/2010/main" val="9296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531A-E518-E04D-9F55-CC295FAB9BF2}"/>
              </a:ext>
            </a:extLst>
          </p:cNvPr>
          <p:cNvSpPr>
            <a:spLocks noGrp="1"/>
          </p:cNvSpPr>
          <p:nvPr>
            <p:ph type="title"/>
          </p:nvPr>
        </p:nvSpPr>
        <p:spPr/>
        <p:txBody>
          <a:bodyPr/>
          <a:lstStyle/>
          <a:p>
            <a:r>
              <a:rPr lang="en-US" dirty="0" err="1"/>
              <a:t>Epinucleus</a:t>
            </a:r>
            <a:r>
              <a:rPr lang="en-US" dirty="0"/>
              <a:t> Removal</a:t>
            </a:r>
          </a:p>
        </p:txBody>
      </p:sp>
      <p:sp>
        <p:nvSpPr>
          <p:cNvPr id="4" name="Slide Number Placeholder 3">
            <a:extLst>
              <a:ext uri="{FF2B5EF4-FFF2-40B4-BE49-F238E27FC236}">
                <a16:creationId xmlns:a16="http://schemas.microsoft.com/office/drawing/2014/main" id="{FF9EC474-0359-1F49-83BA-A44B0465C0C4}"/>
              </a:ext>
            </a:extLst>
          </p:cNvPr>
          <p:cNvSpPr>
            <a:spLocks noGrp="1"/>
          </p:cNvSpPr>
          <p:nvPr>
            <p:ph type="sldNum" sz="quarter" idx="12"/>
          </p:nvPr>
        </p:nvSpPr>
        <p:spPr/>
        <p:txBody>
          <a:bodyPr/>
          <a:lstStyle/>
          <a:p>
            <a:fld id="{90F0153F-5A2C-3A4E-B55D-76C3916E214D}" type="slidenum">
              <a:rPr lang="en-US" smtClean="0"/>
              <a:pPr/>
              <a:t>82</a:t>
            </a:fld>
            <a:endParaRPr lang="en-US"/>
          </a:p>
        </p:txBody>
      </p:sp>
      <p:pic>
        <p:nvPicPr>
          <p:cNvPr id="6" name="Shape 447">
            <a:extLst>
              <a:ext uri="{FF2B5EF4-FFF2-40B4-BE49-F238E27FC236}">
                <a16:creationId xmlns:a16="http://schemas.microsoft.com/office/drawing/2014/main" id="{41F6BF68-0A0E-4D44-9484-49D1002F91D0}"/>
              </a:ext>
            </a:extLst>
          </p:cNvPr>
          <p:cNvPicPr preferRelativeResize="0"/>
          <p:nvPr/>
        </p:nvPicPr>
        <p:blipFill rotWithShape="1">
          <a:blip r:embed="rId2">
            <a:alphaModFix/>
          </a:blip>
          <a:srcRect l="1438" t="4705" r="3685" b="8759"/>
          <a:stretch/>
        </p:blipFill>
        <p:spPr>
          <a:xfrm>
            <a:off x="3844578" y="1503514"/>
            <a:ext cx="4502843" cy="4751465"/>
          </a:xfrm>
          <a:prstGeom prst="rect">
            <a:avLst/>
          </a:prstGeom>
          <a:noFill/>
          <a:ln>
            <a:noFill/>
          </a:ln>
        </p:spPr>
      </p:pic>
    </p:spTree>
    <p:extLst>
      <p:ext uri="{BB962C8B-B14F-4D97-AF65-F5344CB8AC3E}">
        <p14:creationId xmlns:p14="http://schemas.microsoft.com/office/powerpoint/2010/main" val="3433051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455">
            <a:extLst>
              <a:ext uri="{FF2B5EF4-FFF2-40B4-BE49-F238E27FC236}">
                <a16:creationId xmlns:a16="http://schemas.microsoft.com/office/drawing/2014/main" id="{5871F772-B817-854B-B5AC-6D77EE3ADD25}"/>
              </a:ext>
            </a:extLst>
          </p:cNvPr>
          <p:cNvPicPr preferRelativeResize="0"/>
          <p:nvPr/>
        </p:nvPicPr>
        <p:blipFill rotWithShape="1">
          <a:blip r:embed="rId2">
            <a:alphaModFix/>
          </a:blip>
          <a:srcRect l="1926" t="6373" r="2353" b="5227"/>
          <a:stretch/>
        </p:blipFill>
        <p:spPr>
          <a:xfrm>
            <a:off x="6884893" y="1586513"/>
            <a:ext cx="4697507" cy="4620498"/>
          </a:xfrm>
          <a:prstGeom prst="rect">
            <a:avLst/>
          </a:prstGeom>
          <a:noFill/>
          <a:ln>
            <a:noFill/>
          </a:ln>
        </p:spPr>
      </p:pic>
      <p:sp>
        <p:nvSpPr>
          <p:cNvPr id="2" name="Title 1">
            <a:extLst>
              <a:ext uri="{FF2B5EF4-FFF2-40B4-BE49-F238E27FC236}">
                <a16:creationId xmlns:a16="http://schemas.microsoft.com/office/drawing/2014/main" id="{A4D9A490-414C-AC4B-9D24-C44B4D17E548}"/>
              </a:ext>
            </a:extLst>
          </p:cNvPr>
          <p:cNvSpPr>
            <a:spLocks noGrp="1"/>
          </p:cNvSpPr>
          <p:nvPr>
            <p:ph type="title"/>
          </p:nvPr>
        </p:nvSpPr>
        <p:spPr/>
        <p:txBody>
          <a:bodyPr/>
          <a:lstStyle/>
          <a:p>
            <a:r>
              <a:rPr lang="en-US" dirty="0"/>
              <a:t>Cortex Removal</a:t>
            </a:r>
          </a:p>
        </p:txBody>
      </p:sp>
      <p:sp>
        <p:nvSpPr>
          <p:cNvPr id="3" name="Content Placeholder 2">
            <a:extLst>
              <a:ext uri="{FF2B5EF4-FFF2-40B4-BE49-F238E27FC236}">
                <a16:creationId xmlns:a16="http://schemas.microsoft.com/office/drawing/2014/main" id="{824106A0-64DD-8B41-954B-984C89FE7366}"/>
              </a:ext>
            </a:extLst>
          </p:cNvPr>
          <p:cNvSpPr>
            <a:spLocks noGrp="1"/>
          </p:cNvSpPr>
          <p:nvPr>
            <p:ph idx="1"/>
          </p:nvPr>
        </p:nvSpPr>
        <p:spPr>
          <a:xfrm>
            <a:off x="609600" y="1600200"/>
            <a:ext cx="6598024" cy="4588882"/>
          </a:xfrm>
        </p:spPr>
        <p:txBody>
          <a:bodyPr>
            <a:normAutofit/>
          </a:bodyPr>
          <a:lstStyle/>
          <a:p>
            <a:r>
              <a:rPr lang="en-US" dirty="0"/>
              <a:t>Irrigation/Aspiration (I/A) handpiece</a:t>
            </a:r>
          </a:p>
          <a:p>
            <a:r>
              <a:rPr lang="en-US" dirty="0"/>
              <a:t>Options</a:t>
            </a:r>
          </a:p>
          <a:p>
            <a:pPr lvl="1"/>
            <a:r>
              <a:rPr lang="en-US" dirty="0"/>
              <a:t>Straight tip</a:t>
            </a:r>
          </a:p>
          <a:p>
            <a:pPr lvl="1"/>
            <a:r>
              <a:rPr lang="en-US" dirty="0"/>
              <a:t>Angled tip, 45 or 90 degree</a:t>
            </a:r>
          </a:p>
          <a:p>
            <a:pPr lvl="1"/>
            <a:r>
              <a:rPr lang="en-US" dirty="0"/>
              <a:t>Bi-manual</a:t>
            </a:r>
          </a:p>
          <a:p>
            <a:pPr lvl="1"/>
            <a:r>
              <a:rPr lang="en-US" dirty="0"/>
              <a:t>Curved soft silicone</a:t>
            </a:r>
          </a:p>
          <a:p>
            <a:r>
              <a:rPr lang="en-US" dirty="0"/>
              <a:t>Manual J-cannula if needed</a:t>
            </a:r>
          </a:p>
          <a:p>
            <a:r>
              <a:rPr lang="en-US" dirty="0"/>
              <a:t>Optional capsule vacuum</a:t>
            </a:r>
          </a:p>
        </p:txBody>
      </p:sp>
      <p:sp>
        <p:nvSpPr>
          <p:cNvPr id="4" name="Slide Number Placeholder 3">
            <a:extLst>
              <a:ext uri="{FF2B5EF4-FFF2-40B4-BE49-F238E27FC236}">
                <a16:creationId xmlns:a16="http://schemas.microsoft.com/office/drawing/2014/main" id="{082B90AC-713A-094C-B041-ED587D65C877}"/>
              </a:ext>
            </a:extLst>
          </p:cNvPr>
          <p:cNvSpPr>
            <a:spLocks noGrp="1"/>
          </p:cNvSpPr>
          <p:nvPr>
            <p:ph type="sldNum" sz="quarter" idx="12"/>
          </p:nvPr>
        </p:nvSpPr>
        <p:spPr/>
        <p:txBody>
          <a:bodyPr/>
          <a:lstStyle/>
          <a:p>
            <a:fld id="{90F0153F-5A2C-3A4E-B55D-76C3916E214D}" type="slidenum">
              <a:rPr lang="en-US" smtClean="0"/>
              <a:pPr/>
              <a:t>83</a:t>
            </a:fld>
            <a:endParaRPr lang="en-US"/>
          </a:p>
        </p:txBody>
      </p:sp>
    </p:spTree>
    <p:extLst>
      <p:ext uri="{BB962C8B-B14F-4D97-AF65-F5344CB8AC3E}">
        <p14:creationId xmlns:p14="http://schemas.microsoft.com/office/powerpoint/2010/main" val="15760545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9896-B494-4C4A-9CB3-F7B5A37D118D}"/>
              </a:ext>
            </a:extLst>
          </p:cNvPr>
          <p:cNvSpPr>
            <a:spLocks noGrp="1"/>
          </p:cNvSpPr>
          <p:nvPr>
            <p:ph type="title"/>
          </p:nvPr>
        </p:nvSpPr>
        <p:spPr/>
        <p:txBody>
          <a:bodyPr/>
          <a:lstStyle/>
          <a:p>
            <a:r>
              <a:rPr lang="en-US" dirty="0"/>
              <a:t>Cortex Removal</a:t>
            </a:r>
          </a:p>
        </p:txBody>
      </p:sp>
      <p:sp>
        <p:nvSpPr>
          <p:cNvPr id="3" name="Content Placeholder 2">
            <a:extLst>
              <a:ext uri="{FF2B5EF4-FFF2-40B4-BE49-F238E27FC236}">
                <a16:creationId xmlns:a16="http://schemas.microsoft.com/office/drawing/2014/main" id="{C445E94C-AA63-3E4C-9C52-39F5BEACB7C6}"/>
              </a:ext>
            </a:extLst>
          </p:cNvPr>
          <p:cNvSpPr>
            <a:spLocks noGrp="1"/>
          </p:cNvSpPr>
          <p:nvPr>
            <p:ph idx="1"/>
          </p:nvPr>
        </p:nvSpPr>
        <p:spPr>
          <a:xfrm>
            <a:off x="609600" y="1600200"/>
            <a:ext cx="5952565" cy="4588882"/>
          </a:xfrm>
        </p:spPr>
        <p:txBody>
          <a:bodyPr/>
          <a:lstStyle/>
          <a:p>
            <a:r>
              <a:rPr lang="en-US" dirty="0"/>
              <a:t>Use Linear Control to engage cortex without aspirating</a:t>
            </a:r>
          </a:p>
          <a:p>
            <a:r>
              <a:rPr lang="en-US" dirty="0"/>
              <a:t>Peel cortex away in center of chamber, rotating port superiorly</a:t>
            </a:r>
          </a:p>
        </p:txBody>
      </p:sp>
      <p:sp>
        <p:nvSpPr>
          <p:cNvPr id="4" name="Slide Number Placeholder 3">
            <a:extLst>
              <a:ext uri="{FF2B5EF4-FFF2-40B4-BE49-F238E27FC236}">
                <a16:creationId xmlns:a16="http://schemas.microsoft.com/office/drawing/2014/main" id="{9A6EF6E8-11D7-9243-8B7B-EC78057CC9EB}"/>
              </a:ext>
            </a:extLst>
          </p:cNvPr>
          <p:cNvSpPr>
            <a:spLocks noGrp="1"/>
          </p:cNvSpPr>
          <p:nvPr>
            <p:ph type="sldNum" sz="quarter" idx="12"/>
          </p:nvPr>
        </p:nvSpPr>
        <p:spPr/>
        <p:txBody>
          <a:bodyPr/>
          <a:lstStyle/>
          <a:p>
            <a:fld id="{90F0153F-5A2C-3A4E-B55D-76C3916E214D}" type="slidenum">
              <a:rPr lang="en-US" smtClean="0"/>
              <a:pPr/>
              <a:t>84</a:t>
            </a:fld>
            <a:endParaRPr lang="en-US"/>
          </a:p>
        </p:txBody>
      </p:sp>
      <p:pic>
        <p:nvPicPr>
          <p:cNvPr id="5" name="Picture 2" descr="65b">
            <a:extLst>
              <a:ext uri="{FF2B5EF4-FFF2-40B4-BE49-F238E27FC236}">
                <a16:creationId xmlns:a16="http://schemas.microsoft.com/office/drawing/2014/main" id="{35F5D973-1C3F-8F4D-ABFA-C42A2EC8B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0" r="1433" b="758"/>
          <a:stretch/>
        </p:blipFill>
        <p:spPr>
          <a:xfrm>
            <a:off x="7345711" y="1535645"/>
            <a:ext cx="3698807" cy="4653437"/>
          </a:xfrm>
          <a:prstGeom prst="rect">
            <a:avLst/>
          </a:prstGeom>
        </p:spPr>
      </p:pic>
    </p:spTree>
    <p:extLst>
      <p:ext uri="{BB962C8B-B14F-4D97-AF65-F5344CB8AC3E}">
        <p14:creationId xmlns:p14="http://schemas.microsoft.com/office/powerpoint/2010/main" val="7722976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9896-B494-4C4A-9CB3-F7B5A37D118D}"/>
              </a:ext>
            </a:extLst>
          </p:cNvPr>
          <p:cNvSpPr>
            <a:spLocks noGrp="1"/>
          </p:cNvSpPr>
          <p:nvPr>
            <p:ph type="title"/>
          </p:nvPr>
        </p:nvSpPr>
        <p:spPr/>
        <p:txBody>
          <a:bodyPr/>
          <a:lstStyle/>
          <a:p>
            <a:r>
              <a:rPr lang="en-US" dirty="0"/>
              <a:t>12:00 Cortex Removal</a:t>
            </a:r>
          </a:p>
        </p:txBody>
      </p:sp>
      <p:sp>
        <p:nvSpPr>
          <p:cNvPr id="3" name="Content Placeholder 2">
            <a:extLst>
              <a:ext uri="{FF2B5EF4-FFF2-40B4-BE49-F238E27FC236}">
                <a16:creationId xmlns:a16="http://schemas.microsoft.com/office/drawing/2014/main" id="{C445E94C-AA63-3E4C-9C52-39F5BEACB7C6}"/>
              </a:ext>
            </a:extLst>
          </p:cNvPr>
          <p:cNvSpPr>
            <a:spLocks noGrp="1"/>
          </p:cNvSpPr>
          <p:nvPr>
            <p:ph idx="1"/>
          </p:nvPr>
        </p:nvSpPr>
        <p:spPr>
          <a:xfrm>
            <a:off x="609601" y="1600200"/>
            <a:ext cx="5970494" cy="4588882"/>
          </a:xfrm>
        </p:spPr>
        <p:txBody>
          <a:bodyPr>
            <a:normAutofit/>
          </a:bodyPr>
          <a:lstStyle/>
          <a:p>
            <a:r>
              <a:rPr lang="en-US" dirty="0"/>
              <a:t>Must turn aspiration port posteriorly to engage</a:t>
            </a:r>
          </a:p>
          <a:p>
            <a:r>
              <a:rPr lang="en-US" dirty="0"/>
              <a:t>If port clears, capsule may become engaged</a:t>
            </a:r>
          </a:p>
          <a:p>
            <a:r>
              <a:rPr lang="en-US" dirty="0"/>
              <a:t>If capsule is engaged:</a:t>
            </a:r>
          </a:p>
          <a:p>
            <a:pPr lvl="1"/>
            <a:r>
              <a:rPr lang="en-US" sz="3200" dirty="0"/>
              <a:t>DO NOT MOVE TIP</a:t>
            </a:r>
          </a:p>
          <a:p>
            <a:pPr lvl="1"/>
            <a:r>
              <a:rPr lang="en-US" sz="3200" dirty="0"/>
              <a:t>Come off foot pedal and/or use reflux to disengage capsule</a:t>
            </a:r>
          </a:p>
        </p:txBody>
      </p:sp>
      <p:sp>
        <p:nvSpPr>
          <p:cNvPr id="4" name="Slide Number Placeholder 3">
            <a:extLst>
              <a:ext uri="{FF2B5EF4-FFF2-40B4-BE49-F238E27FC236}">
                <a16:creationId xmlns:a16="http://schemas.microsoft.com/office/drawing/2014/main" id="{9A6EF6E8-11D7-9243-8B7B-EC78057CC9EB}"/>
              </a:ext>
            </a:extLst>
          </p:cNvPr>
          <p:cNvSpPr>
            <a:spLocks noGrp="1"/>
          </p:cNvSpPr>
          <p:nvPr>
            <p:ph type="sldNum" sz="quarter" idx="12"/>
          </p:nvPr>
        </p:nvSpPr>
        <p:spPr/>
        <p:txBody>
          <a:bodyPr/>
          <a:lstStyle/>
          <a:p>
            <a:fld id="{90F0153F-5A2C-3A4E-B55D-76C3916E214D}" type="slidenum">
              <a:rPr lang="en-US" smtClean="0"/>
              <a:pPr/>
              <a:t>85</a:t>
            </a:fld>
            <a:endParaRPr lang="en-US"/>
          </a:p>
        </p:txBody>
      </p:sp>
      <p:pic>
        <p:nvPicPr>
          <p:cNvPr id="6" name="Picture 2" descr="64b">
            <a:extLst>
              <a:ext uri="{FF2B5EF4-FFF2-40B4-BE49-F238E27FC236}">
                <a16:creationId xmlns:a16="http://schemas.microsoft.com/office/drawing/2014/main" id="{3529B3AE-A4D2-0343-8E11-4A155B501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 t="5276" r="1904" b="2781"/>
          <a:stretch/>
        </p:blipFill>
        <p:spPr>
          <a:xfrm>
            <a:off x="7028330" y="1497326"/>
            <a:ext cx="3818965" cy="4758056"/>
          </a:xfrm>
          <a:prstGeom prst="rect">
            <a:avLst/>
          </a:prstGeom>
        </p:spPr>
      </p:pic>
    </p:spTree>
    <p:extLst>
      <p:ext uri="{BB962C8B-B14F-4D97-AF65-F5344CB8AC3E}">
        <p14:creationId xmlns:p14="http://schemas.microsoft.com/office/powerpoint/2010/main" val="2437477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9896-B494-4C4A-9CB3-F7B5A37D118D}"/>
              </a:ext>
            </a:extLst>
          </p:cNvPr>
          <p:cNvSpPr>
            <a:spLocks noGrp="1"/>
          </p:cNvSpPr>
          <p:nvPr>
            <p:ph type="title"/>
          </p:nvPr>
        </p:nvSpPr>
        <p:spPr/>
        <p:txBody>
          <a:bodyPr/>
          <a:lstStyle/>
          <a:p>
            <a:r>
              <a:rPr lang="en-US" dirty="0"/>
              <a:t>Using the IOL to Help Remove Cortex</a:t>
            </a:r>
          </a:p>
        </p:txBody>
      </p:sp>
      <p:sp>
        <p:nvSpPr>
          <p:cNvPr id="3" name="Content Placeholder 2">
            <a:extLst>
              <a:ext uri="{FF2B5EF4-FFF2-40B4-BE49-F238E27FC236}">
                <a16:creationId xmlns:a16="http://schemas.microsoft.com/office/drawing/2014/main" id="{C445E94C-AA63-3E4C-9C52-39F5BEACB7C6}"/>
              </a:ext>
            </a:extLst>
          </p:cNvPr>
          <p:cNvSpPr>
            <a:spLocks noGrp="1"/>
          </p:cNvSpPr>
          <p:nvPr>
            <p:ph idx="1"/>
          </p:nvPr>
        </p:nvSpPr>
        <p:spPr>
          <a:xfrm>
            <a:off x="609600" y="1600200"/>
            <a:ext cx="10972799" cy="4588882"/>
          </a:xfrm>
        </p:spPr>
        <p:txBody>
          <a:bodyPr>
            <a:normAutofit/>
          </a:bodyPr>
          <a:lstStyle/>
          <a:p>
            <a:r>
              <a:rPr lang="en-US" dirty="0"/>
              <a:t>Rotate IOL in the bag – haptics help dislodge peripheral cortex</a:t>
            </a:r>
          </a:p>
          <a:p>
            <a:r>
              <a:rPr lang="en-US" dirty="0"/>
              <a:t>Using IOL as physical barrier between the posterior capsule and the aspiration port</a:t>
            </a:r>
            <a:endParaRPr lang="en-US" sz="3200" dirty="0"/>
          </a:p>
        </p:txBody>
      </p:sp>
      <p:sp>
        <p:nvSpPr>
          <p:cNvPr id="4" name="Slide Number Placeholder 3">
            <a:extLst>
              <a:ext uri="{FF2B5EF4-FFF2-40B4-BE49-F238E27FC236}">
                <a16:creationId xmlns:a16="http://schemas.microsoft.com/office/drawing/2014/main" id="{9A6EF6E8-11D7-9243-8B7B-EC78057CC9EB}"/>
              </a:ext>
            </a:extLst>
          </p:cNvPr>
          <p:cNvSpPr>
            <a:spLocks noGrp="1"/>
          </p:cNvSpPr>
          <p:nvPr>
            <p:ph type="sldNum" sz="quarter" idx="12"/>
          </p:nvPr>
        </p:nvSpPr>
        <p:spPr/>
        <p:txBody>
          <a:bodyPr/>
          <a:lstStyle/>
          <a:p>
            <a:fld id="{90F0153F-5A2C-3A4E-B55D-76C3916E214D}" type="slidenum">
              <a:rPr lang="en-US" smtClean="0"/>
              <a:pPr/>
              <a:t>86</a:t>
            </a:fld>
            <a:endParaRPr lang="en-US"/>
          </a:p>
        </p:txBody>
      </p:sp>
      <p:pic>
        <p:nvPicPr>
          <p:cNvPr id="7" name="Picture 2" descr="63b">
            <a:extLst>
              <a:ext uri="{FF2B5EF4-FFF2-40B4-BE49-F238E27FC236}">
                <a16:creationId xmlns:a16="http://schemas.microsoft.com/office/drawing/2014/main" id="{84EA10DC-CC06-1647-8E55-6474023CA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45" t="12321" r="17530" b="46803"/>
          <a:stretch/>
        </p:blipFill>
        <p:spPr>
          <a:xfrm>
            <a:off x="4751295" y="3142164"/>
            <a:ext cx="5894218" cy="2689378"/>
          </a:xfrm>
          <a:prstGeom prst="rect">
            <a:avLst/>
          </a:prstGeom>
        </p:spPr>
      </p:pic>
    </p:spTree>
    <p:extLst>
      <p:ext uri="{BB962C8B-B14F-4D97-AF65-F5344CB8AC3E}">
        <p14:creationId xmlns:p14="http://schemas.microsoft.com/office/powerpoint/2010/main" val="695617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C304-F448-6343-99C7-136D5172FB0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E6361FF1-B222-DE41-8236-39F6B4F13B10}"/>
              </a:ext>
            </a:extLst>
          </p:cNvPr>
          <p:cNvSpPr>
            <a:spLocks noGrp="1"/>
          </p:cNvSpPr>
          <p:nvPr>
            <p:ph idx="1"/>
          </p:nvPr>
        </p:nvSpPr>
        <p:spPr>
          <a:xfrm>
            <a:off x="609600" y="1600200"/>
            <a:ext cx="10685929" cy="4588882"/>
          </a:xfrm>
        </p:spPr>
        <p:txBody>
          <a:bodyPr>
            <a:normAutofit/>
          </a:bodyPr>
          <a:lstStyle/>
          <a:p>
            <a:r>
              <a:rPr lang="en-US" dirty="0"/>
              <a:t>Basic and Clinical Science Course, AAO, Section 11, Lens and Cataract.</a:t>
            </a:r>
          </a:p>
          <a:p>
            <a:r>
              <a:rPr lang="en-US" dirty="0"/>
              <a:t>Barry Seibel, </a:t>
            </a:r>
            <a:r>
              <a:rPr lang="en-US" dirty="0" err="1"/>
              <a:t>Phacodynamics</a:t>
            </a:r>
            <a:r>
              <a:rPr lang="en-US" dirty="0"/>
              <a:t>, 4th ed., Slack Inc.</a:t>
            </a:r>
          </a:p>
          <a:p>
            <a:r>
              <a:rPr lang="en-US" dirty="0"/>
              <a:t>Bonnie An Henderson et. al., Essentials of Cataract Surgery, 2nd ed., Slack Inc.</a:t>
            </a:r>
          </a:p>
          <a:p>
            <a:r>
              <a:rPr lang="en-US" dirty="0"/>
              <a:t>Richard J. </a:t>
            </a:r>
            <a:r>
              <a:rPr lang="en-US" dirty="0" err="1"/>
              <a:t>Mackool</a:t>
            </a:r>
            <a:r>
              <a:rPr lang="en-US" dirty="0"/>
              <a:t>, </a:t>
            </a:r>
            <a:r>
              <a:rPr lang="en-US" dirty="0" err="1"/>
              <a:t>Phaco</a:t>
            </a:r>
            <a:r>
              <a:rPr lang="en-US" dirty="0"/>
              <a:t> Tips: The First Ten Years, Alcon Laboratories.</a:t>
            </a:r>
          </a:p>
        </p:txBody>
      </p:sp>
      <p:sp>
        <p:nvSpPr>
          <p:cNvPr id="4" name="Slide Number Placeholder 3">
            <a:extLst>
              <a:ext uri="{FF2B5EF4-FFF2-40B4-BE49-F238E27FC236}">
                <a16:creationId xmlns:a16="http://schemas.microsoft.com/office/drawing/2014/main" id="{3E65B6B4-C58D-434B-B836-CF518495E478}"/>
              </a:ext>
            </a:extLst>
          </p:cNvPr>
          <p:cNvSpPr>
            <a:spLocks noGrp="1"/>
          </p:cNvSpPr>
          <p:nvPr>
            <p:ph type="sldNum" sz="quarter" idx="12"/>
          </p:nvPr>
        </p:nvSpPr>
        <p:spPr/>
        <p:txBody>
          <a:bodyPr/>
          <a:lstStyle/>
          <a:p>
            <a:fld id="{90F0153F-5A2C-3A4E-B55D-76C3916E214D}" type="slidenum">
              <a:rPr lang="en-US" smtClean="0"/>
              <a:pPr/>
              <a:t>87</a:t>
            </a:fld>
            <a:endParaRPr lang="en-US"/>
          </a:p>
        </p:txBody>
      </p:sp>
    </p:spTree>
    <p:extLst>
      <p:ext uri="{BB962C8B-B14F-4D97-AF65-F5344CB8AC3E}">
        <p14:creationId xmlns:p14="http://schemas.microsoft.com/office/powerpoint/2010/main" val="1559783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3909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2FF3F0-3F16-A24F-844C-B4C90A090180}"/>
              </a:ext>
            </a:extLst>
          </p:cNvPr>
          <p:cNvSpPr txBox="1">
            <a:spLocks/>
          </p:cNvSpPr>
          <p:nvPr/>
        </p:nvSpPr>
        <p:spPr>
          <a:xfrm>
            <a:off x="609600" y="2493169"/>
            <a:ext cx="10972800" cy="24717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a:lstStyle>
          <a:p>
            <a:pPr algn="ctr"/>
            <a:r>
              <a:rPr lang="en-US" sz="6000" b="1" spc="-150" dirty="0" err="1">
                <a:ln w="1270">
                  <a:solidFill>
                    <a:schemeClr val="bg1"/>
                  </a:solidFill>
                </a:ln>
                <a:solidFill>
                  <a:srgbClr val="CE0F25"/>
                </a:solidFill>
              </a:rPr>
              <a:t>Phaco</a:t>
            </a:r>
            <a:r>
              <a:rPr lang="en-US" sz="6000" b="1" spc="-150" dirty="0">
                <a:ln w="1270">
                  <a:solidFill>
                    <a:schemeClr val="bg1"/>
                  </a:solidFill>
                </a:ln>
                <a:solidFill>
                  <a:srgbClr val="CE0F25"/>
                </a:solidFill>
              </a:rPr>
              <a:t> Fluidics</a:t>
            </a:r>
            <a:endParaRPr lang="en-US" sz="6000" dirty="0"/>
          </a:p>
        </p:txBody>
      </p:sp>
    </p:spTree>
    <p:extLst>
      <p:ext uri="{BB962C8B-B14F-4D97-AF65-F5344CB8AC3E}">
        <p14:creationId xmlns:p14="http://schemas.microsoft.com/office/powerpoint/2010/main" val="3450429708"/>
      </p:ext>
    </p:extLst>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Ion Boardroom</Template>
  <TotalTime>23724</TotalTime>
  <Words>2355</Words>
  <Application>Microsoft Macintosh PowerPoint</Application>
  <PresentationFormat>Widescreen</PresentationFormat>
  <Paragraphs>497</Paragraphs>
  <Slides>89</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89</vt:i4>
      </vt:variant>
    </vt:vector>
  </HeadingPairs>
  <TitlesOfParts>
    <vt:vector size="98" baseType="lpstr">
      <vt:lpstr>Arial</vt:lpstr>
      <vt:lpstr>Calibri</vt:lpstr>
      <vt:lpstr>Garamond</vt:lpstr>
      <vt:lpstr>Times New Roman</vt:lpstr>
      <vt:lpstr>Office Theme</vt:lpstr>
      <vt:lpstr>Clip</vt:lpstr>
      <vt:lpstr>VISIO</vt:lpstr>
      <vt:lpstr>Chart</vt:lpstr>
      <vt:lpstr>Worksheet</vt:lpstr>
      <vt:lpstr>PowerPoint Presentation</vt:lpstr>
      <vt:lpstr>PowerPoint Presentation</vt:lpstr>
      <vt:lpstr>Phaco Device: Model 7001 (circa 1970)</vt:lpstr>
      <vt:lpstr>Background</vt:lpstr>
      <vt:lpstr>The Four Dynamic Components</vt:lpstr>
      <vt:lpstr>Balancing Surgical Forces</vt:lpstr>
      <vt:lpstr>Phaco Machine</vt:lpstr>
      <vt:lpstr>Phaco Foot Pedal Positions</vt:lpstr>
      <vt:lpstr>PowerPoint Presentation</vt:lpstr>
      <vt:lpstr>Infusion / Irrigation</vt:lpstr>
      <vt:lpstr>Aspiration</vt:lpstr>
      <vt:lpstr>Aspiration Flow Rate (AFR)</vt:lpstr>
      <vt:lpstr>Followability</vt:lpstr>
      <vt:lpstr>Case Example</vt:lpstr>
      <vt:lpstr>Vacuum</vt:lpstr>
      <vt:lpstr>Occlusion</vt:lpstr>
      <vt:lpstr>Occlusion</vt:lpstr>
      <vt:lpstr>Rise Time</vt:lpstr>
      <vt:lpstr>Surge</vt:lpstr>
      <vt:lpstr>Effect of High Compliance</vt:lpstr>
      <vt:lpstr>Surge Caused by Compliance</vt:lpstr>
      <vt:lpstr>Case Example</vt:lpstr>
      <vt:lpstr>Bottle Height</vt:lpstr>
      <vt:lpstr>Bottle Height Considerations</vt:lpstr>
      <vt:lpstr>Case Example</vt:lpstr>
      <vt:lpstr>Review of Fluidics</vt:lpstr>
      <vt:lpstr>Alcon Centurion – Active Fluidics</vt:lpstr>
      <vt:lpstr>Pump Types</vt:lpstr>
      <vt:lpstr>Peristaltic Pump</vt:lpstr>
      <vt:lpstr>Peristaltic Pump Characteristics</vt:lpstr>
      <vt:lpstr>Dynamic Rise</vt:lpstr>
      <vt:lpstr>Peristaltic Pump Tradeoff</vt:lpstr>
      <vt:lpstr>Venturi Pump Characteristics</vt:lpstr>
      <vt:lpstr>Venturi Pump Tradeoff</vt:lpstr>
      <vt:lpstr>PowerPoint Presentation</vt:lpstr>
      <vt:lpstr>Frequency</vt:lpstr>
      <vt:lpstr>Stroke</vt:lpstr>
      <vt:lpstr>Chatter</vt:lpstr>
      <vt:lpstr>Case Example</vt:lpstr>
      <vt:lpstr>Reducing Phaco Energy</vt:lpstr>
      <vt:lpstr>Traditional Pulse</vt:lpstr>
      <vt:lpstr>Ultrasound Burst Mode</vt:lpstr>
      <vt:lpstr>Ultrasound Mode Illustration</vt:lpstr>
      <vt:lpstr>OZil™ Torsional Phaco</vt:lpstr>
      <vt:lpstr>OZil™ Torsional Phaco</vt:lpstr>
      <vt:lpstr>Torsional Phaco Tips</vt:lpstr>
      <vt:lpstr>Intelligent Phaco (IP)</vt:lpstr>
      <vt:lpstr>IP Activation</vt:lpstr>
      <vt:lpstr>Concept of Phaco Time / CDE</vt:lpstr>
      <vt:lpstr>PowerPoint Presentation</vt:lpstr>
      <vt:lpstr>Phaco Tip Options</vt:lpstr>
      <vt:lpstr>Why Is Tip Angulation Important?</vt:lpstr>
      <vt:lpstr>Microtip vs. Standard Tip</vt:lpstr>
      <vt:lpstr>Kelman Angled Tips</vt:lpstr>
      <vt:lpstr>Intrepid Balanced Tip</vt:lpstr>
      <vt:lpstr>Holding Force Formula</vt:lpstr>
      <vt:lpstr>Holding Force Comparison</vt:lpstr>
      <vt:lpstr>PowerPoint Presentation</vt:lpstr>
      <vt:lpstr>Capsulorrhexis with Shearing</vt:lpstr>
      <vt:lpstr>Capsulorrhexis with Ripping</vt:lpstr>
      <vt:lpstr>Maintain Chamber Depth</vt:lpstr>
      <vt:lpstr>Hydrodissection</vt:lpstr>
      <vt:lpstr>PowerPoint Presentation</vt:lpstr>
      <vt:lpstr>Technique Considerations</vt:lpstr>
      <vt:lpstr>Sculpting</vt:lpstr>
      <vt:lpstr>Sculpting</vt:lpstr>
      <vt:lpstr>Phacoemulsification Power</vt:lpstr>
      <vt:lpstr>Phacoemulsification Power</vt:lpstr>
      <vt:lpstr>Phacoemulsification Power</vt:lpstr>
      <vt:lpstr>Case Example</vt:lpstr>
      <vt:lpstr>Case Example</vt:lpstr>
      <vt:lpstr>Judging Groove Depth</vt:lpstr>
      <vt:lpstr>Sculpting Angle of Attack</vt:lpstr>
      <vt:lpstr>Nuclear Rotation: Torque Application</vt:lpstr>
      <vt:lpstr>Nuclear Segmentation</vt:lpstr>
      <vt:lpstr>Chopping or Quadrant Removal</vt:lpstr>
      <vt:lpstr>Horizontal Chop</vt:lpstr>
      <vt:lpstr>Vertical Chop</vt:lpstr>
      <vt:lpstr>Vertical Chop</vt:lpstr>
      <vt:lpstr>Quadrant Removal</vt:lpstr>
      <vt:lpstr>Case Example</vt:lpstr>
      <vt:lpstr>Case Example</vt:lpstr>
      <vt:lpstr>Epinucleus Removal</vt:lpstr>
      <vt:lpstr>Cortex Removal</vt:lpstr>
      <vt:lpstr>Cortex Removal</vt:lpstr>
      <vt:lpstr>12:00 Cortex Removal</vt:lpstr>
      <vt:lpstr>Using the IOL to Help Remove Cortex</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Abendroth</dc:creator>
  <cp:lastModifiedBy>Michael Abendroth</cp:lastModifiedBy>
  <cp:revision>759</cp:revision>
  <cp:lastPrinted>2017-09-22T01:03:27Z</cp:lastPrinted>
  <dcterms:created xsi:type="dcterms:W3CDTF">2015-04-12T16:05:13Z</dcterms:created>
  <dcterms:modified xsi:type="dcterms:W3CDTF">2021-03-28T17:03:58Z</dcterms:modified>
</cp:coreProperties>
</file>