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5" r:id="rId3"/>
    <p:sldId id="266" r:id="rId4"/>
    <p:sldId id="267" r:id="rId5"/>
    <p:sldId id="268" r:id="rId6"/>
    <p:sldId id="269" r:id="rId7"/>
    <p:sldId id="261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bzhQFbFs1jsUX/n9l6s5PQ==" hashData="wjabWJYBZFXwpd/XNvTwQigVmbeovGnbebONBmr9RLS3ZEyfoSOFY6ppJRU5+Fh/CoryNLu/fXwIxKdIYGVWkg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1835"/>
    <a:srgbClr val="FE0001"/>
    <a:srgbClr val="CE0F25"/>
    <a:srgbClr val="C91427"/>
    <a:srgbClr val="861138"/>
    <a:srgbClr val="EEBEC6"/>
    <a:srgbClr val="EDBDC6"/>
    <a:srgbClr val="C11633"/>
    <a:srgbClr val="4F862A"/>
    <a:srgbClr val="FF68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6" autoAdjust="0"/>
    <p:restoredTop sz="86578" autoAdjust="0"/>
  </p:normalViewPr>
  <p:slideViewPr>
    <p:cSldViewPr snapToGrid="0" snapToObjects="1">
      <p:cViewPr varScale="1">
        <p:scale>
          <a:sx n="90" d="100"/>
          <a:sy n="90" d="100"/>
        </p:scale>
        <p:origin x="167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088"/>
    </p:cViewPr>
  </p:outlineViewPr>
  <p:notesTextViewPr>
    <p:cViewPr>
      <p:scale>
        <a:sx n="110" d="100"/>
        <a:sy n="11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59CFF-7984-8049-9E18-9CED8E3CB6D1}" type="datetimeFigureOut">
              <a:rPr lang="en-US" smtClean="0"/>
              <a:t>3/28/21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1768B-CEB8-3D48-A5A3-4C1DFABE4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780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C9883-3C4C-EA4E-9F95-518ACBD41BE1}" type="datetimeFigureOut">
              <a:rPr lang="en-US" smtClean="0"/>
              <a:t>3/28/21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E8948-4663-9F45-9E99-9723FF9E5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7509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E8948-4663-9F45-9E99-9723FF9E588E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81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E8948-4663-9F45-9E99-9723FF9E58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98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E8948-4663-9F45-9E99-9723FF9E58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6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E8948-4663-9F45-9E99-9723FF9E58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06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F6E8359-7930-2043-9A93-E12C9513A9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6"/>
            <a:ext cx="12192001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2D54DB2-AF69-A647-93D3-00CA0600DF13}"/>
              </a:ext>
            </a:extLst>
          </p:cNvPr>
          <p:cNvSpPr/>
          <p:nvPr userDrawn="1"/>
        </p:nvSpPr>
        <p:spPr>
          <a:xfrm>
            <a:off x="-2" y="5635392"/>
            <a:ext cx="12192000" cy="934007"/>
          </a:xfrm>
          <a:prstGeom prst="rect">
            <a:avLst/>
          </a:prstGeom>
          <a:solidFill>
            <a:srgbClr val="CE0F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61138"/>
              </a:solidFill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E018003-0ED3-F549-9D51-A2D56A4AFD73}"/>
              </a:ext>
            </a:extLst>
          </p:cNvPr>
          <p:cNvSpPr txBox="1">
            <a:spLocks/>
          </p:cNvSpPr>
          <p:nvPr userDrawn="1"/>
        </p:nvSpPr>
        <p:spPr>
          <a:xfrm>
            <a:off x="0" y="5635391"/>
            <a:ext cx="6096000" cy="93400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pc="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Baskerville" panose="02020502070401020303" pitchFamily="18" charset="0"/>
                <a:cs typeface="Baghdad" pitchFamily="2" charset="-78"/>
              </a:rPr>
              <a:t>Wills Eye Surgical Curriculum</a:t>
            </a:r>
          </a:p>
        </p:txBody>
      </p:sp>
    </p:spTree>
    <p:extLst>
      <p:ext uri="{BB962C8B-B14F-4D97-AF65-F5344CB8AC3E}">
        <p14:creationId xmlns:p14="http://schemas.microsoft.com/office/powerpoint/2010/main" val="611785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  <a:lvl2pPr>
              <a:defRPr>
                <a:latin typeface="Garamond" panose="02020404030301010803" pitchFamily="18" charset="0"/>
              </a:defRPr>
            </a:lvl2pPr>
            <a:lvl3pPr>
              <a:defRPr>
                <a:latin typeface="Garamond" panose="02020404030301010803" pitchFamily="18" charset="0"/>
              </a:defRPr>
            </a:lvl3pPr>
            <a:lvl4pPr>
              <a:defRPr>
                <a:latin typeface="Garamond" panose="02020404030301010803" pitchFamily="18" charset="0"/>
              </a:defRPr>
            </a:lvl4pPr>
            <a:lvl5pPr>
              <a:defRPr>
                <a:latin typeface="Garamond" panose="020204040303010108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E7C012-435F-5946-9707-89E899B2B412}"/>
              </a:ext>
            </a:extLst>
          </p:cNvPr>
          <p:cNvSpPr txBox="1"/>
          <p:nvPr userDrawn="1"/>
        </p:nvSpPr>
        <p:spPr>
          <a:xfrm>
            <a:off x="2481943" y="64839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29A16B5-C609-1C40-A8DD-FC419D1B0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412105"/>
            <a:ext cx="2844800" cy="365125"/>
          </a:xfr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fld id="{90F0153F-5A2C-3A4E-B55D-76C3916E21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0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Garamond" panose="02020404030301010803" pitchFamily="18" charset="0"/>
              </a:defRPr>
            </a:lvl1pPr>
            <a:lvl2pPr>
              <a:defRPr sz="2400">
                <a:latin typeface="Garamond" panose="02020404030301010803" pitchFamily="18" charset="0"/>
              </a:defRPr>
            </a:lvl2pPr>
            <a:lvl3pPr>
              <a:defRPr sz="2000">
                <a:latin typeface="Garamond" panose="02020404030301010803" pitchFamily="18" charset="0"/>
              </a:defRPr>
            </a:lvl3pPr>
            <a:lvl4pPr>
              <a:defRPr sz="1800">
                <a:latin typeface="Garamond" panose="02020404030301010803" pitchFamily="18" charset="0"/>
              </a:defRPr>
            </a:lvl4pPr>
            <a:lvl5pPr>
              <a:defRPr sz="1800">
                <a:latin typeface="Garamond" panose="02020404030301010803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Garamond" panose="02020404030301010803" pitchFamily="18" charset="0"/>
              </a:defRPr>
            </a:lvl1pPr>
            <a:lvl2pPr>
              <a:defRPr sz="2400">
                <a:latin typeface="Garamond" panose="02020404030301010803" pitchFamily="18" charset="0"/>
              </a:defRPr>
            </a:lvl2pPr>
            <a:lvl3pPr>
              <a:defRPr sz="2000">
                <a:latin typeface="Garamond" panose="02020404030301010803" pitchFamily="18" charset="0"/>
              </a:defRPr>
            </a:lvl3pPr>
            <a:lvl4pPr>
              <a:defRPr sz="1800">
                <a:latin typeface="Garamond" panose="02020404030301010803" pitchFamily="18" charset="0"/>
              </a:defRPr>
            </a:lvl4pPr>
            <a:lvl5pPr>
              <a:defRPr sz="1800">
                <a:latin typeface="Garamond" panose="02020404030301010803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fld id="{90F0153F-5A2C-3A4E-B55D-76C3916E21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75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231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F6E8359-7930-2043-9A93-E12C9513A9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6"/>
            <a:ext cx="12192001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8CBA03-07C2-0D43-A60D-AF13CB4D49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12214" y="1977158"/>
            <a:ext cx="5167571" cy="290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44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88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1210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fld id="{8A34BE12-C449-5242-AF55-CB887E18AF5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1417638"/>
            <a:ext cx="10972800" cy="0"/>
          </a:xfrm>
          <a:prstGeom prst="line">
            <a:avLst/>
          </a:prstGeom>
          <a:ln w="63500" cmpd="thickThin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609600" y="6311744"/>
            <a:ext cx="10972800" cy="0"/>
          </a:xfrm>
          <a:prstGeom prst="line">
            <a:avLst/>
          </a:prstGeom>
          <a:ln w="254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3" t="9781" r="40811" b="61128"/>
          <a:stretch/>
        </p:blipFill>
        <p:spPr>
          <a:xfrm>
            <a:off x="686789" y="6460460"/>
            <a:ext cx="289108" cy="2312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7EDDAC-2F7C-1B4A-B377-208C6728CB3E}"/>
              </a:ext>
            </a:extLst>
          </p:cNvPr>
          <p:cNvSpPr txBox="1"/>
          <p:nvPr userDrawn="1"/>
        </p:nvSpPr>
        <p:spPr>
          <a:xfrm>
            <a:off x="975897" y="6333394"/>
            <a:ext cx="4024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0" dirty="0">
                <a:solidFill>
                  <a:srgbClr val="E21835"/>
                </a:solidFill>
                <a:latin typeface="Garamond" panose="02020404030301010803" pitchFamily="18" charset="0"/>
                <a:ea typeface="Baskerville" panose="02020502070401020303" pitchFamily="18" charset="0"/>
                <a:cs typeface="Baghdad" pitchFamily="2" charset="-78"/>
              </a:rPr>
              <a:t>Wills Eye</a:t>
            </a:r>
            <a:r>
              <a:rPr lang="en-US" sz="2400" spc="0" dirty="0">
                <a:latin typeface="Garamond" panose="02020404030301010803" pitchFamily="18" charset="0"/>
                <a:ea typeface="Baskerville" panose="02020502070401020303" pitchFamily="18" charset="0"/>
                <a:cs typeface="Baghdad" pitchFamily="2" charset="-78"/>
              </a:rPr>
              <a:t> Surgical Curriculum</a:t>
            </a:r>
          </a:p>
        </p:txBody>
      </p:sp>
    </p:spTree>
    <p:extLst>
      <p:ext uri="{BB962C8B-B14F-4D97-AF65-F5344CB8AC3E}">
        <p14:creationId xmlns:p14="http://schemas.microsoft.com/office/powerpoint/2010/main" val="302690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aao.org/clinical-video/malyugin-ring-2-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aao.org/clinical-video/iris-hook-techniqu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7CD9B08D-25E8-C447-B18F-8035DE3F15FB}"/>
              </a:ext>
            </a:extLst>
          </p:cNvPr>
          <p:cNvSpPr txBox="1">
            <a:spLocks/>
          </p:cNvSpPr>
          <p:nvPr/>
        </p:nvSpPr>
        <p:spPr>
          <a:xfrm>
            <a:off x="6096000" y="5635390"/>
            <a:ext cx="6096000" cy="93400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pc="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Baskerville" panose="02020502070401020303" pitchFamily="18" charset="0"/>
                <a:cs typeface="Baghdad" pitchFamily="2" charset="-78"/>
              </a:rPr>
              <a:t>Brett Weinstock, MD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BD9549-7C5E-2648-9A07-E4A07DD646F7}"/>
              </a:ext>
            </a:extLst>
          </p:cNvPr>
          <p:cNvSpPr txBox="1"/>
          <p:nvPr/>
        </p:nvSpPr>
        <p:spPr>
          <a:xfrm>
            <a:off x="0" y="1757186"/>
            <a:ext cx="12192000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200" b="1" spc="-150" dirty="0">
                <a:ln w="1270">
                  <a:solidFill>
                    <a:schemeClr val="bg1"/>
                  </a:solidFill>
                </a:ln>
                <a:solidFill>
                  <a:srgbClr val="CE0F25"/>
                </a:solidFill>
                <a:latin typeface="Garamond" panose="02020404030301010803" pitchFamily="18" charset="0"/>
              </a:rPr>
              <a:t>Iris Management &amp; </a:t>
            </a:r>
            <a:r>
              <a:rPr lang="en-US" sz="7200" b="1" spc="-150" dirty="0" err="1">
                <a:ln w="1270">
                  <a:solidFill>
                    <a:schemeClr val="bg1"/>
                  </a:solidFill>
                </a:ln>
                <a:solidFill>
                  <a:srgbClr val="CE0F25"/>
                </a:solidFill>
                <a:latin typeface="Garamond" panose="02020404030301010803" pitchFamily="18" charset="0"/>
              </a:rPr>
              <a:t>Capsulorrhexis</a:t>
            </a:r>
            <a:r>
              <a:rPr lang="en-US" sz="7200" b="1" spc="-150" dirty="0">
                <a:ln w="1270">
                  <a:solidFill>
                    <a:schemeClr val="bg1"/>
                  </a:solidFill>
                </a:ln>
                <a:solidFill>
                  <a:srgbClr val="CE0F25"/>
                </a:solidFill>
                <a:latin typeface="Garamond" panose="02020404030301010803" pitchFamily="18" charset="0"/>
              </a:rPr>
              <a:t> Lab</a:t>
            </a:r>
          </a:p>
        </p:txBody>
      </p:sp>
    </p:spTree>
    <p:extLst>
      <p:ext uri="{BB962C8B-B14F-4D97-AF65-F5344CB8AC3E}">
        <p14:creationId xmlns:p14="http://schemas.microsoft.com/office/powerpoint/2010/main" val="754446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412105"/>
            <a:ext cx="2844800" cy="365125"/>
          </a:xfrm>
        </p:spPr>
        <p:txBody>
          <a:bodyPr/>
          <a:lstStyle/>
          <a:p>
            <a:fld id="{7CEED5A3-9C0A-204B-9366-5304630B46DF}" type="slidenum">
              <a:rPr lang="en-US" smtClean="0"/>
              <a:t>1</a:t>
            </a:fld>
            <a:endParaRPr lang="en-US" dirty="0"/>
          </a:p>
        </p:txBody>
      </p:sp>
      <p:pic>
        <p:nvPicPr>
          <p:cNvPr id="1028" name="Picture 4" descr="EyeWorld | Big lessons for small pupil cataract surge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71800"/>
            <a:ext cx="6031317" cy="390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ommunity Eye Health Journal » Management of cataract surgery in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401"/>
            <a:ext cx="6031317" cy="385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Community Eye Health Journal » Recognising 'high-risk' eyes before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317" y="3418596"/>
            <a:ext cx="6160684" cy="346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Posterior synechiae and a dense cataract in a HLA B27 positive patient. Photo courtesy of Dr. Lee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316" y="-6350"/>
            <a:ext cx="6160684" cy="386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424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CA921-8F21-4146-9B53-FAF1EF7A3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So…that’s not 8 mm. What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B5BBE-9211-CA4A-A3CF-8CFBEEF59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Management of the small pupil</a:t>
            </a:r>
          </a:p>
          <a:p>
            <a:pPr lvl="1"/>
            <a:r>
              <a:rPr lang="en-US" dirty="0"/>
              <a:t>Small pupils can happen for many reasons </a:t>
            </a:r>
          </a:p>
          <a:p>
            <a:pPr lvl="2"/>
            <a:r>
              <a:rPr lang="en-US" dirty="0"/>
              <a:t>Age, atrophy, synechiae, trauma, alpha blockers, </a:t>
            </a:r>
            <a:r>
              <a:rPr lang="en-US" dirty="0" err="1"/>
              <a:t>pseudoexfoliation</a:t>
            </a:r>
            <a:r>
              <a:rPr lang="en-US" dirty="0"/>
              <a:t>, the list goes on!</a:t>
            </a:r>
          </a:p>
          <a:p>
            <a:r>
              <a:rPr lang="en-US" b="1" dirty="0"/>
              <a:t>Questions to consider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What scenario requires which technique?</a:t>
            </a:r>
          </a:p>
          <a:p>
            <a:pPr lvl="1"/>
            <a:r>
              <a:rPr lang="en-US" dirty="0"/>
              <a:t>What are the pros and cons of the various forms of pupillary dilation? How does it make your surgery easier or more complicated?</a:t>
            </a:r>
          </a:p>
          <a:p>
            <a:pPr lvl="1"/>
            <a:r>
              <a:rPr lang="en-US" dirty="0"/>
              <a:t>What is the “point of no return” when you should consider each of these options?</a:t>
            </a:r>
          </a:p>
          <a:p>
            <a:r>
              <a:rPr lang="en-US" b="1" dirty="0"/>
              <a:t>Other Resources</a:t>
            </a:r>
            <a:r>
              <a:rPr lang="en-US" dirty="0"/>
              <a:t>: For a more in-depth text/procedural overview, check out the BSCS Basic Techniques of Ophthalmic Surgery, Chapter 2, Intraoperative Pupillary Dilation (pages 11-18)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A56AC0-487D-0D42-9AC4-A287045AD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153F-5A2C-3A4E-B55D-76C3916E214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 descr="EyeWorld | Big lessons for small pupil cataract surgery">
            <a:extLst>
              <a:ext uri="{FF2B5EF4-FFF2-40B4-BE49-F238E27FC236}">
                <a16:creationId xmlns:a16="http://schemas.microsoft.com/office/drawing/2014/main" id="{2613C92C-B8B2-9842-9605-502898CD11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0"/>
          <a:stretch/>
        </p:blipFill>
        <p:spPr bwMode="auto">
          <a:xfrm>
            <a:off x="9024620" y="0"/>
            <a:ext cx="3167380" cy="233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DD3DA4-6282-D343-8A5A-97AC9DEEC70B}"/>
              </a:ext>
            </a:extLst>
          </p:cNvPr>
          <p:cNvSpPr txBox="1"/>
          <p:nvPr/>
        </p:nvSpPr>
        <p:spPr>
          <a:xfrm>
            <a:off x="7600139" y="6440778"/>
            <a:ext cx="3639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Garamond" panose="02020404030301010803" pitchFamily="18" charset="0"/>
              </a:rPr>
              <a:t>Adapted from Mass Eye and Ear Curriculum</a:t>
            </a:r>
          </a:p>
        </p:txBody>
      </p:sp>
    </p:spTree>
    <p:extLst>
      <p:ext uri="{BB962C8B-B14F-4D97-AF65-F5344CB8AC3E}">
        <p14:creationId xmlns:p14="http://schemas.microsoft.com/office/powerpoint/2010/main" val="92321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F0E7F-AD44-384E-9447-A2F8CFE9F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tools are in YOUR toolbox?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EC2C8-C0CE-454D-AD55-608F70347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Pharmacologic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Preoperative drops: phenylephrine 2.5%, cyclopentolate, tropicamide</a:t>
            </a:r>
          </a:p>
          <a:p>
            <a:pPr lvl="2"/>
            <a:r>
              <a:rPr lang="en-US" dirty="0"/>
              <a:t>Can also use 10% phenylephrine in certain cases without contraindications</a:t>
            </a:r>
          </a:p>
          <a:p>
            <a:pPr lvl="1"/>
            <a:r>
              <a:rPr lang="en-US" dirty="0"/>
              <a:t>Intraoperative</a:t>
            </a:r>
          </a:p>
          <a:p>
            <a:pPr lvl="2"/>
            <a:r>
              <a:rPr lang="en-US" dirty="0"/>
              <a:t>Epi-</a:t>
            </a:r>
            <a:r>
              <a:rPr lang="en-US" dirty="0" err="1"/>
              <a:t>Shugarcaine</a:t>
            </a:r>
            <a:r>
              <a:rPr lang="en-US" dirty="0"/>
              <a:t> (epinephrine and lidocaine)</a:t>
            </a:r>
          </a:p>
          <a:p>
            <a:pPr lvl="2"/>
            <a:r>
              <a:rPr lang="en-US" dirty="0" err="1"/>
              <a:t>Omidria</a:t>
            </a:r>
            <a:r>
              <a:rPr lang="en-US" dirty="0"/>
              <a:t> (phenylephrine and ketorolac)</a:t>
            </a:r>
          </a:p>
          <a:p>
            <a:r>
              <a:rPr lang="en-US" b="1" dirty="0"/>
              <a:t>Mechanical/Surgical:</a:t>
            </a:r>
            <a:endParaRPr lang="en-US" dirty="0"/>
          </a:p>
          <a:p>
            <a:pPr lvl="1"/>
            <a:r>
              <a:rPr lang="en-US" dirty="0" err="1"/>
              <a:t>Malyugin</a:t>
            </a:r>
            <a:r>
              <a:rPr lang="en-US" dirty="0"/>
              <a:t> Ring</a:t>
            </a:r>
          </a:p>
          <a:p>
            <a:pPr lvl="1"/>
            <a:r>
              <a:rPr lang="en-US" dirty="0"/>
              <a:t>Iris hooks </a:t>
            </a:r>
          </a:p>
          <a:p>
            <a:pPr lvl="1"/>
            <a:r>
              <a:rPr lang="en-US" dirty="0"/>
              <a:t>Manual iris stretching </a:t>
            </a:r>
          </a:p>
          <a:p>
            <a:pPr lvl="1"/>
            <a:r>
              <a:rPr lang="en-US" dirty="0" err="1"/>
              <a:t>Synechiolysis</a:t>
            </a:r>
            <a:r>
              <a:rPr lang="en-US" dirty="0"/>
              <a:t> with </a:t>
            </a:r>
            <a:r>
              <a:rPr lang="en-US" dirty="0" err="1"/>
              <a:t>viscodissection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683F74-BE40-B045-ACF6-4C45572DB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153F-5A2C-3A4E-B55D-76C3916E214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4" descr="Free Toolbox Cliparts, Download Free Clip Art, Free Clip Art on ...">
            <a:extLst>
              <a:ext uri="{FF2B5EF4-FFF2-40B4-BE49-F238E27FC236}">
                <a16:creationId xmlns:a16="http://schemas.microsoft.com/office/drawing/2014/main" id="{944D1D5C-5204-7148-9221-356F02668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320" y="2899782"/>
            <a:ext cx="3231480" cy="328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E47484-1B95-4241-B138-6E1928912458}"/>
              </a:ext>
            </a:extLst>
          </p:cNvPr>
          <p:cNvSpPr txBox="1"/>
          <p:nvPr/>
        </p:nvSpPr>
        <p:spPr>
          <a:xfrm>
            <a:off x="7600139" y="6440778"/>
            <a:ext cx="3639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Garamond" panose="02020404030301010803" pitchFamily="18" charset="0"/>
              </a:rPr>
              <a:t>Adapted from Mass Eye and Ear Curriculum</a:t>
            </a:r>
          </a:p>
        </p:txBody>
      </p:sp>
    </p:spTree>
    <p:extLst>
      <p:ext uri="{BB962C8B-B14F-4D97-AF65-F5344CB8AC3E}">
        <p14:creationId xmlns:p14="http://schemas.microsoft.com/office/powerpoint/2010/main" val="312558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4EDB2-6938-3449-AA03-465CB3316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Malyugin</a:t>
            </a:r>
            <a:r>
              <a:rPr lang="en-US" dirty="0"/>
              <a:t> 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55D16-8732-C743-858E-22324C890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www.aao.org/clinical-video/malyugin-ring-2-0</a:t>
            </a:r>
            <a:endParaRPr lang="en-US" dirty="0"/>
          </a:p>
          <a:p>
            <a:r>
              <a:rPr lang="en-US" dirty="0"/>
              <a:t>Technique: </a:t>
            </a:r>
          </a:p>
          <a:p>
            <a:pPr lvl="1">
              <a:buFontTx/>
              <a:buChar char="-"/>
            </a:pPr>
            <a:r>
              <a:rPr lang="en-US" dirty="0"/>
              <a:t>Inject </a:t>
            </a:r>
            <a:r>
              <a:rPr lang="en-US" dirty="0" err="1"/>
              <a:t>Viscoat</a:t>
            </a:r>
            <a:r>
              <a:rPr lang="en-US" dirty="0"/>
              <a:t> under pupil</a:t>
            </a:r>
          </a:p>
          <a:p>
            <a:pPr lvl="1">
              <a:buFontTx/>
              <a:buChar char="-"/>
            </a:pPr>
            <a:r>
              <a:rPr lang="en-US" dirty="0"/>
              <a:t>Inject ring, catching iris distally</a:t>
            </a:r>
          </a:p>
          <a:p>
            <a:pPr lvl="1">
              <a:buFontTx/>
              <a:buChar char="-"/>
            </a:pPr>
            <a:r>
              <a:rPr lang="en-US" dirty="0"/>
              <a:t>Use manipulator to adjust</a:t>
            </a:r>
          </a:p>
          <a:p>
            <a:pPr lvl="1">
              <a:buFontTx/>
              <a:buChar char="-"/>
            </a:pPr>
            <a:r>
              <a:rPr lang="en-US" dirty="0"/>
              <a:t>Disinsert with manipulator or Lester</a:t>
            </a:r>
          </a:p>
          <a:p>
            <a:pPr lvl="1">
              <a:buFontTx/>
              <a:buChar char="-"/>
            </a:pPr>
            <a:r>
              <a:rPr lang="en-US" dirty="0"/>
              <a:t>Remove with manipulator or injector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0BF2EC-BF7B-0441-8B5F-15CD952C6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153F-5A2C-3A4E-B55D-76C3916E214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6" descr="Pupil enlargement with the Malyugin ring. The leading scroll is ...">
            <a:extLst>
              <a:ext uri="{FF2B5EF4-FFF2-40B4-BE49-F238E27FC236}">
                <a16:creationId xmlns:a16="http://schemas.microsoft.com/office/drawing/2014/main" id="{1E095AAA-B212-EE4D-B09E-50A6BC75A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2361322"/>
            <a:ext cx="4738687" cy="364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181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18646-F895-D34F-BF5D-72F0DD370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Iris Hooks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5FAA4-DF66-F64F-AF08-D81ADC31F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2271713"/>
          </a:xfrm>
        </p:spPr>
        <p:txBody>
          <a:bodyPr/>
          <a:lstStyle/>
          <a:p>
            <a:r>
              <a:rPr lang="en-US" dirty="0">
                <a:hlinkClick r:id="rId2"/>
              </a:rPr>
              <a:t>www.aao.org/clinical-video/iris-hook-technique</a:t>
            </a:r>
            <a:endParaRPr lang="en-US" dirty="0"/>
          </a:p>
          <a:p>
            <a:r>
              <a:rPr lang="en-US" dirty="0"/>
              <a:t>Technique: </a:t>
            </a:r>
          </a:p>
          <a:p>
            <a:pPr lvl="1"/>
            <a:r>
              <a:rPr lang="en-US" dirty="0"/>
              <a:t>25-gauge needle at iris plane</a:t>
            </a:r>
          </a:p>
          <a:p>
            <a:pPr lvl="2"/>
            <a:r>
              <a:rPr lang="en-US" dirty="0"/>
              <a:t>Do not make too anterior or will tent 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920BBF-285E-2142-9E88-3FE1EB4B2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0153F-5A2C-3A4E-B55D-76C3916E214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4" descr="Iris Hooks | OphthalmologyWeb: The Ultimate Online Resource for ...">
            <a:extLst>
              <a:ext uri="{FF2B5EF4-FFF2-40B4-BE49-F238E27FC236}">
                <a16:creationId xmlns:a16="http://schemas.microsoft.com/office/drawing/2014/main" id="{DA4AC274-32C7-0244-B844-D92087D2F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677" y="2420355"/>
            <a:ext cx="3870821" cy="290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3748757-9A6D-FF48-8878-08D8A4F6B182}"/>
              </a:ext>
            </a:extLst>
          </p:cNvPr>
          <p:cNvSpPr txBox="1">
            <a:spLocks/>
          </p:cNvSpPr>
          <p:nvPr/>
        </p:nvSpPr>
        <p:spPr>
          <a:xfrm>
            <a:off x="609600" y="3714750"/>
            <a:ext cx="6734175" cy="2474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Push in iris hook, rotate to iris border, and retract slowly to pull iris back, then adjust rubber stopper to keep in place</a:t>
            </a:r>
          </a:p>
          <a:p>
            <a:pPr lvl="1"/>
            <a:r>
              <a:rPr lang="en-US" dirty="0"/>
              <a:t>Carefully remove in reverse order at end of case</a:t>
            </a:r>
          </a:p>
        </p:txBody>
      </p:sp>
    </p:spTree>
    <p:extLst>
      <p:ext uri="{BB962C8B-B14F-4D97-AF65-F5344CB8AC3E}">
        <p14:creationId xmlns:p14="http://schemas.microsoft.com/office/powerpoint/2010/main" val="2505251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Wet Lab Stations: 15-Minute Rotations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Malyugin</a:t>
            </a:r>
            <a:r>
              <a:rPr lang="en-US" dirty="0"/>
              <a:t> Ring, </a:t>
            </a:r>
            <a:r>
              <a:rPr lang="en-US" dirty="0" err="1"/>
              <a:t>iRing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Simulated Eye</a:t>
            </a:r>
          </a:p>
          <a:p>
            <a:pPr lvl="1"/>
            <a:r>
              <a:rPr lang="en-US" dirty="0"/>
              <a:t>2-3 residents</a:t>
            </a:r>
          </a:p>
          <a:p>
            <a:r>
              <a:rPr lang="en-US" dirty="0"/>
              <a:t>Iris Hooks </a:t>
            </a:r>
          </a:p>
          <a:p>
            <a:pPr lvl="1"/>
            <a:r>
              <a:rPr lang="en-US" dirty="0"/>
              <a:t>Simulated Eye</a:t>
            </a:r>
          </a:p>
          <a:p>
            <a:pPr lvl="1"/>
            <a:r>
              <a:rPr lang="en-US" dirty="0"/>
              <a:t>2-3 residents</a:t>
            </a:r>
          </a:p>
          <a:p>
            <a:r>
              <a:rPr lang="en-US" dirty="0"/>
              <a:t>Capsulorrhexis</a:t>
            </a:r>
          </a:p>
          <a:p>
            <a:pPr lvl="1"/>
            <a:r>
              <a:rPr lang="en-US" dirty="0" err="1"/>
              <a:t>EyeSi</a:t>
            </a:r>
            <a:endParaRPr lang="en-US" dirty="0"/>
          </a:p>
          <a:p>
            <a:pPr lvl="1"/>
            <a:r>
              <a:rPr lang="en-US" dirty="0"/>
              <a:t>2-3 residents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412105"/>
            <a:ext cx="2844800" cy="365125"/>
          </a:xfrm>
        </p:spPr>
        <p:txBody>
          <a:bodyPr/>
          <a:lstStyle/>
          <a:p>
            <a:fld id="{7CEED5A3-9C0A-204B-9366-5304630B46DF}" type="slidenum">
              <a:rPr lang="en-US" smtClean="0"/>
              <a:t>6</a:t>
            </a:fld>
            <a:endParaRPr lang="en-US" dirty="0"/>
          </a:p>
        </p:txBody>
      </p:sp>
      <p:pic>
        <p:nvPicPr>
          <p:cNvPr id="3074" name="Picture 2" descr="Lessons learned">
            <a:extLst>
              <a:ext uri="{FF2B5EF4-FFF2-40B4-BE49-F238E27FC236}">
                <a16:creationId xmlns:a16="http://schemas.microsoft.com/office/drawing/2014/main" id="{068B83AD-32F2-4170-9EE1-DC0A67157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444" y="1573148"/>
            <a:ext cx="5887671" cy="461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546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0390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20432</TotalTime>
  <Words>337</Words>
  <Application>Microsoft Macintosh PowerPoint</Application>
  <PresentationFormat>Widescreen</PresentationFormat>
  <Paragraphs>60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Garamond</vt:lpstr>
      <vt:lpstr>Office Theme</vt:lpstr>
      <vt:lpstr>PowerPoint Presentation</vt:lpstr>
      <vt:lpstr>PowerPoint Presentation</vt:lpstr>
      <vt:lpstr>So…that’s not 8 mm. What now?</vt:lpstr>
      <vt:lpstr>What tools are in YOUR toolbox?</vt:lpstr>
      <vt:lpstr>Malyugin Ring</vt:lpstr>
      <vt:lpstr>Iris Hooks</vt:lpstr>
      <vt:lpstr>Wet Lab Stations: 15-Minute Rotations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Abendroth</dc:creator>
  <cp:lastModifiedBy>Michael Abendroth</cp:lastModifiedBy>
  <cp:revision>716</cp:revision>
  <cp:lastPrinted>2017-09-22T01:03:27Z</cp:lastPrinted>
  <dcterms:created xsi:type="dcterms:W3CDTF">2015-04-12T16:05:13Z</dcterms:created>
  <dcterms:modified xsi:type="dcterms:W3CDTF">2021-03-28T16:53:14Z</dcterms:modified>
</cp:coreProperties>
</file>