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8muRPtv85zT2O6BtR0fSg==" hashData="JKJwbQMyANhWzB6s4ZuRX75XJeMesUUX+t3p1LgBULgQeru9MFKYfS6MlV2XG3hWX7KBdiGGrcmK0YEdNqzEf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835"/>
    <a:srgbClr val="FE0001"/>
    <a:srgbClr val="CE0F25"/>
    <a:srgbClr val="C91427"/>
    <a:srgbClr val="861138"/>
    <a:srgbClr val="EEBEC6"/>
    <a:srgbClr val="EDBDC6"/>
    <a:srgbClr val="C11633"/>
    <a:srgbClr val="4F862A"/>
    <a:srgbClr val="FF6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86578" autoAdjust="0"/>
  </p:normalViewPr>
  <p:slideViewPr>
    <p:cSldViewPr snapToGrid="0" snapToObjects="1">
      <p:cViewPr varScale="1">
        <p:scale>
          <a:sx n="90" d="100"/>
          <a:sy n="90" d="100"/>
        </p:scale>
        <p:origin x="130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88"/>
    </p:cViewPr>
  </p:outlin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9CFF-7984-8049-9E18-9CED8E3CB6D1}" type="datetimeFigureOut">
              <a:rPr lang="en-US" smtClean="0"/>
              <a:t>3/28/21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768B-CEB8-3D48-A5A3-4C1DFABE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C9883-3C4C-EA4E-9F95-518ACBD41BE1}" type="datetimeFigureOut">
              <a:rPr lang="en-US" smtClean="0"/>
              <a:t>3/28/21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E8948-4663-9F45-9E99-9723FF9E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50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E8948-4663-9F45-9E99-9723FF9E588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8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E8948-4663-9F45-9E99-9723FF9E5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6E8359-7930-2043-9A93-E12C9513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54DB2-AF69-A647-93D3-00CA0600DF13}"/>
              </a:ext>
            </a:extLst>
          </p:cNvPr>
          <p:cNvSpPr/>
          <p:nvPr userDrawn="1"/>
        </p:nvSpPr>
        <p:spPr>
          <a:xfrm>
            <a:off x="-2" y="5635392"/>
            <a:ext cx="12192000" cy="934007"/>
          </a:xfrm>
          <a:prstGeom prst="rect">
            <a:avLst/>
          </a:prstGeom>
          <a:solidFill>
            <a:srgbClr val="CE0F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61138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018003-0ED3-F549-9D51-A2D56A4AFD73}"/>
              </a:ext>
            </a:extLst>
          </p:cNvPr>
          <p:cNvSpPr txBox="1">
            <a:spLocks/>
          </p:cNvSpPr>
          <p:nvPr userDrawn="1"/>
        </p:nvSpPr>
        <p:spPr>
          <a:xfrm>
            <a:off x="0" y="5635391"/>
            <a:ext cx="6096000" cy="9340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pc="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Wills Eye Surgical Curriculum</a:t>
            </a:r>
          </a:p>
        </p:txBody>
      </p:sp>
    </p:spTree>
    <p:extLst>
      <p:ext uri="{BB962C8B-B14F-4D97-AF65-F5344CB8AC3E}">
        <p14:creationId xmlns:p14="http://schemas.microsoft.com/office/powerpoint/2010/main" val="6117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7C012-435F-5946-9707-89E899B2B412}"/>
              </a:ext>
            </a:extLst>
          </p:cNvPr>
          <p:cNvSpPr txBox="1"/>
          <p:nvPr userDrawn="1"/>
        </p:nvSpPr>
        <p:spPr>
          <a:xfrm>
            <a:off x="2481943" y="6483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29A16B5-C609-1C40-A8DD-FC419D1B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2105"/>
            <a:ext cx="2844800" cy="365125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90F0153F-5A2C-3A4E-B55D-76C3916E2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Garamond" panose="02020404030301010803" pitchFamily="18" charset="0"/>
              </a:defRPr>
            </a:lvl1pPr>
            <a:lvl2pPr>
              <a:defRPr sz="2400">
                <a:latin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Garamond" panose="02020404030301010803" pitchFamily="18" charset="0"/>
              </a:defRPr>
            </a:lvl1pPr>
            <a:lvl2pPr>
              <a:defRPr sz="2400">
                <a:latin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90F0153F-5A2C-3A4E-B55D-76C3916E2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3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6E8359-7930-2043-9A93-E12C9513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CBA03-07C2-0D43-A60D-AF13CB4D4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2214" y="1977158"/>
            <a:ext cx="5167571" cy="29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8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121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8A34BE12-C449-5242-AF55-CB887E18AF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ln w="6350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9600" y="6311744"/>
            <a:ext cx="10972800" cy="0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3" t="9781" r="40811" b="61128"/>
          <a:stretch/>
        </p:blipFill>
        <p:spPr>
          <a:xfrm>
            <a:off x="686789" y="6460460"/>
            <a:ext cx="289108" cy="231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EDDAC-2F7C-1B4A-B377-208C6728CB3E}"/>
              </a:ext>
            </a:extLst>
          </p:cNvPr>
          <p:cNvSpPr txBox="1"/>
          <p:nvPr userDrawn="1"/>
        </p:nvSpPr>
        <p:spPr>
          <a:xfrm>
            <a:off x="975897" y="6333394"/>
            <a:ext cx="4024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0" dirty="0">
                <a:solidFill>
                  <a:srgbClr val="E21835"/>
                </a:solidFill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Wills Eye</a:t>
            </a:r>
            <a:r>
              <a:rPr lang="en-US" sz="2400" spc="0" dirty="0"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 Surgical Curriculum</a:t>
            </a:r>
          </a:p>
        </p:txBody>
      </p:sp>
    </p:spTree>
    <p:extLst>
      <p:ext uri="{BB962C8B-B14F-4D97-AF65-F5344CB8AC3E}">
        <p14:creationId xmlns:p14="http://schemas.microsoft.com/office/powerpoint/2010/main" val="302690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AE3833-D4AB-A244-957F-AA3F70A797C7}"/>
              </a:ext>
            </a:extLst>
          </p:cNvPr>
          <p:cNvSpPr txBox="1"/>
          <p:nvPr/>
        </p:nvSpPr>
        <p:spPr>
          <a:xfrm>
            <a:off x="0" y="1757186"/>
            <a:ext cx="121920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spc="-150" dirty="0">
                <a:ln w="1270">
                  <a:solidFill>
                    <a:schemeClr val="bg1"/>
                  </a:solidFill>
                </a:ln>
                <a:solidFill>
                  <a:srgbClr val="CE0F25"/>
                </a:solidFill>
                <a:latin typeface="Garamond" panose="02020404030301010803" pitchFamily="18" charset="0"/>
              </a:rPr>
              <a:t>Introduction to</a:t>
            </a:r>
          </a:p>
          <a:p>
            <a:pPr algn="ctr"/>
            <a:r>
              <a:rPr lang="en-US" sz="7200" b="1" spc="-150" dirty="0">
                <a:ln w="1270">
                  <a:solidFill>
                    <a:schemeClr val="bg1"/>
                  </a:solidFill>
                </a:ln>
                <a:solidFill>
                  <a:srgbClr val="CE0F25"/>
                </a:solidFill>
                <a:latin typeface="Garamond" panose="02020404030301010803" pitchFamily="18" charset="0"/>
              </a:rPr>
              <a:t>Cataract Surgery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CD9B08D-25E8-C447-B18F-8035DE3F15FB}"/>
              </a:ext>
            </a:extLst>
          </p:cNvPr>
          <p:cNvSpPr txBox="1">
            <a:spLocks/>
          </p:cNvSpPr>
          <p:nvPr/>
        </p:nvSpPr>
        <p:spPr>
          <a:xfrm>
            <a:off x="6096000" y="5635390"/>
            <a:ext cx="6096000" cy="9340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pc="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Christina McGowan, MD</a:t>
            </a:r>
          </a:p>
        </p:txBody>
      </p:sp>
    </p:spTree>
    <p:extLst>
      <p:ext uri="{BB962C8B-B14F-4D97-AF65-F5344CB8AC3E}">
        <p14:creationId xmlns:p14="http://schemas.microsoft.com/office/powerpoint/2010/main" val="40916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BB5B-1E80-B646-923B-18AC00FC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8b: Nuclear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78C27-8069-C245-8929-E29F2D950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Torque application</a:t>
            </a:r>
          </a:p>
          <a:p>
            <a:pPr lvl="1"/>
            <a:r>
              <a:rPr lang="en-US" dirty="0"/>
              <a:t>Rotate nucleus by applying pressure at most peripheral extent of groove</a:t>
            </a:r>
          </a:p>
          <a:p>
            <a:pPr lvl="1"/>
            <a:r>
              <a:rPr lang="en-US" dirty="0"/>
              <a:t>Also apply pressure against densest part of remaining nucleus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ED412-DC7E-744D-AA7F-F2035A8E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3E68-1348-664D-9586-4A6E4560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8c: Nuclear Division – Divide &amp; Conquer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76DAE-7C1C-2A41-8ED3-8EF15A51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 descr="Picture 2">
            <a:extLst>
              <a:ext uri="{FF2B5EF4-FFF2-40B4-BE49-F238E27FC236}">
                <a16:creationId xmlns:a16="http://schemas.microsoft.com/office/drawing/2014/main" id="{26F3BEDA-F785-5E4C-B59D-67996B0B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" t="2213" r="5203"/>
          <a:stretch/>
        </p:blipFill>
        <p:spPr>
          <a:xfrm>
            <a:off x="1272209" y="1662933"/>
            <a:ext cx="2769704" cy="4477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EAEE747-45DC-7342-9607-C7253EB6A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71"/>
          <a:stretch/>
        </p:blipFill>
        <p:spPr>
          <a:xfrm>
            <a:off x="5429821" y="1662933"/>
            <a:ext cx="5138787" cy="224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DB76BE0-7FCC-AB4C-988B-C09FECB08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832" y="4114376"/>
            <a:ext cx="5828767" cy="20023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9919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F73E-84D4-4243-A07F-6F8E0C12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8c: Nuclear Division – Horizontal Chop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1702-B858-F84B-9A5F-F80C8907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 descr="Content Placeholder 4">
            <a:extLst>
              <a:ext uri="{FF2B5EF4-FFF2-40B4-BE49-F238E27FC236}">
                <a16:creationId xmlns:a16="http://schemas.microsoft.com/office/drawing/2014/main" id="{E306B144-C05B-6348-9CAD-683302577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93" t="14998" r="8309" b="22646"/>
          <a:stretch/>
        </p:blipFill>
        <p:spPr>
          <a:xfrm>
            <a:off x="4264572" y="1671144"/>
            <a:ext cx="3662855" cy="44653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027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F73E-84D4-4243-A07F-6F8E0C12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8c: Nuclear Division – Vertical Chop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1702-B858-F84B-9A5F-F80C8907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4" descr="Content Placeholder 4">
            <a:extLst>
              <a:ext uri="{FF2B5EF4-FFF2-40B4-BE49-F238E27FC236}">
                <a16:creationId xmlns:a16="http://schemas.microsoft.com/office/drawing/2014/main" id="{1817CCEE-CA4B-784F-B0EE-4217FB768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86" t="12361" r="7958" b="20973"/>
          <a:stretch/>
        </p:blipFill>
        <p:spPr>
          <a:xfrm>
            <a:off x="2309649" y="1756495"/>
            <a:ext cx="3486807" cy="4302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Content Placeholder 4" descr="Content Placeholder 4">
            <a:extLst>
              <a:ext uri="{FF2B5EF4-FFF2-40B4-BE49-F238E27FC236}">
                <a16:creationId xmlns:a16="http://schemas.microsoft.com/office/drawing/2014/main" id="{9821B4D7-9473-A145-8EA6-6AE010806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18" t="16246" r="8830" b="16227"/>
          <a:stretch/>
        </p:blipFill>
        <p:spPr>
          <a:xfrm>
            <a:off x="6395545" y="1756495"/>
            <a:ext cx="3303952" cy="43028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166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AD5A-034E-9A49-9675-FD781700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8d: Nuclear Removal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EC87A-5759-E343-BFDA-E6DB48ED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Shape 441" descr="Shape 441">
            <a:extLst>
              <a:ext uri="{FF2B5EF4-FFF2-40B4-BE49-F238E27FC236}">
                <a16:creationId xmlns:a16="http://schemas.microsoft.com/office/drawing/2014/main" id="{6EF44386-271E-D248-9B0C-38B656449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8" t="3737" r="6096" b="5284"/>
          <a:stretch/>
        </p:blipFill>
        <p:spPr>
          <a:xfrm>
            <a:off x="4151586" y="1566245"/>
            <a:ext cx="3888828" cy="46341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6016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E3CF-B3DE-8545-93E8-F5D79F31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9: Cortical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5D39B-87D1-994D-A48A-46DD4450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358759" cy="4588882"/>
          </a:xfrm>
        </p:spPr>
        <p:txBody>
          <a:bodyPr>
            <a:normAutofit/>
          </a:bodyPr>
          <a:lstStyle/>
          <a:p>
            <a:r>
              <a:rPr lang="en-US" dirty="0"/>
              <a:t>Irrigation/Aspiration (I/A) handpiece</a:t>
            </a:r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Straight tip</a:t>
            </a:r>
          </a:p>
          <a:p>
            <a:pPr lvl="1"/>
            <a:r>
              <a:rPr lang="en-US" dirty="0"/>
              <a:t>Angled tip: 45- or 90-degree</a:t>
            </a:r>
          </a:p>
          <a:p>
            <a:pPr lvl="1"/>
            <a:r>
              <a:rPr lang="en-US" dirty="0"/>
              <a:t>Bimanual</a:t>
            </a:r>
          </a:p>
          <a:p>
            <a:pPr lvl="1"/>
            <a:r>
              <a:rPr lang="en-US" dirty="0"/>
              <a:t>Curved soft silicone</a:t>
            </a:r>
          </a:p>
          <a:p>
            <a:r>
              <a:rPr lang="en-US" dirty="0"/>
              <a:t>Manual J-cannula if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7B1BB-AB95-5447-B9D8-A8EF1F70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Shape 455" descr="Shape 455">
            <a:extLst>
              <a:ext uri="{FF2B5EF4-FFF2-40B4-BE49-F238E27FC236}">
                <a16:creationId xmlns:a16="http://schemas.microsoft.com/office/drawing/2014/main" id="{46DCC67C-8718-5248-AEE3-DF5B8AD74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75" b="5501"/>
          <a:stretch/>
        </p:blipFill>
        <p:spPr>
          <a:xfrm>
            <a:off x="5875103" y="2335504"/>
            <a:ext cx="3326165" cy="3118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414CB38-F9B1-EA43-B0A5-5E55012C5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874" y="1504857"/>
            <a:ext cx="2076844" cy="2101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B2F051FE-E604-6A46-A900-E29F95113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556" y="3564852"/>
            <a:ext cx="2076844" cy="26967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784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2C4D-1A44-CB49-B9E5-53C1FD97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10: Cohesive Viscoelastic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B797-7F9B-FC4E-86E3-C6D43588B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the capsular bag with cohesive viscoelastic to create space for the intraocular lens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75F3D-05CA-F344-8073-F9356FFE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6DCC-DC44-E849-AAA9-FD6DB2A4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11: Intraocular Lens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34F4F-BB26-B149-8586-90F26ED0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CFED247-90FF-0F44-B5A5-DF6D1CD0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29" y="1559159"/>
            <a:ext cx="9572341" cy="46317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2067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A618-C649-4A4F-8A59-A1839D76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12: Aspiration of Viscoelastic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65FBF-D077-DE4B-9C01-F0D68F931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 that the IOL is centered within the capsular bag</a:t>
            </a:r>
          </a:p>
          <a:p>
            <a:r>
              <a:rPr lang="en-US" dirty="0"/>
              <a:t>Aspirate the viscoelastic from the capsular bag and anterior chamber to prevent post-operative IOP spike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A8FA0-BB37-B64D-8BEF-46E22F8B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21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45B6-8982-A34F-AA03-D178AFB9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13: Hydration of Corneal Wounds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C65A-5CD9-5047-A788-941C38636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Hydrate the main corneal incision and paracentesis incision(s) with balanced salt solution to seal the incisions </a:t>
            </a:r>
          </a:p>
          <a:p>
            <a:r>
              <a:rPr lang="en-US" dirty="0"/>
              <a:t>Pressurize the eye to 20-25 mmHg</a:t>
            </a:r>
          </a:p>
          <a:p>
            <a:r>
              <a:rPr lang="en-US" dirty="0"/>
              <a:t>Check the wounds with a </a:t>
            </a:r>
            <a:r>
              <a:rPr lang="en-US" dirty="0" err="1"/>
              <a:t>Weck-Cel</a:t>
            </a:r>
            <a:r>
              <a:rPr lang="en-US" dirty="0"/>
              <a:t> sponge to confirm that they are Seidel negative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A4A3E-76A3-E343-A2E5-06DDB682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Paracentesis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4891088" cy="4588882"/>
          </a:xfrm>
        </p:spPr>
        <p:txBody>
          <a:bodyPr/>
          <a:lstStyle/>
          <a:p>
            <a:r>
              <a:rPr lang="en-US" dirty="0"/>
              <a:t>Can use different blades, including a 30-degree blade or a Supersharp blade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12105"/>
            <a:ext cx="2844800" cy="365125"/>
          </a:xfrm>
        </p:spPr>
        <p:txBody>
          <a:bodyPr/>
          <a:lstStyle/>
          <a:p>
            <a:fld id="{7CEED5A3-9C0A-204B-9366-5304630B46DF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asted-movie.gif" descr="pasted-movie.gif">
            <a:extLst>
              <a:ext uri="{FF2B5EF4-FFF2-40B4-BE49-F238E27FC236}">
                <a16:creationId xmlns:a16="http://schemas.microsoft.com/office/drawing/2014/main" id="{AC5F97F9-69E2-E645-A042-0335C2CCF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7" y="1816748"/>
            <a:ext cx="5795962" cy="40875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41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39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04F5-3EC3-AC42-B0D0-DB9B33CD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Intracameral Anesthetic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1BFA-B2E0-C844-8D88-262EE1286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9184" indent="-329184" defTabSz="438911">
              <a:defRPr sz="3072"/>
            </a:pPr>
            <a:r>
              <a:rPr lang="en-US" dirty="0"/>
              <a:t>Preservative-free lidocaine or Epi-</a:t>
            </a:r>
            <a:r>
              <a:rPr lang="en-US" dirty="0" err="1"/>
              <a:t>Shugarcaine</a:t>
            </a:r>
            <a:r>
              <a:rPr lang="en-US" dirty="0"/>
              <a:t> (epinephrine with lidocaine)</a:t>
            </a:r>
          </a:p>
          <a:p>
            <a:pPr marL="729234" lvl="1" indent="-329184" defTabSz="438911">
              <a:defRPr sz="3072"/>
            </a:pPr>
            <a:r>
              <a:rPr lang="en-US" dirty="0"/>
              <a:t>Epi-</a:t>
            </a:r>
            <a:r>
              <a:rPr lang="en-US" dirty="0" err="1"/>
              <a:t>Shugarcaine</a:t>
            </a:r>
            <a:r>
              <a:rPr lang="en-US" dirty="0"/>
              <a:t> maximizes pupillary dilation and iris stability</a:t>
            </a:r>
          </a:p>
          <a:p>
            <a:pPr marL="329184" indent="-329184" defTabSz="438911">
              <a:defRPr sz="3072"/>
            </a:pPr>
            <a:r>
              <a:rPr lang="en-US" dirty="0"/>
              <a:t>Injected through the paracentesis wound</a:t>
            </a:r>
          </a:p>
          <a:p>
            <a:pPr marL="329184" indent="-329184" defTabSz="438911">
              <a:defRPr sz="3072"/>
            </a:pPr>
            <a:r>
              <a:rPr lang="en-US" dirty="0"/>
              <a:t>If Trypan is used to stain the anterior capsule, it is injected after the anesthetic then irrigated out of the eye with BSS after ~10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77C3B-500B-7547-9F2C-B1F104E8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3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95D33-D895-6740-AFAB-C49CB969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Dispersive Viscoelastic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B8E18-9563-2F42-BB35-18B347E7E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Injected through the paracentesis to deepen the anterior chamber for the main incision formation</a:t>
            </a:r>
          </a:p>
          <a:p>
            <a:r>
              <a:rPr lang="en-US" dirty="0"/>
              <a:t>Common brands: </a:t>
            </a:r>
          </a:p>
          <a:p>
            <a:pPr lvl="1"/>
            <a:r>
              <a:rPr lang="en-US" dirty="0" err="1"/>
              <a:t>Viscoat</a:t>
            </a:r>
            <a:r>
              <a:rPr lang="en-US" dirty="0"/>
              <a:t> (Alcon)</a:t>
            </a:r>
          </a:p>
          <a:p>
            <a:pPr lvl="1"/>
            <a:r>
              <a:rPr lang="en-US" dirty="0" err="1"/>
              <a:t>Amvisc</a:t>
            </a:r>
            <a:r>
              <a:rPr lang="en-US" dirty="0"/>
              <a:t> (B&amp;L)</a:t>
            </a:r>
          </a:p>
          <a:p>
            <a:pPr lvl="1"/>
            <a:r>
              <a:rPr lang="en-US" dirty="0" err="1"/>
              <a:t>Healon</a:t>
            </a:r>
            <a:r>
              <a:rPr lang="en-US" dirty="0"/>
              <a:t> (J&amp;J)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1DE7C-B893-5441-B943-98D0F1B4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0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8CEA9-2742-DB4D-80A9-FF5C580A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Main Wound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73584-B037-5541-B3B6-2355B6669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use a 2.4 mm keratome to make a </a:t>
            </a:r>
            <a:r>
              <a:rPr lang="en-US" dirty="0" err="1"/>
              <a:t>triplanar</a:t>
            </a:r>
            <a:r>
              <a:rPr lang="en-US" dirty="0"/>
              <a:t> wound </a:t>
            </a:r>
          </a:p>
          <a:p>
            <a:r>
              <a:rPr lang="en-US" dirty="0"/>
              <a:t>Stabilize the eye using 0.12 forceps in the paracentesis wound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21BCF-1D52-BD4D-A1B4-5C0507E7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4DA32D16-8560-6144-B8E3-D13E5DC11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79" y="2950208"/>
            <a:ext cx="4286745" cy="3238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FD8F1C2-256C-2846-9FF7-717B5A09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777" y="2888486"/>
            <a:ext cx="3944935" cy="33005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313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91AA-2712-8F4E-B66E-0AA14B2D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Iris Expansive Devices (if Needed)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251D-22F4-F145-9C8E-EDBFF5C29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an </a:t>
            </a:r>
            <a:r>
              <a:rPr lang="en-US" dirty="0" err="1"/>
              <a:t>Malyugin</a:t>
            </a:r>
            <a:r>
              <a:rPr lang="en-US" dirty="0"/>
              <a:t> ring or iris hooks, if needed, to expand the iris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F6A3D-C6FE-BF4C-A1B1-64ACC017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C2B1D70-7525-9844-A7ED-2B8163123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4" r="10166"/>
          <a:stretch/>
        </p:blipFill>
        <p:spPr>
          <a:xfrm>
            <a:off x="1443038" y="2238584"/>
            <a:ext cx="4129088" cy="3864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DECA57F-D901-1548-BC5C-ED5C9E9806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1" t="5890" r="14187"/>
          <a:stretch/>
        </p:blipFill>
        <p:spPr>
          <a:xfrm>
            <a:off x="6262689" y="2471738"/>
            <a:ext cx="4319588" cy="35610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768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AE90-18FF-2745-BC07-4CCB88D4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Capsulorrhexis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CD1E7-0679-9248-8EB0-6B8DCF75D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319838" cy="4588882"/>
          </a:xfrm>
        </p:spPr>
        <p:txBody>
          <a:bodyPr/>
          <a:lstStyle/>
          <a:p>
            <a:r>
              <a:rPr lang="en-US" dirty="0"/>
              <a:t>Use a cystotome to begin the capsulotomy with a capsular flap</a:t>
            </a:r>
          </a:p>
          <a:p>
            <a:r>
              <a:rPr lang="en-US" dirty="0"/>
              <a:t>Use a cystotome or Utrata forceps to direct the flap along a continuous curvilinear capsulorrhexis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3B3B3-C6B3-D444-9020-5744A232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Picture 2">
            <a:extLst>
              <a:ext uri="{FF2B5EF4-FFF2-40B4-BE49-F238E27FC236}">
                <a16:creationId xmlns:a16="http://schemas.microsoft.com/office/drawing/2014/main" id="{4691EE43-D287-8740-A3C2-D8A9EE133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7" b="15388"/>
          <a:stretch/>
        </p:blipFill>
        <p:spPr>
          <a:xfrm>
            <a:off x="7343776" y="1644330"/>
            <a:ext cx="3886203" cy="457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31E8C8E-3C5A-2E49-A4F9-72B1F883DC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7468" y="4413249"/>
            <a:ext cx="4864101" cy="16891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904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82E3-1674-8F46-B154-7CD88CD1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</a:t>
            </a:r>
            <a:r>
              <a:rPr lang="en-US" dirty="0" err="1"/>
              <a:t>Hydrodissection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8D341-548E-904C-8B8B-FAEB07D34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cannula with BSS to inject a fluid wave around the lens to break cortical adhesions and mobilize the lens in the capsular bag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F24D-1968-BD43-AED9-C684E2A9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Shape 386" descr="Shape 386">
            <a:extLst>
              <a:ext uri="{FF2B5EF4-FFF2-40B4-BE49-F238E27FC236}">
                <a16:creationId xmlns:a16="http://schemas.microsoft.com/office/drawing/2014/main" id="{778B249C-9278-0A49-9902-C476CE1E6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2" b="3231"/>
          <a:stretch/>
        </p:blipFill>
        <p:spPr>
          <a:xfrm>
            <a:off x="1161804" y="2803357"/>
            <a:ext cx="3463205" cy="339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8CBECCE-2DD9-1545-9F96-C579C6DEB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5" b="9598"/>
          <a:stretch/>
        </p:blipFill>
        <p:spPr>
          <a:xfrm>
            <a:off x="4793974" y="2807998"/>
            <a:ext cx="6407426" cy="33895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020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9C40-3BA8-B749-84AE-2EE00CF1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8a: Grooving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8AAA5-FC72-E94F-93B4-58D26119C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sculpt setting</a:t>
            </a:r>
          </a:p>
          <a:p>
            <a:r>
              <a:rPr lang="en-US" dirty="0"/>
              <a:t>Judge depth of groove</a:t>
            </a:r>
          </a:p>
          <a:p>
            <a:pPr lvl="1"/>
            <a:r>
              <a:rPr lang="en-US" dirty="0"/>
              <a:t>Red reflex brightens the deeper you are</a:t>
            </a:r>
          </a:p>
          <a:p>
            <a:pPr lvl="1"/>
            <a:r>
              <a:rPr lang="en-US" dirty="0"/>
              <a:t>Needle thickness</a:t>
            </a:r>
          </a:p>
          <a:p>
            <a:pPr lvl="2"/>
            <a:r>
              <a:rPr lang="en-US" dirty="0"/>
              <a:t>3 needle thickness centrally</a:t>
            </a:r>
          </a:p>
          <a:p>
            <a:pPr lvl="2"/>
            <a:r>
              <a:rPr lang="en-US" dirty="0"/>
              <a:t>2 needle thickness in mid-periphery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2DAA1-004D-5940-B57E-9D8E9AFC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Picture 2">
            <a:extLst>
              <a:ext uri="{FF2B5EF4-FFF2-40B4-BE49-F238E27FC236}">
                <a16:creationId xmlns:a16="http://schemas.microsoft.com/office/drawing/2014/main" id="{AB893B46-B4C7-9541-AD0C-1400F8257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6" b="4577"/>
          <a:stretch/>
        </p:blipFill>
        <p:spPr>
          <a:xfrm>
            <a:off x="7580541" y="1640661"/>
            <a:ext cx="3734261" cy="44207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99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19966</TotalTime>
  <Words>466</Words>
  <Application>Microsoft Macintosh PowerPoint</Application>
  <PresentationFormat>Widescreen</PresentationFormat>
  <Paragraphs>79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Office Theme</vt:lpstr>
      <vt:lpstr>PowerPoint Presentation</vt:lpstr>
      <vt:lpstr>Step 1: Paracentesis</vt:lpstr>
      <vt:lpstr>Step 2: Intracameral Anesthetic</vt:lpstr>
      <vt:lpstr>Step 3: Dispersive Viscoelastic</vt:lpstr>
      <vt:lpstr>Step 4: Main Wound</vt:lpstr>
      <vt:lpstr>Step 5: Iris Expansive Devices (if Needed)</vt:lpstr>
      <vt:lpstr>Step 6: Capsulorrhexis</vt:lpstr>
      <vt:lpstr>Step 7: Hydrodissection</vt:lpstr>
      <vt:lpstr>Step 8a: Grooving</vt:lpstr>
      <vt:lpstr>Step 8b: Nuclear Rotation</vt:lpstr>
      <vt:lpstr>Step 8c: Nuclear Division – Divide &amp; Conquer</vt:lpstr>
      <vt:lpstr>Step 8c: Nuclear Division – Horizontal Chop</vt:lpstr>
      <vt:lpstr>Step 8c: Nuclear Division – Vertical Chop</vt:lpstr>
      <vt:lpstr>Step 8d: Nuclear Removal</vt:lpstr>
      <vt:lpstr>Step 9: Cortical Removal</vt:lpstr>
      <vt:lpstr>Step 10: Cohesive Viscoelastic</vt:lpstr>
      <vt:lpstr>Step 11: Intraocular Lens</vt:lpstr>
      <vt:lpstr>Step 12: Aspiration of Viscoelastic</vt:lpstr>
      <vt:lpstr>Step 13: Hydration of Corneal Wounds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Abendroth</dc:creator>
  <cp:lastModifiedBy>Michael Abendroth</cp:lastModifiedBy>
  <cp:revision>698</cp:revision>
  <cp:lastPrinted>2017-09-22T01:03:27Z</cp:lastPrinted>
  <dcterms:created xsi:type="dcterms:W3CDTF">2015-04-12T16:05:13Z</dcterms:created>
  <dcterms:modified xsi:type="dcterms:W3CDTF">2021-03-29T01:48:44Z</dcterms:modified>
</cp:coreProperties>
</file>