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76" r:id="rId4"/>
    <p:sldId id="257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+PBy2GIGGVDNW3dVNR7kw==" hashData="tb0em7x0uJhItWvHy2Yq/L59/GAkm4kKFhfKASX2D6u4OKizWLBGqkupZ2OxDHCKlWTRyblljU/guvNs/zy4/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835"/>
    <a:srgbClr val="FE0001"/>
    <a:srgbClr val="CE0F25"/>
    <a:srgbClr val="C91427"/>
    <a:srgbClr val="861138"/>
    <a:srgbClr val="EEBEC6"/>
    <a:srgbClr val="EDBDC6"/>
    <a:srgbClr val="C11633"/>
    <a:srgbClr val="4F862A"/>
    <a:srgbClr val="FF6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1" autoAdjust="0"/>
    <p:restoredTop sz="86578" autoAdjust="0"/>
  </p:normalViewPr>
  <p:slideViewPr>
    <p:cSldViewPr snapToGrid="0" snapToObjects="1">
      <p:cViewPr varScale="1">
        <p:scale>
          <a:sx n="90" d="100"/>
          <a:sy n="90" d="100"/>
        </p:scale>
        <p:origin x="166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88"/>
    </p:cViewPr>
  </p:outlin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9CFF-7984-8049-9E18-9CED8E3CB6D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768B-CEB8-3D48-A5A3-4C1DFABE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9883-3C4C-EA4E-9F95-518ACBD41BE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8948-4663-9F45-9E99-9723FF9E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E8359-7930-2043-9A93-E12C9513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54DB2-AF69-A647-93D3-00CA0600DF13}"/>
              </a:ext>
            </a:extLst>
          </p:cNvPr>
          <p:cNvSpPr/>
          <p:nvPr userDrawn="1"/>
        </p:nvSpPr>
        <p:spPr>
          <a:xfrm>
            <a:off x="-2" y="5635392"/>
            <a:ext cx="12192000" cy="934007"/>
          </a:xfrm>
          <a:prstGeom prst="rect">
            <a:avLst/>
          </a:prstGeom>
          <a:solidFill>
            <a:srgbClr val="CE0F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61138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018003-0ED3-F549-9D51-A2D56A4AFD73}"/>
              </a:ext>
            </a:extLst>
          </p:cNvPr>
          <p:cNvSpPr txBox="1">
            <a:spLocks/>
          </p:cNvSpPr>
          <p:nvPr userDrawn="1"/>
        </p:nvSpPr>
        <p:spPr>
          <a:xfrm>
            <a:off x="0" y="5635391"/>
            <a:ext cx="6096000" cy="9340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Wills Eye Surgical Curriculum</a:t>
            </a:r>
          </a:p>
        </p:txBody>
      </p:sp>
    </p:spTree>
    <p:extLst>
      <p:ext uri="{BB962C8B-B14F-4D97-AF65-F5344CB8AC3E}">
        <p14:creationId xmlns:p14="http://schemas.microsoft.com/office/powerpoint/2010/main" val="61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7C012-435F-5946-9707-89E899B2B412}"/>
              </a:ext>
            </a:extLst>
          </p:cNvPr>
          <p:cNvSpPr txBox="1"/>
          <p:nvPr userDrawn="1"/>
        </p:nvSpPr>
        <p:spPr>
          <a:xfrm>
            <a:off x="2481943" y="6483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29A16B5-C609-1C40-A8DD-FC419D1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90F0153F-5A2C-3A4E-B55D-76C3916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90F0153F-5A2C-3A4E-B55D-76C3916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3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E8359-7930-2043-9A93-E12C9513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CBA03-07C2-0D43-A60D-AF13CB4D4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2214" y="1977158"/>
            <a:ext cx="5167571" cy="29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8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121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8A34BE12-C449-5242-AF55-CB887E18AF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6350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" y="6311744"/>
            <a:ext cx="10972800" cy="0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3" t="9781" r="40811" b="61128"/>
          <a:stretch/>
        </p:blipFill>
        <p:spPr>
          <a:xfrm>
            <a:off x="686789" y="6460460"/>
            <a:ext cx="289108" cy="231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EDDAC-2F7C-1B4A-B377-208C6728CB3E}"/>
              </a:ext>
            </a:extLst>
          </p:cNvPr>
          <p:cNvSpPr txBox="1"/>
          <p:nvPr userDrawn="1"/>
        </p:nvSpPr>
        <p:spPr>
          <a:xfrm>
            <a:off x="975897" y="6333394"/>
            <a:ext cx="402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0" dirty="0">
                <a:solidFill>
                  <a:srgbClr val="E21835"/>
                </a:solidFill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Wills Eye</a:t>
            </a:r>
            <a:r>
              <a:rPr lang="en-US" sz="2400" spc="0" dirty="0"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 Surgical Curriculum</a:t>
            </a:r>
          </a:p>
        </p:txBody>
      </p:sp>
    </p:spTree>
    <p:extLst>
      <p:ext uri="{BB962C8B-B14F-4D97-AF65-F5344CB8AC3E}">
        <p14:creationId xmlns:p14="http://schemas.microsoft.com/office/powerpoint/2010/main" val="30269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niosco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urriculum.iowaglaucoma.org/index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AE3833-D4AB-A244-957F-AA3F70A797C7}"/>
              </a:ext>
            </a:extLst>
          </p:cNvPr>
          <p:cNvSpPr txBox="1"/>
          <p:nvPr/>
        </p:nvSpPr>
        <p:spPr>
          <a:xfrm>
            <a:off x="0" y="2311183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spc="-150" dirty="0">
                <a:ln w="1270">
                  <a:solidFill>
                    <a:schemeClr val="bg1"/>
                  </a:solidFill>
                </a:ln>
                <a:solidFill>
                  <a:srgbClr val="CE0F25"/>
                </a:solidFill>
                <a:latin typeface="Garamond" panose="02020404030301010803" pitchFamily="18" charset="0"/>
              </a:rPr>
              <a:t>Gonioscopy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D9B08D-25E8-C447-B18F-8035DE3F15FB}"/>
              </a:ext>
            </a:extLst>
          </p:cNvPr>
          <p:cNvSpPr txBox="1">
            <a:spLocks/>
          </p:cNvSpPr>
          <p:nvPr/>
        </p:nvSpPr>
        <p:spPr>
          <a:xfrm>
            <a:off x="6096000" y="5635390"/>
            <a:ext cx="6096000" cy="9340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Daniel Lee, MD</a:t>
            </a:r>
          </a:p>
        </p:txBody>
      </p:sp>
    </p:spTree>
    <p:extLst>
      <p:ext uri="{BB962C8B-B14F-4D97-AF65-F5344CB8AC3E}">
        <p14:creationId xmlns:p14="http://schemas.microsoft.com/office/powerpoint/2010/main" val="75444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C6E4-539B-5547-A450-A6D1AF9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F8BA-0469-4B4B-8EE8-082BE4A4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805160" cy="4588882"/>
          </a:xfrm>
        </p:spPr>
        <p:txBody>
          <a:bodyPr/>
          <a:lstStyle/>
          <a:p>
            <a:r>
              <a:rPr lang="en-US" dirty="0"/>
              <a:t>Minimize light going through the pupil</a:t>
            </a:r>
          </a:p>
          <a:p>
            <a:pPr lvl="1"/>
            <a:r>
              <a:rPr lang="en-US" dirty="0"/>
              <a:t>Induced pupillary constriction may artificially open the angle</a:t>
            </a:r>
          </a:p>
          <a:p>
            <a:pPr lvl="1"/>
            <a:r>
              <a:rPr lang="en-US" dirty="0"/>
              <a:t>Turn room lights off and keep slit beam small on dim setting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Note: When evaluating for neovascularization, it’s helpful to have high illumination.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5D67-C49E-8349-BA77-01038A1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4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C6E4-539B-5547-A450-A6D1AF9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5D67-C49E-8349-BA77-01038A1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Gonio - Light - Alward" descr="Gonio - Light - Alward">
            <a:hlinkClick r:id="" action="ppaction://media"/>
            <a:extLst>
              <a:ext uri="{FF2B5EF4-FFF2-40B4-BE49-F238E27FC236}">
                <a16:creationId xmlns:a16="http://schemas.microsoft.com/office/drawing/2014/main" id="{8D4E931F-E673-B141-AB2A-E070EEB698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4955"/>
            <a:ext cx="12192000" cy="6334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314F4-0E5C-DB4E-A23B-4778D14B37EE}"/>
              </a:ext>
            </a:extLst>
          </p:cNvPr>
          <p:cNvSpPr txBox="1"/>
          <p:nvPr/>
        </p:nvSpPr>
        <p:spPr>
          <a:xfrm>
            <a:off x="342899" y="4171950"/>
            <a:ext cx="3371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Excess light induces pupillary constriction and artificially opens the angle</a:t>
            </a:r>
          </a:p>
        </p:txBody>
      </p:sp>
    </p:spTree>
    <p:extLst>
      <p:ext uri="{BB962C8B-B14F-4D97-AF65-F5344CB8AC3E}">
        <p14:creationId xmlns:p14="http://schemas.microsoft.com/office/powerpoint/2010/main" val="18329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6A97-9378-2E4D-8B2C-5A6C17CC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12BCE-23B1-1144-8ABA-397FDB25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gonio lens should </a:t>
            </a:r>
            <a:r>
              <a:rPr lang="en-US" u="sng" dirty="0"/>
              <a:t>very gently</a:t>
            </a:r>
            <a:r>
              <a:rPr lang="en-US" dirty="0"/>
              <a:t> contact the corneal surface</a:t>
            </a:r>
          </a:p>
          <a:p>
            <a:r>
              <a:rPr lang="en-US" dirty="0"/>
              <a:t>Posterior pressure and corneal indentation will artificially open the angle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B05DA-273A-B34F-A37E-5016D70A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7013FD-B2C4-964A-B001-E0E62F27E07C}"/>
              </a:ext>
            </a:extLst>
          </p:cNvPr>
          <p:cNvSpPr/>
          <p:nvPr/>
        </p:nvSpPr>
        <p:spPr>
          <a:xfrm>
            <a:off x="0" y="0"/>
            <a:ext cx="12192000" cy="63349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nio Air Interface - Alward" descr="Gonio Air Interface - Alward">
            <a:hlinkClick r:id="" action="ppaction://media"/>
            <a:extLst>
              <a:ext uri="{FF2B5EF4-FFF2-40B4-BE49-F238E27FC236}">
                <a16:creationId xmlns:a16="http://schemas.microsoft.com/office/drawing/2014/main" id="{544BA8EB-8206-6641-B13B-EAB26A82D51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4277" y="0"/>
            <a:ext cx="9503446" cy="63349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7B260-093D-F840-ABA9-C7E2AEDB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6A97-9378-2E4D-8B2C-5A6C17CC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12BCE-23B1-1144-8ABA-397FDB25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your examination at the superior lens = inferior angle</a:t>
            </a:r>
          </a:p>
          <a:p>
            <a:pPr lvl="1"/>
            <a:r>
              <a:rPr lang="en-US" dirty="0"/>
              <a:t>Typically the most open</a:t>
            </a:r>
          </a:p>
          <a:p>
            <a:pPr lvl="1"/>
            <a:r>
              <a:rPr lang="en-US" dirty="0"/>
              <a:t>The most defined pigmentation</a:t>
            </a:r>
          </a:p>
          <a:p>
            <a:r>
              <a:rPr lang="en-US" dirty="0"/>
              <a:t>Can go clockwise or counter-clockwise</a:t>
            </a:r>
          </a:p>
          <a:p>
            <a:pPr lvl="1"/>
            <a:r>
              <a:rPr lang="en-US" dirty="0"/>
              <a:t>Just be consistent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B05DA-273A-B34F-A37E-5016D70A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D2E398-6B8B-AD41-B271-1A371D8D7E2D}"/>
              </a:ext>
            </a:extLst>
          </p:cNvPr>
          <p:cNvSpPr/>
          <p:nvPr/>
        </p:nvSpPr>
        <p:spPr>
          <a:xfrm>
            <a:off x="0" y="0"/>
            <a:ext cx="12192000" cy="63349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EFD1E-2581-D243-99B0-D364FD04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6DE5C-5E3B-CD4C-AB63-3E2AAB96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57" y="0"/>
            <a:ext cx="11050885" cy="63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3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C5AB8A-D96B-1640-9D73-B526EEAD2441}"/>
              </a:ext>
            </a:extLst>
          </p:cNvPr>
          <p:cNvSpPr/>
          <p:nvPr/>
        </p:nvSpPr>
        <p:spPr>
          <a:xfrm>
            <a:off x="0" y="0"/>
            <a:ext cx="12192000" cy="63349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972AA-25FD-FF4B-A1FB-DE4E685F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8E014-765B-AE4D-B4F2-070F672FE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8"/>
          <a:stretch/>
        </p:blipFill>
        <p:spPr>
          <a:xfrm>
            <a:off x="522949" y="0"/>
            <a:ext cx="11146102" cy="63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4B06-C5E8-3C4D-8683-938C9D29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Indentation Gonioscopy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E3C9C-771F-9740-B307-C2BE2630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88882"/>
          </a:xfrm>
        </p:spPr>
        <p:txBody>
          <a:bodyPr>
            <a:normAutofit/>
          </a:bodyPr>
          <a:lstStyle/>
          <a:p>
            <a:r>
              <a:rPr lang="en-US" dirty="0"/>
              <a:t>The lens diameter is smaller than the corneal diameter</a:t>
            </a:r>
          </a:p>
          <a:p>
            <a:r>
              <a:rPr lang="en-US" dirty="0"/>
              <a:t>Pushing posteriorly drives the lens-iris diaphragm back, which exposes the obscured angle</a:t>
            </a:r>
          </a:p>
          <a:p>
            <a:pPr lvl="1"/>
            <a:r>
              <a:rPr lang="en-US" dirty="0"/>
              <a:t>Determine if angle closure is appositional or </a:t>
            </a:r>
            <a:r>
              <a:rPr lang="en-US" dirty="0" err="1"/>
              <a:t>synechial</a:t>
            </a:r>
            <a:endParaRPr lang="en-US" dirty="0"/>
          </a:p>
          <a:p>
            <a:pPr lvl="1"/>
            <a:r>
              <a:rPr lang="en-US" dirty="0"/>
              <a:t>“Double hump sign” in plateau iris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D9316-8E20-6A42-BDBB-2C05988E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6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30DD-4ACB-B747-BD44-2513514A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Gonioscopy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FD160-95E7-CC4A-B22C-16F463BE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 descr="gonioscopy.org">
            <a:hlinkClick r:id="rId2"/>
            <a:extLst>
              <a:ext uri="{FF2B5EF4-FFF2-40B4-BE49-F238E27FC236}">
                <a16:creationId xmlns:a16="http://schemas.microsoft.com/office/drawing/2014/main" id="{28C622EE-7948-FD4A-8448-4E2F99B3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040349"/>
            <a:ext cx="586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owa Glaucoma Curriculum">
            <a:hlinkClick r:id="rId4"/>
            <a:extLst>
              <a:ext uri="{FF2B5EF4-FFF2-40B4-BE49-F238E27FC236}">
                <a16:creationId xmlns:a16="http://schemas.microsoft.com/office/drawing/2014/main" id="{2A6D7155-C5D5-3C47-9CFB-8A11F5C2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08545"/>
            <a:ext cx="4028047" cy="24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4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9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4875-B200-B54F-8A47-D84DDC7E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not doing enough gonioscopy…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A581-4FE2-444E-BC2C-0BE9B2AB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50% of patients with a glaucoma diagnosis have never had gonioscopy</a:t>
            </a:r>
          </a:p>
          <a:p>
            <a:r>
              <a:rPr lang="en-US" dirty="0"/>
              <a:t>1 out of 10 patients referred by other ophthalmologists with “open angle glaucoma” actually had angle closure glaucoma</a:t>
            </a:r>
          </a:p>
          <a:p>
            <a:r>
              <a:rPr lang="en-US" dirty="0"/>
              <a:t>Angle closure accounts for half of glaucoma blindness worldwide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B901-2904-924F-88C4-8254FD61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53DF-5333-CE40-B552-B9BA0E3F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we doing it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79818-FCA4-FF44-B552-B4B7DD0F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inconvenient and time-consuming</a:t>
            </a:r>
          </a:p>
          <a:p>
            <a:r>
              <a:rPr lang="en-US" dirty="0"/>
              <a:t>Patients find it uncomfortable</a:t>
            </a:r>
          </a:p>
          <a:p>
            <a:r>
              <a:rPr lang="en-US" dirty="0"/>
              <a:t>It’s difficult to master</a:t>
            </a:r>
          </a:p>
          <a:p>
            <a:r>
              <a:rPr lang="en-US" dirty="0"/>
              <a:t>Angle anatomy is confusing…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Gonioscopy is the scleral depression of the anterior segment.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730B9-363B-DC4D-9D07-716BF387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Total Internal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light from the trabecular meshwork does not exit the eye</a:t>
            </a:r>
          </a:p>
          <a:p>
            <a:r>
              <a:rPr lang="en-US" dirty="0"/>
              <a:t>Snell’s Law</a:t>
            </a:r>
          </a:p>
          <a:p>
            <a:pPr lvl="1"/>
            <a:r>
              <a:rPr lang="en-US" dirty="0"/>
              <a:t>Rays approaching the air-tear interface &lt; 46 degrees are reflected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/>
          <a:p>
            <a:fld id="{7CEED5A3-9C0A-204B-9366-5304630B46D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2F058-944F-1E41-A15C-C2F11CDE8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364" y="4158607"/>
            <a:ext cx="4794343" cy="2017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114527-278C-3541-A0E4-80258063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12" y="3415657"/>
            <a:ext cx="5269812" cy="28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C6E4-539B-5547-A450-A6D1AF9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Gonioscopy Overcomes Total Internal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F8BA-0469-4B4B-8EE8-082BE4A4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72122" cy="45888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 Gonioscopy</a:t>
            </a:r>
          </a:p>
          <a:p>
            <a:pPr lvl="1"/>
            <a:r>
              <a:rPr lang="en-US" dirty="0"/>
              <a:t>Lens is placed on the eye, replacing the air-tear interface</a:t>
            </a:r>
          </a:p>
          <a:p>
            <a:pPr lvl="1"/>
            <a:r>
              <a:rPr lang="en-US" dirty="0"/>
              <a:t>Allows for “direct” or upright visualization of the angle</a:t>
            </a:r>
          </a:p>
          <a:p>
            <a:pPr lvl="1"/>
            <a:r>
              <a:rPr lang="en-US" dirty="0"/>
              <a:t>Most commonly used for intra-operative visualization of the angle </a:t>
            </a:r>
          </a:p>
          <a:p>
            <a:pPr lvl="2"/>
            <a:r>
              <a:rPr lang="en-US" dirty="0"/>
              <a:t>Patient must be supine</a:t>
            </a:r>
          </a:p>
          <a:p>
            <a:pPr lvl="2"/>
            <a:r>
              <a:rPr lang="en-US" dirty="0"/>
              <a:t>Awkward viewing angle</a:t>
            </a:r>
          </a:p>
          <a:p>
            <a:pPr lvl="1"/>
            <a:r>
              <a:rPr lang="en-US" dirty="0" err="1"/>
              <a:t>Koeppe</a:t>
            </a:r>
            <a:r>
              <a:rPr lang="en-US" dirty="0"/>
              <a:t>, </a:t>
            </a:r>
            <a:r>
              <a:rPr lang="en-US" dirty="0" err="1"/>
              <a:t>Barkan</a:t>
            </a:r>
            <a:r>
              <a:rPr lang="en-US" dirty="0"/>
              <a:t>, and Swan Jacob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5D67-C49E-8349-BA77-01038A1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 descr="Koeppe Diagnostic Gonio Lens - Medium">
            <a:extLst>
              <a:ext uri="{FF2B5EF4-FFF2-40B4-BE49-F238E27FC236}">
                <a16:creationId xmlns:a16="http://schemas.microsoft.com/office/drawing/2014/main" id="{0710DCDF-0EC8-6E4F-A250-1E9EC7E7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2" y="1966781"/>
            <a:ext cx="3000678" cy="38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7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C6E4-539B-5547-A450-A6D1AF9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Gonioscopy Overcomes Total Internal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F8BA-0469-4B4B-8EE8-082BE4A4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934200" cy="4588882"/>
          </a:xfrm>
        </p:spPr>
        <p:txBody>
          <a:bodyPr/>
          <a:lstStyle/>
          <a:p>
            <a:r>
              <a:rPr lang="en-US" dirty="0"/>
              <a:t>Indirect Gonioscopy</a:t>
            </a:r>
          </a:p>
          <a:p>
            <a:pPr lvl="1"/>
            <a:r>
              <a:rPr lang="en-US" dirty="0"/>
              <a:t>The angle is visualized “indirectly” through a mirror</a:t>
            </a:r>
          </a:p>
          <a:p>
            <a:pPr lvl="1"/>
            <a:r>
              <a:rPr lang="en-US" dirty="0"/>
              <a:t>Able to visualize the angle with a slit lamp</a:t>
            </a:r>
          </a:p>
          <a:p>
            <a:pPr lvl="2"/>
            <a:r>
              <a:rPr lang="en-US" dirty="0"/>
              <a:t>Light rays are reflected off the mirror and exit parallel to the optical axis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5D67-C49E-8349-BA77-01038A1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3" descr="gonio2a">
            <a:extLst>
              <a:ext uri="{FF2B5EF4-FFF2-40B4-BE49-F238E27FC236}">
                <a16:creationId xmlns:a16="http://schemas.microsoft.com/office/drawing/2014/main" id="{26AD6FEC-BA5B-BC46-9AD0-C6EF4DC01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7080" r="19581" b="3097"/>
          <a:stretch/>
        </p:blipFill>
        <p:spPr>
          <a:xfrm>
            <a:off x="7848600" y="2164398"/>
            <a:ext cx="373380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2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C6E4-539B-5547-A450-A6D1AF9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Indirect Gonio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F8BA-0469-4B4B-8EE8-082BE4A4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934200" cy="4588882"/>
          </a:xfrm>
        </p:spPr>
        <p:txBody>
          <a:bodyPr/>
          <a:lstStyle/>
          <a:p>
            <a:r>
              <a:rPr lang="en-US" dirty="0" err="1"/>
              <a:t>Goldmann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3 mirrors</a:t>
            </a:r>
          </a:p>
          <a:p>
            <a:pPr lvl="1"/>
            <a:r>
              <a:rPr lang="en-US" dirty="0"/>
              <a:t>Excellent view of angle (also peripheral retina)</a:t>
            </a:r>
          </a:p>
          <a:p>
            <a:pPr lvl="1"/>
            <a:r>
              <a:rPr lang="en-US" dirty="0"/>
              <a:t>Usually needs a viscous coupling agent</a:t>
            </a:r>
          </a:p>
          <a:p>
            <a:pPr lvl="1"/>
            <a:r>
              <a:rPr lang="en-US" dirty="0"/>
              <a:t>Easier to use</a:t>
            </a:r>
          </a:p>
          <a:p>
            <a:pPr lvl="1"/>
            <a:r>
              <a:rPr lang="en-US" dirty="0"/>
              <a:t>15 mm contact diameter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Cannot perform indentation gonioscopy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5D67-C49E-8349-BA77-01038A1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Volk G-3 Three-Mirror Glass Gonio-Fundus Lens">
            <a:extLst>
              <a:ext uri="{FF2B5EF4-FFF2-40B4-BE49-F238E27FC236}">
                <a16:creationId xmlns:a16="http://schemas.microsoft.com/office/drawing/2014/main" id="{F7BDF010-E8D9-C347-AE31-B35F247C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40" y="1822001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5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501B-7E4C-B445-915D-40620A51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Indirect Gonio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B740-52AA-D847-855B-EC1056B1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Zeiss, Posner, and Sussman</a:t>
            </a:r>
          </a:p>
          <a:p>
            <a:pPr lvl="1"/>
            <a:r>
              <a:rPr lang="en-US" dirty="0"/>
              <a:t>4 mirrors</a:t>
            </a:r>
          </a:p>
          <a:p>
            <a:pPr lvl="1"/>
            <a:r>
              <a:rPr lang="en-US" dirty="0"/>
              <a:t>No coupling agent necessary</a:t>
            </a:r>
          </a:p>
          <a:p>
            <a:pPr lvl="1"/>
            <a:r>
              <a:rPr lang="en-US" dirty="0"/>
              <a:t>More difficult to master</a:t>
            </a:r>
          </a:p>
          <a:p>
            <a:pPr lvl="1"/>
            <a:r>
              <a:rPr lang="en-US" dirty="0"/>
              <a:t>9 mm contact diameter</a:t>
            </a:r>
          </a:p>
          <a:p>
            <a:pPr lvl="1"/>
            <a:r>
              <a:rPr lang="en-US" dirty="0"/>
              <a:t>Allows for indentation gonioscopy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B28F3-23E3-5B46-B020-1A361582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Posner Diagnostic and Surgical Gonioprism - Round Handle">
            <a:extLst>
              <a:ext uri="{FF2B5EF4-FFF2-40B4-BE49-F238E27FC236}">
                <a16:creationId xmlns:a16="http://schemas.microsoft.com/office/drawing/2014/main" id="{A28B17F1-D91B-1E4B-8212-D946C87DE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000" r="90000">
                        <a14:foregroundMark x1="7667" y1="59000" x2="6167" y2="70167"/>
                        <a14:foregroundMark x1="6167" y1="70167" x2="12833" y2="58167"/>
                        <a14:foregroundMark x1="12833" y1="58167" x2="9000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9" r="8482" b="10850"/>
          <a:stretch/>
        </p:blipFill>
        <p:spPr bwMode="auto">
          <a:xfrm rot="20414252">
            <a:off x="7309162" y="1730205"/>
            <a:ext cx="4586690" cy="42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cular Sussman 4 Mirror Handheld Gonioscope Lens – Optics Incorporated">
            <a:extLst>
              <a:ext uri="{FF2B5EF4-FFF2-40B4-BE49-F238E27FC236}">
                <a16:creationId xmlns:a16="http://schemas.microsoft.com/office/drawing/2014/main" id="{C75F81B0-CF89-AF45-98A3-B10BBAA8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60" y="1785281"/>
            <a:ext cx="1960889" cy="20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C6E4-539B-5547-A450-A6D1AF9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F8BA-0469-4B4B-8EE8-082BE4A4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805160" cy="4588882"/>
          </a:xfrm>
        </p:spPr>
        <p:txBody>
          <a:bodyPr/>
          <a:lstStyle/>
          <a:p>
            <a:r>
              <a:rPr lang="en-US" dirty="0"/>
              <a:t>Anesthetize the eye</a:t>
            </a:r>
          </a:p>
          <a:p>
            <a:r>
              <a:rPr lang="en-US" dirty="0"/>
              <a:t>Position patient in slit lamp</a:t>
            </a:r>
          </a:p>
          <a:p>
            <a:r>
              <a:rPr lang="en-US" dirty="0"/>
              <a:t>Have patient look up</a:t>
            </a:r>
          </a:p>
          <a:p>
            <a:r>
              <a:rPr lang="en-US" dirty="0"/>
              <a:t>Brace upper and lower lid with fingers</a:t>
            </a:r>
          </a:p>
          <a:p>
            <a:r>
              <a:rPr lang="en-US" dirty="0"/>
              <a:t>Gently place gonio lens on cornea</a:t>
            </a:r>
          </a:p>
          <a:p>
            <a:r>
              <a:rPr lang="en-US" dirty="0"/>
              <a:t>Ask patient to look straight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5D67-C49E-8349-BA77-01038A1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0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22722</TotalTime>
  <Words>467</Words>
  <Application>Microsoft Macintosh PowerPoint</Application>
  <PresentationFormat>Widescreen</PresentationFormat>
  <Paragraphs>103</Paragraphs>
  <Slides>19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Office Theme</vt:lpstr>
      <vt:lpstr>PowerPoint Presentation</vt:lpstr>
      <vt:lpstr>We are not doing enough gonioscopy…</vt:lpstr>
      <vt:lpstr>Why aren’t we doing it more?</vt:lpstr>
      <vt:lpstr>Total Internal Reflection</vt:lpstr>
      <vt:lpstr>Gonioscopy Overcomes Total Internal Reflection</vt:lpstr>
      <vt:lpstr>Gonioscopy Overcomes Total Internal Reflection</vt:lpstr>
      <vt:lpstr>Types of Indirect Gonio Lenses</vt:lpstr>
      <vt:lpstr>Types of Indirect Gonio Lenses</vt:lpstr>
      <vt:lpstr>Technique</vt:lpstr>
      <vt:lpstr>Technique </vt:lpstr>
      <vt:lpstr>Technique</vt:lpstr>
      <vt:lpstr>Technique</vt:lpstr>
      <vt:lpstr>PowerPoint Presentation</vt:lpstr>
      <vt:lpstr>Technique</vt:lpstr>
      <vt:lpstr>PowerPoint Presentation</vt:lpstr>
      <vt:lpstr>PowerPoint Presentation</vt:lpstr>
      <vt:lpstr>Indentation Gonioscopy</vt:lpstr>
      <vt:lpstr>Great Gonioscopy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Abendroth</dc:creator>
  <cp:lastModifiedBy>Michael Abendroth</cp:lastModifiedBy>
  <cp:revision>721</cp:revision>
  <cp:lastPrinted>2017-09-22T01:03:27Z</cp:lastPrinted>
  <dcterms:created xsi:type="dcterms:W3CDTF">2015-04-12T16:05:13Z</dcterms:created>
  <dcterms:modified xsi:type="dcterms:W3CDTF">2021-03-27T16:14:50Z</dcterms:modified>
</cp:coreProperties>
</file>