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61" r:id="rId3"/>
    <p:sldId id="286" r:id="rId4"/>
    <p:sldId id="269" r:id="rId5"/>
    <p:sldId id="264" r:id="rId6"/>
    <p:sldId id="282" r:id="rId7"/>
    <p:sldId id="263" r:id="rId8"/>
    <p:sldId id="285" r:id="rId9"/>
    <p:sldId id="265" r:id="rId10"/>
    <p:sldId id="266" r:id="rId11"/>
    <p:sldId id="267" r:id="rId12"/>
    <p:sldId id="268" r:id="rId13"/>
    <p:sldId id="275" r:id="rId14"/>
    <p:sldId id="281" r:id="rId15"/>
    <p:sldId id="258" r:id="rId16"/>
    <p:sldId id="280" r:id="rId17"/>
    <p:sldId id="283" r:id="rId18"/>
    <p:sldId id="284" r:id="rId19"/>
    <p:sldId id="271" r:id="rId20"/>
    <p:sldId id="272" r:id="rId21"/>
    <p:sldId id="279" r:id="rId22"/>
    <p:sldId id="273" r:id="rId23"/>
    <p:sldId id="277" r:id="rId24"/>
    <p:sldId id="278" r:id="rId25"/>
    <p:sldId id="276" r:id="rId26"/>
    <p:sldId id="274" r:id="rId27"/>
    <p:sldId id="262" r:id="rId28"/>
    <p:sldId id="287" r:id="rId29"/>
    <p:sldId id="260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yLmpf5ThDThz6bJIJ5nddQ==" hashData="ufONE1ODZbGgZ6I+wJJrhZBnxj3tq4bPLIJ261Xzl+En4i/QFKTu07lcacstFMBJf5iV91PXW6Aa8nYIv2Ivew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1835"/>
    <a:srgbClr val="FE0001"/>
    <a:srgbClr val="CE0F25"/>
    <a:srgbClr val="C91427"/>
    <a:srgbClr val="861138"/>
    <a:srgbClr val="EEBEC6"/>
    <a:srgbClr val="EDBDC6"/>
    <a:srgbClr val="C11633"/>
    <a:srgbClr val="4F862A"/>
    <a:srgbClr val="FF68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39" autoAdjust="0"/>
    <p:restoredTop sz="86578" autoAdjust="0"/>
  </p:normalViewPr>
  <p:slideViewPr>
    <p:cSldViewPr snapToGrid="0" snapToObjects="1">
      <p:cViewPr varScale="1">
        <p:scale>
          <a:sx n="90" d="100"/>
          <a:sy n="90" d="100"/>
        </p:scale>
        <p:origin x="1520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088"/>
    </p:cViewPr>
  </p:outlineViewPr>
  <p:notesTextViewPr>
    <p:cViewPr>
      <p:scale>
        <a:sx n="110" d="100"/>
        <a:sy n="11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59CFF-7984-8049-9E18-9CED8E3CB6D1}" type="datetimeFigureOut">
              <a:rPr lang="en-US" smtClean="0"/>
              <a:t>1/16/21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1768B-CEB8-3D48-A5A3-4C1DFABE4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780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FC9883-3C4C-EA4E-9F95-518ACBD41BE1}" type="datetimeFigureOut">
              <a:rPr lang="en-US" smtClean="0"/>
              <a:t>1/16/21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E8948-4663-9F45-9E99-9723FF9E5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509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E8948-4663-9F45-9E99-9723FF9E588E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81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E8948-4663-9F45-9E99-9723FF9E58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10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E8948-4663-9F45-9E99-9723FF9E58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37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E8948-4663-9F45-9E99-9723FF9E58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182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E8948-4663-9F45-9E99-9723FF9E58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22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E8948-4663-9F45-9E99-9723FF9E58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495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E8948-4663-9F45-9E99-9723FF9E58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42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E8948-4663-9F45-9E99-9723FF9E58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36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F6E8359-7930-2043-9A93-E12C9513A9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6"/>
            <a:ext cx="12192001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2D54DB2-AF69-A647-93D3-00CA0600DF13}"/>
              </a:ext>
            </a:extLst>
          </p:cNvPr>
          <p:cNvSpPr/>
          <p:nvPr userDrawn="1"/>
        </p:nvSpPr>
        <p:spPr>
          <a:xfrm>
            <a:off x="-2" y="5635392"/>
            <a:ext cx="12192000" cy="934007"/>
          </a:xfrm>
          <a:prstGeom prst="rect">
            <a:avLst/>
          </a:prstGeom>
          <a:solidFill>
            <a:srgbClr val="CE0F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61138"/>
              </a:solidFill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BE018003-0ED3-F549-9D51-A2D56A4AFD73}"/>
              </a:ext>
            </a:extLst>
          </p:cNvPr>
          <p:cNvSpPr txBox="1">
            <a:spLocks/>
          </p:cNvSpPr>
          <p:nvPr userDrawn="1"/>
        </p:nvSpPr>
        <p:spPr>
          <a:xfrm>
            <a:off x="0" y="5635391"/>
            <a:ext cx="6096000" cy="93400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spc="0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Baskerville" panose="02020502070401020303" pitchFamily="18" charset="0"/>
                <a:cs typeface="Baghdad" pitchFamily="2" charset="-78"/>
              </a:rPr>
              <a:t>Wills Eye Surgical Curriculum</a:t>
            </a:r>
          </a:p>
        </p:txBody>
      </p:sp>
    </p:spTree>
    <p:extLst>
      <p:ext uri="{BB962C8B-B14F-4D97-AF65-F5344CB8AC3E}">
        <p14:creationId xmlns:p14="http://schemas.microsoft.com/office/powerpoint/2010/main" val="611785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  <a:lvl2pPr>
              <a:defRPr>
                <a:latin typeface="Garamond" panose="02020404030301010803" pitchFamily="18" charset="0"/>
              </a:defRPr>
            </a:lvl2pPr>
            <a:lvl3pPr>
              <a:defRPr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E7C012-435F-5946-9707-89E899B2B412}"/>
              </a:ext>
            </a:extLst>
          </p:cNvPr>
          <p:cNvSpPr txBox="1"/>
          <p:nvPr userDrawn="1"/>
        </p:nvSpPr>
        <p:spPr>
          <a:xfrm>
            <a:off x="2481943" y="64839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29A16B5-C609-1C40-A8DD-FC419D1B0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fld id="{90F0153F-5A2C-3A4E-B55D-76C3916E2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0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Garamond" panose="02020404030301010803" pitchFamily="18" charset="0"/>
              </a:defRPr>
            </a:lvl1pPr>
            <a:lvl2pPr>
              <a:defRPr sz="2400">
                <a:latin typeface="Garamond" panose="02020404030301010803" pitchFamily="18" charset="0"/>
              </a:defRPr>
            </a:lvl2pPr>
            <a:lvl3pPr>
              <a:defRPr sz="2000">
                <a:latin typeface="Garamond" panose="02020404030301010803" pitchFamily="18" charset="0"/>
              </a:defRPr>
            </a:lvl3pPr>
            <a:lvl4pPr>
              <a:defRPr sz="1800">
                <a:latin typeface="Garamond" panose="02020404030301010803" pitchFamily="18" charset="0"/>
              </a:defRPr>
            </a:lvl4pPr>
            <a:lvl5pPr>
              <a:defRPr sz="1800">
                <a:latin typeface="Garamond" panose="02020404030301010803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Garamond" panose="02020404030301010803" pitchFamily="18" charset="0"/>
              </a:defRPr>
            </a:lvl1pPr>
            <a:lvl2pPr>
              <a:defRPr sz="2400">
                <a:latin typeface="Garamond" panose="02020404030301010803" pitchFamily="18" charset="0"/>
              </a:defRPr>
            </a:lvl2pPr>
            <a:lvl3pPr>
              <a:defRPr sz="2000">
                <a:latin typeface="Garamond" panose="02020404030301010803" pitchFamily="18" charset="0"/>
              </a:defRPr>
            </a:lvl3pPr>
            <a:lvl4pPr>
              <a:defRPr sz="1800">
                <a:latin typeface="Garamond" panose="02020404030301010803" pitchFamily="18" charset="0"/>
              </a:defRPr>
            </a:lvl4pPr>
            <a:lvl5pPr>
              <a:defRPr sz="1800">
                <a:latin typeface="Garamond" panose="02020404030301010803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fld id="{90F0153F-5A2C-3A4E-B55D-76C3916E2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75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31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F6E8359-7930-2043-9A93-E12C9513A9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6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8CBA03-07C2-0D43-A60D-AF13CB4D49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12214" y="1977158"/>
            <a:ext cx="5167571" cy="290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44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88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1210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8A34BE12-C449-5242-AF55-CB887E18AF5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9600" y="1417638"/>
            <a:ext cx="10972800" cy="0"/>
          </a:xfrm>
          <a:prstGeom prst="line">
            <a:avLst/>
          </a:prstGeom>
          <a:ln w="63500" cmpd="thickThin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609600" y="6311744"/>
            <a:ext cx="10972800" cy="0"/>
          </a:xfrm>
          <a:prstGeom prst="line">
            <a:avLst/>
          </a:prstGeom>
          <a:ln w="254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3" t="9781" r="40811" b="61128"/>
          <a:stretch/>
        </p:blipFill>
        <p:spPr>
          <a:xfrm>
            <a:off x="686789" y="6460460"/>
            <a:ext cx="289108" cy="2312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7EDDAC-2F7C-1B4A-B377-208C6728CB3E}"/>
              </a:ext>
            </a:extLst>
          </p:cNvPr>
          <p:cNvSpPr txBox="1"/>
          <p:nvPr userDrawn="1"/>
        </p:nvSpPr>
        <p:spPr>
          <a:xfrm>
            <a:off x="975897" y="6333394"/>
            <a:ext cx="4024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0" dirty="0">
                <a:solidFill>
                  <a:srgbClr val="E21835"/>
                </a:solidFill>
                <a:latin typeface="Garamond" panose="02020404030301010803" pitchFamily="18" charset="0"/>
                <a:ea typeface="Baskerville" panose="02020502070401020303" pitchFamily="18" charset="0"/>
                <a:cs typeface="Baghdad" pitchFamily="2" charset="-78"/>
              </a:rPr>
              <a:t>Wills Eye</a:t>
            </a:r>
            <a:r>
              <a:rPr lang="en-US" sz="2400" spc="0" dirty="0">
                <a:latin typeface="Garamond" panose="02020404030301010803" pitchFamily="18" charset="0"/>
                <a:ea typeface="Baskerville" panose="02020502070401020303" pitchFamily="18" charset="0"/>
                <a:cs typeface="Baghdad" pitchFamily="2" charset="-78"/>
              </a:rPr>
              <a:t> Surgical Curriculum</a:t>
            </a:r>
          </a:p>
        </p:txBody>
      </p:sp>
    </p:spTree>
    <p:extLst>
      <p:ext uri="{BB962C8B-B14F-4D97-AF65-F5344CB8AC3E}">
        <p14:creationId xmlns:p14="http://schemas.microsoft.com/office/powerpoint/2010/main" val="3026906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aramond" panose="02020404030301010803" pitchFamily="18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o.org/1-minute-video/tips-getting-started-with-miloop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0AE3833-D4AB-A244-957F-AA3F70A797C7}"/>
              </a:ext>
            </a:extLst>
          </p:cNvPr>
          <p:cNvSpPr txBox="1"/>
          <p:nvPr/>
        </p:nvSpPr>
        <p:spPr>
          <a:xfrm>
            <a:off x="0" y="1757186"/>
            <a:ext cx="12192000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7200" b="1" spc="-150" dirty="0">
                <a:ln w="1270">
                  <a:solidFill>
                    <a:schemeClr val="bg1"/>
                  </a:solidFill>
                </a:ln>
                <a:solidFill>
                  <a:srgbClr val="CE0F25"/>
                </a:solidFill>
                <a:latin typeface="Garamond" panose="02020404030301010803" pitchFamily="18" charset="0"/>
              </a:rPr>
              <a:t>White and Dense Cataracts</a:t>
            </a:r>
          </a:p>
          <a:p>
            <a:pPr algn="ctr"/>
            <a:r>
              <a:rPr lang="en-US" sz="7200" b="1" spc="-150" dirty="0">
                <a:ln w="1270">
                  <a:solidFill>
                    <a:schemeClr val="bg1"/>
                  </a:solidFill>
                </a:ln>
                <a:solidFill>
                  <a:srgbClr val="CE0F25"/>
                </a:solidFill>
                <a:latin typeface="Garamond" panose="02020404030301010803" pitchFamily="18" charset="0"/>
              </a:rPr>
              <a:t>and Potential Complications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CD9B08D-25E8-C447-B18F-8035DE3F15FB}"/>
              </a:ext>
            </a:extLst>
          </p:cNvPr>
          <p:cNvSpPr txBox="1">
            <a:spLocks/>
          </p:cNvSpPr>
          <p:nvPr/>
        </p:nvSpPr>
        <p:spPr>
          <a:xfrm>
            <a:off x="6096000" y="5635390"/>
            <a:ext cx="6096000" cy="93400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  <a:ea typeface="Baskerville" panose="02020502070401020303" pitchFamily="18" charset="0"/>
                <a:cs typeface="Baghdad" pitchFamily="2" charset="-78"/>
              </a:rPr>
              <a:t>Douglas M. Wisner</a:t>
            </a:r>
            <a:r>
              <a:rPr lang="en-US" sz="3200" spc="0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Baskerville" panose="02020502070401020303" pitchFamily="18" charset="0"/>
                <a:cs typeface="Baghdad" pitchFamily="2" charset="-78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754446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69DC0-3AD5-437D-9096-16D64BEDB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MiLoop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DA714-5CC7-4013-BA56-3D88FDDC2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What is it?</a:t>
            </a:r>
          </a:p>
          <a:p>
            <a:pPr lvl="1"/>
            <a:r>
              <a:rPr lang="en-US" dirty="0">
                <a:hlinkClick r:id="rId3"/>
              </a:rPr>
              <a:t>Nitinol loop</a:t>
            </a:r>
            <a:endParaRPr lang="en-US" dirty="0"/>
          </a:p>
          <a:p>
            <a:pPr lvl="1"/>
            <a:r>
              <a:rPr lang="en-US" dirty="0"/>
              <a:t>Mechanically slices lens</a:t>
            </a:r>
          </a:p>
          <a:p>
            <a:r>
              <a:rPr lang="en-US" dirty="0"/>
              <a:t>Contraindications</a:t>
            </a:r>
          </a:p>
          <a:p>
            <a:pPr lvl="1"/>
            <a:r>
              <a:rPr lang="en-US" dirty="0"/>
              <a:t>Zonular instability</a:t>
            </a:r>
          </a:p>
          <a:p>
            <a:r>
              <a:rPr lang="en-US" dirty="0"/>
              <a:t>Benefits</a:t>
            </a:r>
          </a:p>
          <a:p>
            <a:pPr lvl="1"/>
            <a:r>
              <a:rPr lang="en-US" dirty="0"/>
              <a:t>Small incision</a:t>
            </a:r>
          </a:p>
          <a:p>
            <a:pPr lvl="1"/>
            <a:r>
              <a:rPr lang="en-US" dirty="0" err="1"/>
              <a:t>Heminuclear</a:t>
            </a:r>
            <a:r>
              <a:rPr lang="en-US" dirty="0"/>
              <a:t> fragmentation</a:t>
            </a:r>
          </a:p>
          <a:p>
            <a:pPr lvl="2"/>
            <a:r>
              <a:rPr lang="en-US" sz="2600" dirty="0"/>
              <a:t>Decreased </a:t>
            </a:r>
            <a:r>
              <a:rPr lang="en-US" sz="2600" dirty="0" err="1"/>
              <a:t>phaco</a:t>
            </a:r>
            <a:r>
              <a:rPr lang="en-US" sz="2600" dirty="0"/>
              <a:t> energy</a:t>
            </a:r>
          </a:p>
          <a:p>
            <a:r>
              <a:rPr lang="en-US" dirty="0"/>
              <a:t>Considerations</a:t>
            </a:r>
          </a:p>
          <a:p>
            <a:pPr lvl="1"/>
            <a:r>
              <a:rPr lang="en-US" dirty="0"/>
              <a:t>Copious viscoelastic</a:t>
            </a:r>
          </a:p>
          <a:p>
            <a:pPr lvl="1"/>
            <a:r>
              <a:rPr lang="en-US" dirty="0"/>
              <a:t>Cautious technique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63E6F-BE4C-46B3-AE83-E9CB1E4D8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D37557F-5AAB-E44C-BAA1-DBAF9C238677}"/>
              </a:ext>
            </a:extLst>
          </p:cNvPr>
          <p:cNvGrpSpPr/>
          <p:nvPr/>
        </p:nvGrpSpPr>
        <p:grpSpPr>
          <a:xfrm>
            <a:off x="6491609" y="1557076"/>
            <a:ext cx="4663440" cy="4646294"/>
            <a:chOff x="-1102995" y="1100138"/>
            <a:chExt cx="4663440" cy="46462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FF9EAE-064B-430A-880D-E5451F274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8348" t="52213" r="18116" b="7206"/>
            <a:stretch/>
          </p:blipFill>
          <p:spPr>
            <a:xfrm>
              <a:off x="1228725" y="3414712"/>
              <a:ext cx="2331720" cy="233172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76FA0A-B4F9-4F43-B516-A2240FFF4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510" t="1483" r="66435" b="57095"/>
            <a:stretch/>
          </p:blipFill>
          <p:spPr>
            <a:xfrm>
              <a:off x="-1102995" y="1101567"/>
              <a:ext cx="2331720" cy="232886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9A29247-34E7-A64C-A4E2-F6F1AA8440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0634" t="4649" r="16038" b="55131"/>
            <a:stretch/>
          </p:blipFill>
          <p:spPr>
            <a:xfrm>
              <a:off x="1228725" y="1100138"/>
              <a:ext cx="2331720" cy="233172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95F2691-10FA-C045-B509-AF3EF18A5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664" t="57020" r="65280" b="3227"/>
            <a:stretch/>
          </p:blipFill>
          <p:spPr>
            <a:xfrm>
              <a:off x="-1102995" y="3410108"/>
              <a:ext cx="2331720" cy="23317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5025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69DC0-3AD5-437D-9096-16D64BEDB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</a:t>
            </a:r>
            <a:r>
              <a:rPr lang="en-US" dirty="0" err="1"/>
              <a:t>Extracap</a:t>
            </a:r>
            <a:r>
              <a:rPr lang="en-US" dirty="0"/>
              <a:t> (ECCE) – Limbal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DA714-5CC7-4013-BA56-3D88FDDC2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Contraindications</a:t>
            </a:r>
          </a:p>
          <a:p>
            <a:pPr lvl="1"/>
            <a:r>
              <a:rPr lang="en-US" sz="3000" dirty="0"/>
              <a:t>Soft lens</a:t>
            </a:r>
          </a:p>
          <a:p>
            <a:pPr lvl="1"/>
            <a:r>
              <a:rPr lang="en-US" sz="3000" dirty="0"/>
              <a:t>Uncooperative at slit lamp</a:t>
            </a:r>
          </a:p>
          <a:p>
            <a:r>
              <a:rPr lang="en-US" dirty="0"/>
              <a:t>Benefits</a:t>
            </a:r>
          </a:p>
          <a:p>
            <a:pPr lvl="1"/>
            <a:r>
              <a:rPr lang="en-US" sz="3000" dirty="0"/>
              <a:t>NO </a:t>
            </a:r>
            <a:r>
              <a:rPr lang="en-US" sz="3000" dirty="0" err="1"/>
              <a:t>phaco</a:t>
            </a:r>
            <a:r>
              <a:rPr lang="en-US" sz="3000" dirty="0"/>
              <a:t> energy</a:t>
            </a:r>
          </a:p>
          <a:p>
            <a:pPr lvl="1"/>
            <a:r>
              <a:rPr lang="en-US" sz="3000" dirty="0"/>
              <a:t>Less zonular trauma</a:t>
            </a:r>
          </a:p>
          <a:p>
            <a:pPr lvl="1"/>
            <a:r>
              <a:rPr lang="en-US" sz="3000" dirty="0"/>
              <a:t>Quick access</a:t>
            </a:r>
          </a:p>
          <a:p>
            <a:pPr lvl="1"/>
            <a:r>
              <a:rPr lang="en-US" sz="3000" dirty="0"/>
              <a:t>Technically easy</a:t>
            </a:r>
          </a:p>
          <a:p>
            <a:r>
              <a:rPr lang="en-US" dirty="0"/>
              <a:t>Considerations</a:t>
            </a:r>
          </a:p>
          <a:p>
            <a:pPr lvl="1"/>
            <a:r>
              <a:rPr lang="en-US" sz="3000" dirty="0"/>
              <a:t>Large wound</a:t>
            </a:r>
          </a:p>
          <a:p>
            <a:pPr lvl="2"/>
            <a:r>
              <a:rPr lang="en-US" sz="2700" dirty="0"/>
              <a:t>Suture management</a:t>
            </a:r>
          </a:p>
          <a:p>
            <a:pPr lvl="3"/>
            <a:r>
              <a:rPr lang="en-US" sz="2700" dirty="0"/>
              <a:t>Induced astigmatism</a:t>
            </a:r>
          </a:p>
          <a:p>
            <a:pPr lvl="2"/>
            <a:r>
              <a:rPr lang="en-US" sz="2700" dirty="0"/>
              <a:t>Potential for wound dehiscence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63E6F-BE4C-46B3-AE83-E9CB1E4D8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0C4C82-1982-4457-8277-73108A9FE3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91" t="-1" b="18305"/>
          <a:stretch/>
        </p:blipFill>
        <p:spPr>
          <a:xfrm>
            <a:off x="6096000" y="1550524"/>
            <a:ext cx="5385821" cy="459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49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69DC0-3AD5-437D-9096-16D64BEDB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Manual Small Incision Cataract Surgery (MSICS)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63E6F-BE4C-46B3-AE83-E9CB1E4D8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3F05655-BFCA-4364-92B3-A237D5617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894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Contraindications</a:t>
            </a:r>
          </a:p>
          <a:p>
            <a:pPr lvl="1"/>
            <a:r>
              <a:rPr lang="en-US" dirty="0"/>
              <a:t>Soft lens</a:t>
            </a:r>
          </a:p>
          <a:p>
            <a:pPr lvl="1"/>
            <a:r>
              <a:rPr lang="en-US" dirty="0"/>
              <a:t>Unable to stop anticoagulants</a:t>
            </a:r>
          </a:p>
          <a:p>
            <a:r>
              <a:rPr lang="en-US" dirty="0"/>
              <a:t>Benefits</a:t>
            </a:r>
          </a:p>
          <a:p>
            <a:pPr lvl="1"/>
            <a:r>
              <a:rPr lang="en-US" dirty="0"/>
              <a:t>NO </a:t>
            </a:r>
            <a:r>
              <a:rPr lang="en-US" dirty="0" err="1"/>
              <a:t>phaco</a:t>
            </a:r>
            <a:r>
              <a:rPr lang="en-US" dirty="0"/>
              <a:t> energy</a:t>
            </a:r>
          </a:p>
          <a:p>
            <a:pPr lvl="1"/>
            <a:r>
              <a:rPr lang="en-US" dirty="0"/>
              <a:t>Less zonular trauma</a:t>
            </a:r>
          </a:p>
          <a:p>
            <a:pPr lvl="1"/>
            <a:r>
              <a:rPr lang="en-US" dirty="0"/>
              <a:t>No suture management</a:t>
            </a:r>
          </a:p>
          <a:p>
            <a:pPr lvl="2"/>
            <a:r>
              <a:rPr lang="en-US" sz="2600" dirty="0"/>
              <a:t>Minimal induced astigmatism</a:t>
            </a:r>
          </a:p>
          <a:p>
            <a:r>
              <a:rPr lang="en-US" dirty="0"/>
              <a:t>Considerations</a:t>
            </a:r>
          </a:p>
          <a:p>
            <a:pPr lvl="1"/>
            <a:r>
              <a:rPr lang="en-US" dirty="0"/>
              <a:t>IPF</a:t>
            </a:r>
          </a:p>
          <a:p>
            <a:pPr lvl="1"/>
            <a:r>
              <a:rPr lang="en-US" dirty="0"/>
              <a:t>Technical proficiency</a:t>
            </a:r>
          </a:p>
          <a:p>
            <a:pPr lvl="1"/>
            <a:endParaRPr lang="en-US" dirty="0"/>
          </a:p>
        </p:txBody>
      </p:sp>
      <p:pic>
        <p:nvPicPr>
          <p:cNvPr id="6" name="Picture 5" descr="A picture containing piece, close, cake, small&#10;&#10;Description automatically generated">
            <a:extLst>
              <a:ext uri="{FF2B5EF4-FFF2-40B4-BE49-F238E27FC236}">
                <a16:creationId xmlns:a16="http://schemas.microsoft.com/office/drawing/2014/main" id="{C3D4E814-DD72-4448-BDF7-273600A265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01" r="11910"/>
          <a:stretch/>
        </p:blipFill>
        <p:spPr>
          <a:xfrm>
            <a:off x="5791199" y="1915602"/>
            <a:ext cx="5791201" cy="395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717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3E9A85-8418-45F4-9DA5-B10154A9DA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61" t="13723" r="4052" b="12354"/>
          <a:stretch/>
        </p:blipFill>
        <p:spPr>
          <a:xfrm>
            <a:off x="6557963" y="1567728"/>
            <a:ext cx="5243513" cy="45395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769DC0-3AD5-437D-9096-16D64BEDB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Zonulopathy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DA714-5CC7-4013-BA56-3D88FDDC2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Maintain a high level of suspicion</a:t>
            </a:r>
          </a:p>
          <a:p>
            <a:r>
              <a:rPr lang="en-US" dirty="0"/>
              <a:t>Whatever you see pre-op will be WAY worse intra-op</a:t>
            </a:r>
          </a:p>
          <a:p>
            <a:r>
              <a:rPr lang="en-US" dirty="0"/>
              <a:t>Signs</a:t>
            </a:r>
          </a:p>
          <a:p>
            <a:pPr lvl="1"/>
            <a:r>
              <a:rPr lang="en-US" dirty="0"/>
              <a:t>Capsular wrinkle with capsulotomy</a:t>
            </a:r>
          </a:p>
          <a:p>
            <a:pPr lvl="1"/>
            <a:r>
              <a:rPr lang="en-US" dirty="0" err="1"/>
              <a:t>Capsulorrhexis</a:t>
            </a:r>
            <a:r>
              <a:rPr lang="en-US" dirty="0"/>
              <a:t> wants to extend out</a:t>
            </a:r>
          </a:p>
          <a:p>
            <a:pPr lvl="1"/>
            <a:r>
              <a:rPr lang="en-US" dirty="0"/>
              <a:t>Difficulty with bringing rhexis back in</a:t>
            </a:r>
          </a:p>
          <a:p>
            <a:pPr lvl="1"/>
            <a:r>
              <a:rPr lang="en-US" dirty="0"/>
              <a:t>Sudden mydriasis, miosis, or pupil peaking (V)</a:t>
            </a:r>
          </a:p>
          <a:p>
            <a:pPr lvl="1"/>
            <a:r>
              <a:rPr lang="en-US" dirty="0"/>
              <a:t>Sudden shallowing or deepening of chamber (V)</a:t>
            </a:r>
          </a:p>
          <a:p>
            <a:r>
              <a:rPr lang="en-US" dirty="0"/>
              <a:t>Management</a:t>
            </a:r>
          </a:p>
          <a:p>
            <a:pPr lvl="1"/>
            <a:r>
              <a:rPr lang="en-US" dirty="0"/>
              <a:t>Capsular hooks (EARLY)</a:t>
            </a:r>
          </a:p>
          <a:p>
            <a:pPr lvl="1"/>
            <a:r>
              <a:rPr lang="en-US" dirty="0"/>
              <a:t>Capsular tension ring +/- segments</a:t>
            </a:r>
          </a:p>
          <a:p>
            <a:pPr lvl="1"/>
            <a:r>
              <a:rPr lang="en-US" dirty="0"/>
              <a:t>Bag sacrifice with scleral-fixated IOL</a:t>
            </a:r>
          </a:p>
          <a:p>
            <a:pPr lvl="2"/>
            <a:r>
              <a:rPr lang="en-US" sz="2700" dirty="0"/>
              <a:t>Can leave aphakic</a:t>
            </a:r>
          </a:p>
          <a:p>
            <a:pPr lvl="2"/>
            <a:r>
              <a:rPr lang="en-US" sz="2700" dirty="0" err="1"/>
              <a:t>eyewiki.aao.org</a:t>
            </a:r>
            <a:r>
              <a:rPr lang="en-US" sz="2700" dirty="0"/>
              <a:t>/Zonulopathy%3A_Evaluation_and_Surgical_Management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63E6F-BE4C-46B3-AE83-E9CB1E4D8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465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69DC0-3AD5-437D-9096-16D64BEDB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the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DA714-5CC7-4013-BA56-3D88FDDC2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suture</a:t>
            </a:r>
          </a:p>
          <a:p>
            <a:r>
              <a:rPr lang="en-US" dirty="0"/>
              <a:t>Intracameral antibiotics</a:t>
            </a:r>
          </a:p>
          <a:p>
            <a:pPr lvl="1"/>
            <a:r>
              <a:rPr lang="en-US" dirty="0"/>
              <a:t>PF moxifloxacin</a:t>
            </a:r>
          </a:p>
          <a:p>
            <a:r>
              <a:rPr lang="en-US" dirty="0"/>
              <a:t>Subconjunctival steroids</a:t>
            </a:r>
          </a:p>
          <a:p>
            <a:r>
              <a:rPr lang="en-US" dirty="0"/>
              <a:t>Diamox?</a:t>
            </a:r>
          </a:p>
          <a:p>
            <a:r>
              <a:rPr lang="en-US" dirty="0"/>
              <a:t>Patch and shield?</a:t>
            </a:r>
          </a:p>
          <a:p>
            <a:pPr lvl="1"/>
            <a:r>
              <a:rPr lang="en-US" dirty="0"/>
              <a:t>Maintain until seen the next day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63E6F-BE4C-46B3-AE83-E9CB1E4D8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D27ECC-F650-4FAE-A1F6-070A971C3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9662" y="4010705"/>
            <a:ext cx="2852738" cy="217646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5BE732F-59C7-5D45-B511-A75E73EFA0E1}"/>
              </a:ext>
            </a:extLst>
          </p:cNvPr>
          <p:cNvGrpSpPr/>
          <p:nvPr/>
        </p:nvGrpSpPr>
        <p:grpSpPr>
          <a:xfrm>
            <a:off x="5374130" y="1649183"/>
            <a:ext cx="6208270" cy="2009908"/>
            <a:chOff x="5374130" y="1763487"/>
            <a:chExt cx="6208270" cy="20099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D22E50-1472-4F18-BD39-4B86E425E7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5885"/>
            <a:stretch/>
          </p:blipFill>
          <p:spPr>
            <a:xfrm>
              <a:off x="5374130" y="1763487"/>
              <a:ext cx="6208270" cy="166551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916CA6-CC23-3940-8C4B-5373923F6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3752" r="45874" b="287"/>
            <a:stretch/>
          </p:blipFill>
          <p:spPr>
            <a:xfrm>
              <a:off x="6698105" y="3414713"/>
              <a:ext cx="3360295" cy="3586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6548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6C4FE-4E49-FB4D-8302-FC60EC36B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Post-Op – Meds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A1D3D-3CCA-C64D-B011-83B3CCCFCE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5880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Standard Regimen</a:t>
            </a:r>
          </a:p>
          <a:p>
            <a:pPr lvl="1"/>
            <a:r>
              <a:rPr lang="en-US" dirty="0"/>
              <a:t>Antibiotic</a:t>
            </a:r>
          </a:p>
          <a:p>
            <a:pPr lvl="2"/>
            <a:r>
              <a:rPr lang="en-US" sz="2400" dirty="0" err="1"/>
              <a:t>Polytrim</a:t>
            </a:r>
            <a:r>
              <a:rPr lang="en-US" sz="2400" dirty="0"/>
              <a:t>/ofloxacin QID x 1 w</a:t>
            </a:r>
          </a:p>
          <a:p>
            <a:pPr lvl="2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Besivance BID x 1 w</a:t>
            </a:r>
          </a:p>
          <a:p>
            <a:pPr lvl="1"/>
            <a:r>
              <a:rPr lang="en-US" dirty="0"/>
              <a:t>Steroid</a:t>
            </a:r>
          </a:p>
          <a:p>
            <a:pPr lvl="2"/>
            <a:r>
              <a:rPr lang="en-US" sz="2400" dirty="0"/>
              <a:t>PA 1% QID x 2 w then BID x 2 w</a:t>
            </a:r>
          </a:p>
          <a:p>
            <a:pPr lvl="2"/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Durezol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BID x 2 w then daily x 2 w</a:t>
            </a:r>
          </a:p>
          <a:p>
            <a:pPr lvl="1"/>
            <a:r>
              <a:rPr lang="en-US" dirty="0"/>
              <a:t>NSAID</a:t>
            </a:r>
          </a:p>
          <a:p>
            <a:pPr lvl="2"/>
            <a:r>
              <a:rPr lang="en-US" sz="2400" dirty="0"/>
              <a:t>Ketorolac 0.5% QID x 4 w</a:t>
            </a:r>
          </a:p>
          <a:p>
            <a:pPr lvl="2"/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Ilevro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daily x 4 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EC786A-2E81-1E45-BD71-C28ACDE6D39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Enhanced Regimen</a:t>
            </a:r>
          </a:p>
          <a:p>
            <a:pPr lvl="1"/>
            <a:r>
              <a:rPr lang="en-US" dirty="0"/>
              <a:t>Antibiotic</a:t>
            </a:r>
          </a:p>
          <a:p>
            <a:pPr lvl="2"/>
            <a:r>
              <a:rPr lang="en-US" sz="2400" dirty="0"/>
              <a:t>Consider extended course</a:t>
            </a:r>
          </a:p>
          <a:p>
            <a:pPr lvl="2"/>
            <a:r>
              <a:rPr lang="en-US" sz="2400" dirty="0"/>
              <a:t>Especially if managing sutures</a:t>
            </a:r>
          </a:p>
          <a:p>
            <a:pPr lvl="1"/>
            <a:r>
              <a:rPr lang="en-US" dirty="0"/>
              <a:t>Steroid</a:t>
            </a:r>
          </a:p>
          <a:p>
            <a:pPr lvl="2"/>
            <a:r>
              <a:rPr lang="en-US" sz="2400" dirty="0"/>
              <a:t>PA 1% 6x x 2 w then QID x 2 w then BID x 2 w</a:t>
            </a:r>
          </a:p>
          <a:p>
            <a:pPr lvl="2"/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Durezol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QID x 2 w then BID x 2 w then daily x 2 w</a:t>
            </a:r>
          </a:p>
          <a:p>
            <a:pPr lvl="1"/>
            <a:r>
              <a:rPr lang="en-US" dirty="0"/>
              <a:t>NSAID – higher concern for CME</a:t>
            </a:r>
          </a:p>
          <a:p>
            <a:pPr lvl="2"/>
            <a:r>
              <a:rPr lang="en-US" sz="2400" dirty="0"/>
              <a:t>Ketorolac 0.5% QID x 6 w</a:t>
            </a:r>
          </a:p>
          <a:p>
            <a:pPr lvl="2"/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Ilevro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daily x 6 w</a:t>
            </a:r>
            <a:endParaRPr lang="en-US" sz="2400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3E6249-A609-0A4B-900F-56FA709C7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09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6C4FE-4E49-FB4D-8302-FC60EC36B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Post-Op – Hiccups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A1D3D-3CCA-C64D-B011-83B3CCCFCED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Post-cataract dry eye</a:t>
            </a:r>
          </a:p>
          <a:p>
            <a:pPr lvl="1"/>
            <a:r>
              <a:rPr lang="en-US" dirty="0"/>
              <a:t>Mention pre-op</a:t>
            </a:r>
          </a:p>
          <a:p>
            <a:pPr lvl="2"/>
            <a:r>
              <a:rPr lang="en-US" sz="2200" dirty="0"/>
              <a:t>Especially if pre-existing DES</a:t>
            </a:r>
          </a:p>
          <a:p>
            <a:pPr lvl="2"/>
            <a:r>
              <a:rPr lang="en-US" sz="2200" dirty="0"/>
              <a:t>Manage</a:t>
            </a:r>
          </a:p>
          <a:p>
            <a:pPr lvl="3"/>
            <a:r>
              <a:rPr lang="en-US" sz="2200" dirty="0"/>
              <a:t>PFATS, Restasis, </a:t>
            </a:r>
            <a:r>
              <a:rPr lang="en-US" sz="2200" dirty="0" err="1"/>
              <a:t>punctal</a:t>
            </a:r>
            <a:r>
              <a:rPr lang="en-US" sz="2200" dirty="0"/>
              <a:t> plugs</a:t>
            </a:r>
          </a:p>
          <a:p>
            <a:pPr lvl="1"/>
            <a:r>
              <a:rPr lang="en-US" dirty="0"/>
              <a:t>It is NORMAL for many patients</a:t>
            </a:r>
          </a:p>
          <a:p>
            <a:pPr lvl="2"/>
            <a:r>
              <a:rPr lang="en-US" sz="2200" dirty="0"/>
              <a:t>Will resolve over 2-3 months</a:t>
            </a:r>
          </a:p>
          <a:p>
            <a:pPr lvl="1"/>
            <a:r>
              <a:rPr lang="en-US" dirty="0"/>
              <a:t>Taper preservative-containing drops rapidly</a:t>
            </a:r>
          </a:p>
          <a:p>
            <a:pPr lvl="1"/>
            <a:r>
              <a:rPr lang="en-US" dirty="0" err="1"/>
              <a:t>Lotemax</a:t>
            </a:r>
            <a:r>
              <a:rPr lang="en-US" dirty="0"/>
              <a:t> ointment is non-preserved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EC786A-2E81-1E45-BD71-C28ACDE6D39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Corneal toxicity</a:t>
            </a:r>
          </a:p>
          <a:p>
            <a:pPr lvl="1"/>
            <a:r>
              <a:rPr lang="en-US" dirty="0"/>
              <a:t>Usually secondary to</a:t>
            </a:r>
          </a:p>
          <a:p>
            <a:pPr lvl="2"/>
            <a:r>
              <a:rPr lang="en-US" sz="2200" dirty="0"/>
              <a:t>Ketorolac</a:t>
            </a:r>
          </a:p>
          <a:p>
            <a:pPr lvl="2"/>
            <a:r>
              <a:rPr lang="en-US" sz="2200" dirty="0" err="1"/>
              <a:t>Polytrim</a:t>
            </a:r>
            <a:endParaRPr lang="en-US" sz="2200" dirty="0"/>
          </a:p>
          <a:p>
            <a:pPr lvl="1"/>
            <a:r>
              <a:rPr lang="en-US" dirty="0"/>
              <a:t>D/C or switch drops if able</a:t>
            </a:r>
          </a:p>
          <a:p>
            <a:pPr lvl="2"/>
            <a:r>
              <a:rPr lang="en-US" sz="2200" dirty="0"/>
              <a:t>NSAID important in</a:t>
            </a:r>
          </a:p>
          <a:p>
            <a:pPr lvl="3"/>
            <a:r>
              <a:rPr lang="en-US" sz="2200" dirty="0"/>
              <a:t>Epiretinal membrane</a:t>
            </a:r>
          </a:p>
          <a:p>
            <a:pPr lvl="3"/>
            <a:r>
              <a:rPr lang="en-US" sz="2200" dirty="0"/>
              <a:t>Diabetic retinopathy</a:t>
            </a:r>
          </a:p>
          <a:p>
            <a:pPr lvl="3"/>
            <a:r>
              <a:rPr lang="en-US" sz="2200" dirty="0"/>
              <a:t>Iris manipulation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3E6249-A609-0A4B-900F-56FA709C7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11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6C4FE-4E49-FB4D-8302-FC60EC36B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Post-Op – Hiccups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A1D3D-3CCA-C64D-B011-83B3CCCFCED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IOP spike</a:t>
            </a:r>
          </a:p>
          <a:p>
            <a:pPr lvl="1"/>
            <a:r>
              <a:rPr lang="en-US" dirty="0"/>
              <a:t>Usually retained viscoelastic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Burp wound</a:t>
            </a:r>
          </a:p>
          <a:p>
            <a:pPr lvl="2"/>
            <a:r>
              <a:rPr lang="en-US" sz="2200" dirty="0"/>
              <a:t>Day 1 or 2</a:t>
            </a:r>
          </a:p>
          <a:p>
            <a:pPr lvl="2"/>
            <a:r>
              <a:rPr lang="en-US" sz="2200" dirty="0"/>
              <a:t>Para ONLY</a:t>
            </a:r>
          </a:p>
          <a:p>
            <a:pPr lvl="2"/>
            <a:r>
              <a:rPr lang="en-US" sz="2200" dirty="0"/>
              <a:t>Under antibiotics or betadine</a:t>
            </a:r>
          </a:p>
          <a:p>
            <a:pPr lvl="1"/>
            <a:r>
              <a:rPr lang="en-US" dirty="0" err="1"/>
              <a:t>Cosopt</a:t>
            </a:r>
            <a:r>
              <a:rPr lang="en-US" dirty="0"/>
              <a:t> or </a:t>
            </a:r>
            <a:r>
              <a:rPr lang="en-US" dirty="0" err="1"/>
              <a:t>Combigan</a:t>
            </a:r>
            <a:endParaRPr lang="en-US" dirty="0"/>
          </a:p>
          <a:p>
            <a:pPr lvl="2"/>
            <a:r>
              <a:rPr lang="en-US" sz="2200" dirty="0"/>
              <a:t>D/c 1 day prior to next visit</a:t>
            </a:r>
          </a:p>
          <a:p>
            <a:pPr lvl="1"/>
            <a:r>
              <a:rPr lang="en-US" dirty="0"/>
              <a:t>Oral Diamox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EC786A-2E81-1E45-BD71-C28ACDE6D39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Corneal edema</a:t>
            </a:r>
          </a:p>
          <a:p>
            <a:pPr lvl="1"/>
            <a:r>
              <a:rPr lang="en-US" dirty="0"/>
              <a:t>Usually 2/2 </a:t>
            </a:r>
            <a:r>
              <a:rPr lang="en-US" dirty="0" err="1"/>
              <a:t>phaco</a:t>
            </a:r>
            <a:r>
              <a:rPr lang="en-US" dirty="0"/>
              <a:t> or direct trauma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Increase topical steroids</a:t>
            </a:r>
          </a:p>
          <a:p>
            <a:pPr lvl="1"/>
            <a:r>
              <a:rPr lang="en-US" dirty="0"/>
              <a:t>Consider </a:t>
            </a:r>
            <a:r>
              <a:rPr lang="en-US" dirty="0" err="1"/>
              <a:t>Muro</a:t>
            </a:r>
            <a:r>
              <a:rPr lang="en-US" dirty="0"/>
              <a:t> if severe</a:t>
            </a:r>
          </a:p>
          <a:p>
            <a:pPr lvl="1"/>
            <a:r>
              <a:rPr lang="en-US" dirty="0"/>
              <a:t>Reassure</a:t>
            </a:r>
          </a:p>
          <a:p>
            <a:pPr lvl="2"/>
            <a:r>
              <a:rPr lang="en-US" sz="2200" dirty="0"/>
              <a:t>It will almost always get better unless pre-existing Fuchs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3E6249-A609-0A4B-900F-56FA709C7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32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6C4FE-4E49-FB4D-8302-FC60EC36B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Post-Op – Hiccups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A1D3D-3CCA-C64D-B011-83B3CCCFCED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Dysphotopsia</a:t>
            </a:r>
            <a:endParaRPr lang="en-US" dirty="0"/>
          </a:p>
          <a:p>
            <a:pPr lvl="1"/>
            <a:r>
              <a:rPr lang="en-US" dirty="0"/>
              <a:t>Temporal crescent or shadow</a:t>
            </a:r>
          </a:p>
          <a:p>
            <a:pPr lvl="1"/>
            <a:r>
              <a:rPr lang="en-US" dirty="0"/>
              <a:t>Related to optical effect from new light/lens interface</a:t>
            </a:r>
          </a:p>
          <a:p>
            <a:pPr lvl="1"/>
            <a:r>
              <a:rPr lang="en-US" dirty="0"/>
              <a:t>Reassure</a:t>
            </a:r>
          </a:p>
          <a:p>
            <a:pPr lvl="2"/>
            <a:r>
              <a:rPr lang="en-US" sz="2200" dirty="0"/>
              <a:t>Resolves after 2-4 weeks</a:t>
            </a:r>
          </a:p>
          <a:p>
            <a:pPr lvl="3"/>
            <a:r>
              <a:rPr lang="en-US" sz="2200" dirty="0"/>
              <a:t>Almost always</a:t>
            </a:r>
          </a:p>
          <a:p>
            <a:pPr lvl="2"/>
            <a:r>
              <a:rPr lang="en-US" sz="2200" dirty="0"/>
              <a:t>Can do reverse optic capture if persists &gt; 6 months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EC786A-2E81-1E45-BD71-C28ACDE6D39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PVD</a:t>
            </a:r>
          </a:p>
          <a:p>
            <a:pPr lvl="1"/>
            <a:r>
              <a:rPr lang="en-US" dirty="0"/>
              <a:t>Common within 90 days post-op</a:t>
            </a:r>
          </a:p>
          <a:p>
            <a:pPr lvl="2"/>
            <a:r>
              <a:rPr lang="en-US" sz="2200" dirty="0"/>
              <a:t>AC volume fluctuations intra-op</a:t>
            </a:r>
          </a:p>
          <a:p>
            <a:pPr lvl="2"/>
            <a:r>
              <a:rPr lang="en-US" sz="2200" dirty="0"/>
              <a:t>IOL thinner than crystalline lens</a:t>
            </a:r>
          </a:p>
          <a:p>
            <a:pPr lvl="3"/>
            <a:r>
              <a:rPr lang="en-US" sz="2000" dirty="0"/>
              <a:t>Potential vitreous volume expands</a:t>
            </a:r>
          </a:p>
          <a:p>
            <a:pPr lvl="3"/>
            <a:r>
              <a:rPr lang="en-US" sz="2000" dirty="0"/>
              <a:t>Anterior shift of vitreous gel</a:t>
            </a:r>
          </a:p>
          <a:p>
            <a:pPr lvl="1"/>
            <a:r>
              <a:rPr lang="en-US" dirty="0"/>
              <a:t>Dilate patients with new flashes and/or floaters</a:t>
            </a:r>
          </a:p>
          <a:p>
            <a:pPr lvl="2"/>
            <a:r>
              <a:rPr lang="en-US" sz="2200" dirty="0"/>
              <a:t>Breaks are often smaller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3E6249-A609-0A4B-900F-56FA709C7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32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86D21-526C-4092-9CC0-9747B6A87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Complications – Endophthalmitis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AAACF-B870-42A6-8E18-85877E481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Incidence ~1/4,000 after cataract surgery</a:t>
            </a:r>
          </a:p>
          <a:p>
            <a:pPr lvl="1"/>
            <a:r>
              <a:rPr lang="en-US" dirty="0"/>
              <a:t>Povidone Iodine</a:t>
            </a:r>
          </a:p>
          <a:p>
            <a:pPr lvl="1"/>
            <a:r>
              <a:rPr lang="en-US" dirty="0"/>
              <a:t>Intracameral antibiotics</a:t>
            </a:r>
          </a:p>
          <a:p>
            <a:r>
              <a:rPr lang="en-US" dirty="0"/>
              <a:t>Usually Days 2-5</a:t>
            </a:r>
          </a:p>
          <a:p>
            <a:r>
              <a:rPr lang="en-US" dirty="0"/>
              <a:t>Pain, redness, decreased vision</a:t>
            </a:r>
          </a:p>
          <a:p>
            <a:pPr lvl="1"/>
            <a:r>
              <a:rPr lang="en-US" dirty="0"/>
              <a:t>25% of patients </a:t>
            </a:r>
            <a:r>
              <a:rPr lang="en-US" b="1" dirty="0">
                <a:solidFill>
                  <a:srgbClr val="FF0000"/>
                </a:solidFill>
              </a:rPr>
              <a:t>without </a:t>
            </a:r>
            <a:r>
              <a:rPr lang="en-US" dirty="0"/>
              <a:t>pain</a:t>
            </a:r>
          </a:p>
          <a:p>
            <a:r>
              <a:rPr lang="en-US" dirty="0"/>
              <a:t>Risk factors</a:t>
            </a:r>
          </a:p>
          <a:p>
            <a:pPr lvl="1"/>
            <a:r>
              <a:rPr lang="en-US" dirty="0"/>
              <a:t>Wound leak</a:t>
            </a:r>
          </a:p>
          <a:p>
            <a:pPr lvl="1"/>
            <a:r>
              <a:rPr lang="en-US" dirty="0"/>
              <a:t>Retained lens material</a:t>
            </a:r>
          </a:p>
          <a:p>
            <a:pPr lvl="1"/>
            <a:r>
              <a:rPr lang="en-US" dirty="0"/>
              <a:t>Vitreous presentation</a:t>
            </a:r>
          </a:p>
          <a:p>
            <a:r>
              <a:rPr lang="en-US" dirty="0"/>
              <a:t>Endophthalmitis Vitrectomy Study (EVS)</a:t>
            </a:r>
          </a:p>
          <a:p>
            <a:pPr lvl="1"/>
            <a:r>
              <a:rPr lang="en-US" dirty="0"/>
              <a:t>HM or better → T&amp;I</a:t>
            </a:r>
          </a:p>
          <a:p>
            <a:pPr lvl="2"/>
            <a:r>
              <a:rPr lang="en-US" sz="2900" dirty="0" err="1"/>
              <a:t>Ceftaz</a:t>
            </a:r>
            <a:r>
              <a:rPr lang="en-US" sz="2900" dirty="0"/>
              <a:t>/</a:t>
            </a:r>
            <a:r>
              <a:rPr lang="en-US" sz="2900" dirty="0" err="1"/>
              <a:t>Vanco</a:t>
            </a:r>
            <a:endParaRPr lang="en-US" sz="2900" dirty="0"/>
          </a:p>
          <a:p>
            <a:pPr lvl="1"/>
            <a:r>
              <a:rPr lang="en-US" dirty="0"/>
              <a:t>LP → immediate PPV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45C61-47F9-47AA-A0FD-D7E010645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063D87-85DF-4FD7-B5DD-8D177B87A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095" y="1861053"/>
            <a:ext cx="4553305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26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Surgery is more challenging</a:t>
            </a:r>
          </a:p>
          <a:p>
            <a:pPr lvl="1"/>
            <a:r>
              <a:rPr lang="en-US" dirty="0"/>
              <a:t>Increased lens density</a:t>
            </a:r>
          </a:p>
          <a:p>
            <a:pPr lvl="1"/>
            <a:r>
              <a:rPr lang="en-US" dirty="0"/>
              <a:t>Decreased visualization </a:t>
            </a:r>
          </a:p>
          <a:p>
            <a:pPr lvl="1"/>
            <a:r>
              <a:rPr lang="en-US" dirty="0"/>
              <a:t>Possible </a:t>
            </a:r>
            <a:r>
              <a:rPr lang="en-US" dirty="0" err="1"/>
              <a:t>zonulopathy</a:t>
            </a:r>
            <a:endParaRPr lang="en-US" dirty="0"/>
          </a:p>
          <a:p>
            <a:pPr lvl="1"/>
            <a:r>
              <a:rPr lang="en-US" dirty="0"/>
              <a:t>HIGHER COMPLICATION RATE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Patient may be more complex</a:t>
            </a:r>
          </a:p>
          <a:p>
            <a:pPr lvl="1"/>
            <a:r>
              <a:rPr lang="en-US" dirty="0"/>
              <a:t>Anesthesia issues</a:t>
            </a:r>
          </a:p>
          <a:p>
            <a:pPr lvl="2"/>
            <a:r>
              <a:rPr lang="en-US" sz="2800" dirty="0"/>
              <a:t>Medical co-morbidities</a:t>
            </a:r>
          </a:p>
          <a:p>
            <a:pPr lvl="2"/>
            <a:r>
              <a:rPr lang="en-US" sz="2800" dirty="0"/>
              <a:t>Cognitive co-morbidities</a:t>
            </a:r>
          </a:p>
          <a:p>
            <a:pPr lvl="2"/>
            <a:r>
              <a:rPr lang="en-US" sz="2800" dirty="0"/>
              <a:t>Non-English speaking</a:t>
            </a:r>
          </a:p>
          <a:p>
            <a:pPr lvl="1"/>
            <a:r>
              <a:rPr lang="en-US" dirty="0"/>
              <a:t>Inconsistent follow-up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/>
          <a:lstStyle/>
          <a:p>
            <a:fld id="{7CEED5A3-9C0A-204B-9366-5304630B46DF}" type="slidenum">
              <a:rPr lang="en-US" smtClean="0"/>
              <a:t>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6AAC51-E2C0-405E-A696-F4758926D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375" y="1728144"/>
            <a:ext cx="5203025" cy="427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97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86D21-526C-4092-9CC0-9747B6A87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Complications – Vitreous in AC Post-Op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AAACF-B870-42A6-8E18-85877E481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Ideally, identified and managed intra-op</a:t>
            </a:r>
          </a:p>
          <a:p>
            <a:r>
              <a:rPr lang="en-US" dirty="0"/>
              <a:t>Management post-op depends on extent</a:t>
            </a:r>
          </a:p>
          <a:p>
            <a:pPr lvl="1"/>
            <a:r>
              <a:rPr lang="en-US" dirty="0"/>
              <a:t>Vitreous to wound</a:t>
            </a:r>
          </a:p>
          <a:p>
            <a:pPr lvl="2"/>
            <a:r>
              <a:rPr lang="en-US" dirty="0"/>
              <a:t>External wick → OR immediately</a:t>
            </a:r>
          </a:p>
          <a:p>
            <a:pPr lvl="2"/>
            <a:r>
              <a:rPr lang="en-US" dirty="0"/>
              <a:t>Internal lip → can observe closely</a:t>
            </a:r>
          </a:p>
          <a:p>
            <a:pPr lvl="3"/>
            <a:r>
              <a:rPr lang="en-US" sz="2200" dirty="0"/>
              <a:t>May cause iritis</a:t>
            </a:r>
          </a:p>
          <a:p>
            <a:pPr lvl="3"/>
            <a:r>
              <a:rPr lang="en-US" sz="2200" dirty="0"/>
              <a:t>Consider OR vs. YAG </a:t>
            </a:r>
            <a:r>
              <a:rPr lang="en-US" sz="2200" dirty="0" err="1"/>
              <a:t>vitreolysis</a:t>
            </a:r>
            <a:endParaRPr lang="en-US" sz="2200" dirty="0"/>
          </a:p>
          <a:p>
            <a:pPr lvl="1"/>
            <a:r>
              <a:rPr lang="en-US" dirty="0"/>
              <a:t>Knuckle in A/C</a:t>
            </a:r>
          </a:p>
          <a:p>
            <a:pPr lvl="2"/>
            <a:r>
              <a:rPr lang="en-US" dirty="0"/>
              <a:t>May be asymptomatic</a:t>
            </a:r>
          </a:p>
          <a:p>
            <a:pPr lvl="2"/>
            <a:r>
              <a:rPr lang="en-US" dirty="0"/>
              <a:t>Large volume can clog TM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45C61-47F9-47AA-A0FD-D7E010645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3C7F8E-FEFF-4880-8FFF-C0BF284F97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605" b="20029"/>
          <a:stretch/>
        </p:blipFill>
        <p:spPr>
          <a:xfrm>
            <a:off x="6772279" y="3210965"/>
            <a:ext cx="4924425" cy="30495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4BB66A-1FC8-AF43-A7F2-36FB08C43D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808" b="74396"/>
          <a:stretch/>
        </p:blipFill>
        <p:spPr>
          <a:xfrm>
            <a:off x="8267703" y="1488976"/>
            <a:ext cx="2105022" cy="174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56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86D21-526C-4092-9CC0-9747B6A87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Complications – Retained Lens Material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AAACF-B870-42A6-8E18-85877E481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Risk factor for endophthalmitis</a:t>
            </a:r>
          </a:p>
          <a:p>
            <a:r>
              <a:rPr lang="en-US" dirty="0"/>
              <a:t>Cause of post-op iritis</a:t>
            </a:r>
          </a:p>
          <a:p>
            <a:pPr lvl="1"/>
            <a:r>
              <a:rPr lang="en-US" dirty="0"/>
              <a:t>GONIO!</a:t>
            </a:r>
          </a:p>
          <a:p>
            <a:r>
              <a:rPr lang="en-US" dirty="0"/>
              <a:t>If in AC</a:t>
            </a:r>
          </a:p>
          <a:p>
            <a:pPr lvl="1"/>
            <a:r>
              <a:rPr lang="en-US" dirty="0"/>
              <a:t>Nuclear fragment</a:t>
            </a:r>
          </a:p>
          <a:p>
            <a:pPr lvl="2"/>
            <a:r>
              <a:rPr lang="en-US" sz="2600" dirty="0"/>
              <a:t>To OR</a:t>
            </a:r>
          </a:p>
          <a:p>
            <a:pPr lvl="1"/>
            <a:r>
              <a:rPr lang="en-US" dirty="0"/>
              <a:t>Cortical remnant (small)</a:t>
            </a:r>
          </a:p>
          <a:p>
            <a:pPr lvl="2"/>
            <a:r>
              <a:rPr lang="en-US" sz="2600" dirty="0"/>
              <a:t>Can observe</a:t>
            </a:r>
          </a:p>
          <a:p>
            <a:pPr lvl="2"/>
            <a:r>
              <a:rPr lang="en-US" sz="2600" dirty="0"/>
              <a:t>Modulate steroids</a:t>
            </a:r>
          </a:p>
          <a:p>
            <a:r>
              <a:rPr lang="en-US" dirty="0"/>
              <a:t>If trapped in capsular bag</a:t>
            </a:r>
          </a:p>
          <a:p>
            <a:pPr lvl="1"/>
            <a:r>
              <a:rPr lang="en-US" dirty="0"/>
              <a:t>Can observe</a:t>
            </a:r>
          </a:p>
          <a:p>
            <a:pPr lvl="1"/>
            <a:r>
              <a:rPr lang="en-US" dirty="0"/>
              <a:t>Modulate steroids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45C61-47F9-47AA-A0FD-D7E010645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B2339E-92D8-421E-A87C-21E96F85AE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88"/>
          <a:stretch/>
        </p:blipFill>
        <p:spPr>
          <a:xfrm>
            <a:off x="4879521" y="2020320"/>
            <a:ext cx="6841562" cy="37486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5C16F8-09DA-354B-8C22-C526849128C9}"/>
              </a:ext>
            </a:extLst>
          </p:cNvPr>
          <p:cNvSpPr txBox="1"/>
          <p:nvPr/>
        </p:nvSpPr>
        <p:spPr>
          <a:xfrm>
            <a:off x="7600139" y="6440778"/>
            <a:ext cx="3639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www.cataractcoach.com</a:t>
            </a:r>
            <a:endParaRPr lang="en-US" sz="1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5728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86D21-526C-4092-9CC0-9747B6A87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Complications – IOL Malposition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AAACF-B870-42A6-8E18-85877E481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Usually secondary to</a:t>
            </a:r>
          </a:p>
          <a:p>
            <a:pPr lvl="1"/>
            <a:r>
              <a:rPr lang="en-US" dirty="0"/>
              <a:t>Zonular weakness</a:t>
            </a:r>
          </a:p>
          <a:p>
            <a:pPr lvl="1"/>
            <a:r>
              <a:rPr lang="en-US" dirty="0"/>
              <a:t>Zonular dialysis</a:t>
            </a:r>
          </a:p>
          <a:p>
            <a:pPr lvl="1"/>
            <a:r>
              <a:rPr lang="en-US" dirty="0"/>
              <a:t>Improper positioning</a:t>
            </a:r>
          </a:p>
          <a:p>
            <a:r>
              <a:rPr lang="en-US" dirty="0"/>
              <a:t>Can lead to</a:t>
            </a:r>
          </a:p>
          <a:p>
            <a:pPr lvl="1"/>
            <a:r>
              <a:rPr lang="en-US" dirty="0"/>
              <a:t>UGH syndrome</a:t>
            </a:r>
          </a:p>
          <a:p>
            <a:pPr lvl="1"/>
            <a:r>
              <a:rPr lang="en-US" dirty="0"/>
              <a:t>CME</a:t>
            </a:r>
          </a:p>
          <a:p>
            <a:pPr lvl="1"/>
            <a:r>
              <a:rPr lang="en-US" dirty="0"/>
              <a:t>Visual disturbance</a:t>
            </a:r>
          </a:p>
          <a:p>
            <a:pPr lvl="2"/>
            <a:r>
              <a:rPr lang="en-US" dirty="0"/>
              <a:t>Monocular diplopia</a:t>
            </a:r>
          </a:p>
          <a:p>
            <a:pPr lvl="2"/>
            <a:r>
              <a:rPr lang="en-US" dirty="0"/>
              <a:t>Higher-order aberrations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45C61-47F9-47AA-A0FD-D7E010645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 descr="A picture containing dark, sitting, light, person&#10;&#10;Description automatically generated">
            <a:extLst>
              <a:ext uri="{FF2B5EF4-FFF2-40B4-BE49-F238E27FC236}">
                <a16:creationId xmlns:a16="http://schemas.microsoft.com/office/drawing/2014/main" id="{6E568BAD-E927-40A0-80CD-C86A4E04E3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53" t="28589" r="23354" b="35439"/>
          <a:stretch/>
        </p:blipFill>
        <p:spPr>
          <a:xfrm>
            <a:off x="4600580" y="2530185"/>
            <a:ext cx="3333751" cy="272891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405C3A-11A0-4C0C-874E-AC1FDB889310}"/>
              </a:ext>
            </a:extLst>
          </p:cNvPr>
          <p:cNvSpPr txBox="1">
            <a:spLocks/>
          </p:cNvSpPr>
          <p:nvPr/>
        </p:nvSpPr>
        <p:spPr>
          <a:xfrm>
            <a:off x="7990115" y="1537886"/>
            <a:ext cx="3962400" cy="4588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Management</a:t>
            </a:r>
          </a:p>
          <a:p>
            <a:pPr lvl="1"/>
            <a:r>
              <a:rPr lang="en-US" dirty="0"/>
              <a:t>Observe</a:t>
            </a:r>
          </a:p>
          <a:p>
            <a:pPr lvl="1"/>
            <a:r>
              <a:rPr lang="en-US" dirty="0"/>
              <a:t>If symptomatic</a:t>
            </a:r>
          </a:p>
          <a:p>
            <a:pPr lvl="2"/>
            <a:r>
              <a:rPr lang="en-US" sz="2200" dirty="0"/>
              <a:t>Attempt medical </a:t>
            </a:r>
            <a:r>
              <a:rPr lang="en-US" sz="2200" dirty="0" err="1"/>
              <a:t>tx</a:t>
            </a:r>
            <a:endParaRPr lang="en-US" sz="2200" dirty="0"/>
          </a:p>
          <a:p>
            <a:pPr lvl="2"/>
            <a:r>
              <a:rPr lang="en-US" sz="2200" dirty="0"/>
              <a:t>If refractory or unlikely to resolve → OR</a:t>
            </a:r>
          </a:p>
          <a:p>
            <a:pPr lvl="3"/>
            <a:r>
              <a:rPr lang="en-US" sz="2200" dirty="0"/>
              <a:t>Reposition</a:t>
            </a:r>
          </a:p>
          <a:p>
            <a:pPr lvl="3"/>
            <a:r>
              <a:rPr lang="en-US" sz="2200" dirty="0"/>
              <a:t>Exchange</a:t>
            </a:r>
          </a:p>
        </p:txBody>
      </p:sp>
    </p:spTree>
    <p:extLst>
      <p:ext uri="{BB962C8B-B14F-4D97-AF65-F5344CB8AC3E}">
        <p14:creationId xmlns:p14="http://schemas.microsoft.com/office/powerpoint/2010/main" val="38091422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86D21-526C-4092-9CC0-9747B6A87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Complications – UGH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AAACF-B870-42A6-8E18-85877E481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Can be incomplete</a:t>
            </a:r>
          </a:p>
          <a:p>
            <a:r>
              <a:rPr lang="en-US" dirty="0"/>
              <a:t>Usually secondary to IOL malposition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ANY</a:t>
            </a:r>
            <a:r>
              <a:rPr lang="en-US" dirty="0"/>
              <a:t> IOL/iris contact can cause</a:t>
            </a:r>
          </a:p>
          <a:p>
            <a:pPr lvl="2"/>
            <a:r>
              <a:rPr lang="en-US" sz="2600" dirty="0"/>
              <a:t>Uveitis</a:t>
            </a:r>
          </a:p>
          <a:p>
            <a:pPr lvl="2"/>
            <a:r>
              <a:rPr lang="en-US" sz="2600" dirty="0"/>
              <a:t>Glaucoma</a:t>
            </a:r>
          </a:p>
          <a:p>
            <a:pPr lvl="2"/>
            <a:r>
              <a:rPr lang="en-US" sz="2600" dirty="0" err="1"/>
              <a:t>Hyphema</a:t>
            </a:r>
            <a:endParaRPr lang="en-US" sz="2600" dirty="0"/>
          </a:p>
          <a:p>
            <a:pPr lvl="2"/>
            <a:r>
              <a:rPr lang="en-US" sz="2600" dirty="0"/>
              <a:t>CME</a:t>
            </a:r>
          </a:p>
          <a:p>
            <a:pPr lvl="1"/>
            <a:r>
              <a:rPr lang="en-US" dirty="0"/>
              <a:t>More common w/ hydrophobic acrylic IOLs</a:t>
            </a:r>
          </a:p>
          <a:p>
            <a:r>
              <a:rPr lang="en-US" dirty="0"/>
              <a:t>Management</a:t>
            </a:r>
          </a:p>
          <a:p>
            <a:pPr lvl="1"/>
            <a:r>
              <a:rPr lang="en-US" dirty="0"/>
              <a:t>Atropine/steroids/anti-hypertensives</a:t>
            </a:r>
          </a:p>
          <a:p>
            <a:pPr lvl="1"/>
            <a:r>
              <a:rPr lang="en-US" dirty="0"/>
              <a:t>Reposition or exchange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45C61-47F9-47AA-A0FD-D7E010645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B9A096-275E-455C-8A15-AF8E687BFF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24" t="119" r="12551" b="3075"/>
          <a:stretch/>
        </p:blipFill>
        <p:spPr>
          <a:xfrm>
            <a:off x="7429500" y="1711388"/>
            <a:ext cx="4152900" cy="436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35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86D21-526C-4092-9CC0-9747B6A87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Complications – Persistent Post-Op Iritis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AAACF-B870-42A6-8E18-85877E481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Etiology</a:t>
            </a:r>
          </a:p>
          <a:p>
            <a:pPr lvl="1"/>
            <a:r>
              <a:rPr lang="en-US" dirty="0"/>
              <a:t>Drop non-compliance</a:t>
            </a:r>
          </a:p>
          <a:p>
            <a:pPr lvl="1"/>
            <a:r>
              <a:rPr lang="en-US" dirty="0"/>
              <a:t>Mild IOL </a:t>
            </a:r>
            <a:r>
              <a:rPr lang="en-US" dirty="0" err="1"/>
              <a:t>malpositioning</a:t>
            </a:r>
            <a:endParaRPr lang="en-US" dirty="0"/>
          </a:p>
          <a:p>
            <a:pPr lvl="2"/>
            <a:r>
              <a:rPr lang="en-US" sz="2600" dirty="0"/>
              <a:t>Incomplete optic-capsule overlap</a:t>
            </a:r>
          </a:p>
          <a:p>
            <a:pPr lvl="1"/>
            <a:r>
              <a:rPr lang="en-US" dirty="0"/>
              <a:t>Retained lens material</a:t>
            </a:r>
          </a:p>
          <a:p>
            <a:r>
              <a:rPr lang="en-US" dirty="0"/>
              <a:t>Workup</a:t>
            </a:r>
          </a:p>
          <a:p>
            <a:pPr lvl="1"/>
            <a:r>
              <a:rPr lang="en-US" dirty="0"/>
              <a:t>DILATE!</a:t>
            </a:r>
          </a:p>
          <a:p>
            <a:pPr lvl="2"/>
            <a:r>
              <a:rPr lang="en-US" sz="2600" dirty="0"/>
              <a:t>Attention to optic position</a:t>
            </a:r>
          </a:p>
          <a:p>
            <a:pPr lvl="1"/>
            <a:r>
              <a:rPr lang="en-US" dirty="0"/>
              <a:t>Gonioscopy</a:t>
            </a:r>
          </a:p>
          <a:p>
            <a:pPr lvl="1"/>
            <a:r>
              <a:rPr lang="en-US" dirty="0"/>
              <a:t>UBM if fails taper x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45C61-47F9-47AA-A0FD-D7E010645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96193D-B3B6-41A2-85BE-713FBAC63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265" y="1600200"/>
            <a:ext cx="5118135" cy="455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5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86D21-526C-4092-9CC0-9747B6A87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Complications – Retinal Tear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AAACF-B870-42A6-8E18-85877E481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Etiology</a:t>
            </a:r>
          </a:p>
          <a:p>
            <a:pPr lvl="1"/>
            <a:r>
              <a:rPr lang="en-US" dirty="0"/>
              <a:t>PVD</a:t>
            </a:r>
          </a:p>
          <a:p>
            <a:pPr lvl="1"/>
            <a:r>
              <a:rPr lang="en-US" dirty="0"/>
              <a:t>Vitreous presentation</a:t>
            </a:r>
          </a:p>
          <a:p>
            <a:r>
              <a:rPr lang="en-US" dirty="0"/>
              <a:t>Risk factors</a:t>
            </a:r>
          </a:p>
          <a:p>
            <a:pPr lvl="1"/>
            <a:r>
              <a:rPr lang="en-US" dirty="0"/>
              <a:t>Family history</a:t>
            </a:r>
          </a:p>
          <a:p>
            <a:pPr lvl="1"/>
            <a:r>
              <a:rPr lang="en-US" dirty="0"/>
              <a:t>Tear in contralateral eye</a:t>
            </a:r>
          </a:p>
          <a:p>
            <a:pPr lvl="1"/>
            <a:r>
              <a:rPr lang="en-US" dirty="0"/>
              <a:t>High axial length</a:t>
            </a:r>
          </a:p>
          <a:p>
            <a:pPr lvl="1"/>
            <a:r>
              <a:rPr lang="en-US" dirty="0"/>
              <a:t>Lattice degeneration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45C61-47F9-47AA-A0FD-D7E010645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5BF221-7E04-4011-B2B9-E1814904A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388" y="1576552"/>
            <a:ext cx="5053012" cy="459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016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86D21-526C-4092-9CC0-9747B6A87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Complications – Refractive Surprise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AAACF-B870-42A6-8E18-85877E481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5486400" cy="458888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Refraction can settle over a month</a:t>
            </a:r>
          </a:p>
          <a:p>
            <a:r>
              <a:rPr lang="en-US" dirty="0"/>
              <a:t>Etiology</a:t>
            </a:r>
          </a:p>
          <a:p>
            <a:pPr lvl="1"/>
            <a:r>
              <a:rPr lang="en-US" dirty="0"/>
              <a:t>Measurement error</a:t>
            </a:r>
          </a:p>
          <a:p>
            <a:pPr lvl="1"/>
            <a:r>
              <a:rPr lang="en-US" dirty="0"/>
              <a:t>Calculation error</a:t>
            </a:r>
          </a:p>
          <a:p>
            <a:pPr lvl="2"/>
            <a:r>
              <a:rPr lang="en-US" sz="2600" dirty="0"/>
              <a:t>Transposition</a:t>
            </a:r>
          </a:p>
          <a:p>
            <a:pPr lvl="2"/>
            <a:r>
              <a:rPr lang="en-US" sz="2600" dirty="0"/>
              <a:t>Substitution</a:t>
            </a:r>
          </a:p>
          <a:p>
            <a:pPr lvl="1"/>
            <a:r>
              <a:rPr lang="en-US" dirty="0"/>
              <a:t>Intraoperative error</a:t>
            </a:r>
          </a:p>
          <a:p>
            <a:pPr lvl="2"/>
            <a:r>
              <a:rPr lang="en-US" sz="2600" dirty="0"/>
              <a:t>Wrong IOL implanted</a:t>
            </a:r>
          </a:p>
          <a:p>
            <a:pPr lvl="1"/>
            <a:r>
              <a:rPr lang="en-US" dirty="0"/>
              <a:t>Intracapsular viscoelastic</a:t>
            </a:r>
          </a:p>
          <a:p>
            <a:pPr lvl="2"/>
            <a:r>
              <a:rPr lang="en-US" sz="2600" dirty="0"/>
              <a:t>Myopic shift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45C61-47F9-47AA-A0FD-D7E010645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42110B-9F27-41E0-A9D1-4FBE147E89BC}"/>
              </a:ext>
            </a:extLst>
          </p:cNvPr>
          <p:cNvSpPr txBox="1">
            <a:spLocks/>
          </p:cNvSpPr>
          <p:nvPr/>
        </p:nvSpPr>
        <p:spPr>
          <a:xfrm>
            <a:off x="6444343" y="1587773"/>
            <a:ext cx="5486400" cy="458888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Investigation</a:t>
            </a:r>
          </a:p>
          <a:p>
            <a:pPr lvl="1"/>
            <a:r>
              <a:rPr lang="en-US" dirty="0"/>
              <a:t>Refract</a:t>
            </a:r>
          </a:p>
          <a:p>
            <a:pPr lvl="1"/>
            <a:r>
              <a:rPr lang="en-US" dirty="0"/>
              <a:t>Review calcs</a:t>
            </a:r>
          </a:p>
          <a:p>
            <a:pPr lvl="1"/>
            <a:r>
              <a:rPr lang="en-US" dirty="0"/>
              <a:t>Remeasure</a:t>
            </a:r>
          </a:p>
          <a:p>
            <a:r>
              <a:rPr lang="en-US" dirty="0"/>
              <a:t>Management</a:t>
            </a:r>
          </a:p>
          <a:p>
            <a:pPr lvl="1"/>
            <a:r>
              <a:rPr lang="en-US" dirty="0"/>
              <a:t>Reassure</a:t>
            </a:r>
          </a:p>
          <a:p>
            <a:pPr lvl="1"/>
            <a:r>
              <a:rPr lang="en-US" dirty="0"/>
              <a:t>Glasses/contact</a:t>
            </a:r>
          </a:p>
          <a:p>
            <a:pPr lvl="1"/>
            <a:r>
              <a:rPr lang="en-US" dirty="0"/>
              <a:t>Laser vision correction</a:t>
            </a:r>
          </a:p>
          <a:p>
            <a:pPr lvl="1"/>
            <a:r>
              <a:rPr lang="en-US" dirty="0"/>
              <a:t>IOL exchange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9937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6C4FE-4E49-FB4D-8302-FC60EC36B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Advice – Complex Cataracts &amp; Complications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A1D3D-3CCA-C64D-B011-83B3CCCFCED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Before surgery</a:t>
            </a:r>
          </a:p>
          <a:p>
            <a:pPr lvl="1"/>
            <a:r>
              <a:rPr lang="en-US" sz="2800" dirty="0"/>
              <a:t>Prep</a:t>
            </a:r>
          </a:p>
          <a:p>
            <a:pPr lvl="2"/>
            <a:r>
              <a:rPr lang="en-US" sz="2600" dirty="0"/>
              <a:t>IOL calcs</a:t>
            </a:r>
          </a:p>
          <a:p>
            <a:pPr lvl="2"/>
            <a:r>
              <a:rPr lang="en-US" sz="2600" dirty="0"/>
              <a:t>For contingencies</a:t>
            </a:r>
          </a:p>
          <a:p>
            <a:pPr lvl="1"/>
            <a:r>
              <a:rPr lang="en-US" sz="2800" dirty="0"/>
              <a:t>Visualize your steps</a:t>
            </a:r>
          </a:p>
          <a:p>
            <a:pPr lvl="1"/>
            <a:r>
              <a:rPr lang="en-US" sz="2800" dirty="0"/>
              <a:t>Call your patients if new to you</a:t>
            </a:r>
          </a:p>
          <a:p>
            <a:pPr lvl="1"/>
            <a:r>
              <a:rPr lang="en-US" sz="2800" dirty="0"/>
              <a:t>Sleep</a:t>
            </a:r>
          </a:p>
          <a:p>
            <a:pPr lvl="1"/>
            <a:r>
              <a:rPr lang="en-US" sz="2800" dirty="0"/>
              <a:t>Moderate caffeine</a:t>
            </a:r>
          </a:p>
          <a:p>
            <a:pPr lvl="1"/>
            <a:r>
              <a:rPr lang="en-US" sz="2800" dirty="0"/>
              <a:t>Snack throughout the day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EC786A-2E81-1E45-BD71-C28ACDE6D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4400" y="1600201"/>
            <a:ext cx="5588000" cy="4525963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After surgery</a:t>
            </a:r>
          </a:p>
          <a:p>
            <a:pPr lvl="1"/>
            <a:r>
              <a:rPr lang="en-US" sz="2800" dirty="0"/>
              <a:t>Discuss with attending</a:t>
            </a:r>
          </a:p>
          <a:p>
            <a:pPr lvl="1"/>
            <a:r>
              <a:rPr lang="en-US" sz="2800" dirty="0"/>
              <a:t>Discuss complications HONESTLY with patient/family</a:t>
            </a:r>
          </a:p>
          <a:p>
            <a:pPr lvl="2"/>
            <a:r>
              <a:rPr lang="en-US" sz="2400" dirty="0"/>
              <a:t>DO NOT OVERWHELM THEM WITH INFORMATION</a:t>
            </a:r>
          </a:p>
          <a:p>
            <a:pPr lvl="2"/>
            <a:r>
              <a:rPr lang="en-US" sz="2400" dirty="0"/>
              <a:t>REASSURE</a:t>
            </a:r>
          </a:p>
          <a:p>
            <a:pPr lvl="1"/>
            <a:r>
              <a:rPr lang="en-US" sz="2800" dirty="0"/>
              <a:t>Review video</a:t>
            </a:r>
          </a:p>
          <a:p>
            <a:pPr lvl="1"/>
            <a:r>
              <a:rPr lang="en-US" sz="2800" dirty="0"/>
              <a:t>Stand by YOUR patient</a:t>
            </a:r>
          </a:p>
          <a:p>
            <a:pPr lvl="2"/>
            <a:r>
              <a:rPr lang="en-US" sz="2400" dirty="0"/>
              <a:t>If you cut it, you own 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3E6249-A609-0A4B-900F-56FA709C7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703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52196D8D-6D89-4544-917E-79A441769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Advice – Complex Cataracts &amp; Complications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FC658D1-08CB-4F3A-81DE-A2B6E09CC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/>
          <a:p>
            <a:r>
              <a:rPr lang="en-US" sz="3200" dirty="0"/>
              <a:t>With the right tools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With the right help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You can fix a lot of stuff!</a:t>
            </a:r>
          </a:p>
        </p:txBody>
      </p:sp>
      <p:pic>
        <p:nvPicPr>
          <p:cNvPr id="11" name="Content Placeholder 10" descr="A picture containing person, outdoor, grass, child&#10;&#10;Description automatically generated">
            <a:extLst>
              <a:ext uri="{FF2B5EF4-FFF2-40B4-BE49-F238E27FC236}">
                <a16:creationId xmlns:a16="http://schemas.microsoft.com/office/drawing/2014/main" id="{17357353-5C75-4722-BC10-06FA925B53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0768" r="3" b="3"/>
          <a:stretch/>
        </p:blipFill>
        <p:spPr>
          <a:xfrm>
            <a:off x="6197600" y="1600201"/>
            <a:ext cx="5384800" cy="4525963"/>
          </a:xfr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3E6249-A609-0A4B-900F-56FA709C7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0F0153F-5A2C-3A4E-B55D-76C3916E214D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6954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390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Definitions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5486400" cy="4588882"/>
          </a:xfrm>
        </p:spPr>
        <p:txBody>
          <a:bodyPr>
            <a:normAutofit/>
          </a:bodyPr>
          <a:lstStyle/>
          <a:p>
            <a:r>
              <a:rPr lang="en-US" dirty="0"/>
              <a:t>White cataract</a:t>
            </a:r>
          </a:p>
          <a:p>
            <a:pPr lvl="1"/>
            <a:r>
              <a:rPr lang="en-US" dirty="0"/>
              <a:t>Complete cortical opacification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/>
          <a:lstStyle/>
          <a:p>
            <a:fld id="{7CEED5A3-9C0A-204B-9366-5304630B46DF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A21ED46-2CB1-4036-88C6-75F834C5C0C9}"/>
              </a:ext>
            </a:extLst>
          </p:cNvPr>
          <p:cNvSpPr txBox="1">
            <a:spLocks/>
          </p:cNvSpPr>
          <p:nvPr/>
        </p:nvSpPr>
        <p:spPr>
          <a:xfrm>
            <a:off x="6381750" y="1600200"/>
            <a:ext cx="4445352" cy="4588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Brunescent</a:t>
            </a:r>
            <a:r>
              <a:rPr lang="en-US" dirty="0"/>
              <a:t> cataract</a:t>
            </a:r>
          </a:p>
          <a:p>
            <a:pPr lvl="1"/>
            <a:r>
              <a:rPr lang="en-US" dirty="0"/>
              <a:t>Extremely dense nucleus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EBA29E-5176-49EE-A341-E321F932C385}"/>
              </a:ext>
            </a:extLst>
          </p:cNvPr>
          <p:cNvSpPr txBox="1"/>
          <p:nvPr/>
        </p:nvSpPr>
        <p:spPr>
          <a:xfrm>
            <a:off x="4495799" y="5727417"/>
            <a:ext cx="3101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THEY CAN COEXIST!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51260E-53B4-4540-A92F-0200313E97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73" t="5912" r="12121" b="-2908"/>
          <a:stretch/>
        </p:blipFill>
        <p:spPr>
          <a:xfrm>
            <a:off x="676735" y="2732312"/>
            <a:ext cx="3101170" cy="30112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619739-AAEB-4807-9AE5-FA572F8B99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96" t="3680" r="10675" b="3680"/>
          <a:stretch/>
        </p:blipFill>
        <p:spPr>
          <a:xfrm>
            <a:off x="3704468" y="2732312"/>
            <a:ext cx="4314825" cy="29207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D9B5EF-1D4E-4004-9EDB-E51FE0ED87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76" t="11749" r="14849" b="5585"/>
          <a:stretch/>
        </p:blipFill>
        <p:spPr>
          <a:xfrm>
            <a:off x="8019293" y="2732312"/>
            <a:ext cx="3563107" cy="292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37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Grading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889AD5-C7E4-4AFA-945A-F388EDC83E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47262" y="1491286"/>
            <a:ext cx="7097485" cy="470690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/>
          <a:lstStyle/>
          <a:p>
            <a:fld id="{7CEED5A3-9C0A-204B-9366-5304630B46D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640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Preoperative Assessment – Risk/Benefit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5486400" cy="458888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Vision potential</a:t>
            </a:r>
          </a:p>
          <a:p>
            <a:pPr lvl="1"/>
            <a:r>
              <a:rPr lang="en-US" dirty="0"/>
              <a:t>Nerve status (</a:t>
            </a:r>
            <a:r>
              <a:rPr lang="en-US" dirty="0" err="1"/>
              <a:t>rAPD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Macula status (dense RPE changes)</a:t>
            </a:r>
          </a:p>
          <a:p>
            <a:pPr lvl="1"/>
            <a:r>
              <a:rPr lang="en-US" dirty="0"/>
              <a:t>Sensory XT</a:t>
            </a:r>
          </a:p>
          <a:p>
            <a:pPr lvl="2"/>
            <a:r>
              <a:rPr lang="en-US" sz="2600" dirty="0"/>
              <a:t>Longstanding vs. new</a:t>
            </a:r>
          </a:p>
          <a:p>
            <a:pPr lvl="1"/>
            <a:r>
              <a:rPr lang="en-US" dirty="0"/>
              <a:t>PAM, red/green perception</a:t>
            </a:r>
          </a:p>
          <a:p>
            <a:pPr lvl="1"/>
            <a:r>
              <a:rPr lang="en-US" dirty="0"/>
              <a:t>Amblyopia</a:t>
            </a:r>
          </a:p>
          <a:p>
            <a:pPr lvl="2"/>
            <a:r>
              <a:rPr lang="en-US" sz="2600" dirty="0"/>
              <a:t>ASK!</a:t>
            </a:r>
          </a:p>
          <a:p>
            <a:pPr lvl="2"/>
            <a:r>
              <a:rPr lang="en-US" sz="2600" dirty="0"/>
              <a:t>A difference</a:t>
            </a:r>
          </a:p>
          <a:p>
            <a:r>
              <a:rPr lang="en-US" dirty="0"/>
              <a:t>Contralateral eye status</a:t>
            </a:r>
          </a:p>
          <a:p>
            <a:pPr lvl="1"/>
            <a:r>
              <a:rPr lang="en-US" dirty="0"/>
              <a:t>Monocular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/>
          <a:lstStyle/>
          <a:p>
            <a:fld id="{7CEED5A3-9C0A-204B-9366-5304630B46DF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1600D04-0ADF-4C0B-AFF7-A8107EBDF101}"/>
              </a:ext>
            </a:extLst>
          </p:cNvPr>
          <p:cNvSpPr txBox="1">
            <a:spLocks/>
          </p:cNvSpPr>
          <p:nvPr/>
        </p:nvSpPr>
        <p:spPr>
          <a:xfrm>
            <a:off x="6096000" y="1600200"/>
            <a:ext cx="5486400" cy="45888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Exam</a:t>
            </a:r>
          </a:p>
          <a:p>
            <a:pPr lvl="1"/>
            <a:r>
              <a:rPr lang="en-US" sz="2400" dirty="0"/>
              <a:t>Density/opacity</a:t>
            </a:r>
          </a:p>
          <a:p>
            <a:pPr lvl="2"/>
            <a:r>
              <a:rPr lang="en-US" sz="1800" dirty="0"/>
              <a:t>VA CORRELATION!</a:t>
            </a:r>
          </a:p>
          <a:p>
            <a:pPr lvl="1"/>
            <a:r>
              <a:rPr lang="en-US" sz="2400" dirty="0" err="1"/>
              <a:t>Zonulopathy</a:t>
            </a:r>
            <a:endParaRPr lang="en-US" sz="2400" dirty="0"/>
          </a:p>
          <a:p>
            <a:pPr lvl="1"/>
            <a:r>
              <a:rPr lang="en-US" sz="2400" dirty="0"/>
              <a:t>Intumescence</a:t>
            </a:r>
          </a:p>
          <a:p>
            <a:pPr lvl="1"/>
            <a:r>
              <a:rPr lang="en-US" sz="2400" dirty="0"/>
              <a:t>Cornea</a:t>
            </a:r>
          </a:p>
          <a:p>
            <a:pPr lvl="2"/>
            <a:r>
              <a:rPr lang="en-US" sz="1800" dirty="0"/>
              <a:t>Visualization</a:t>
            </a:r>
          </a:p>
          <a:p>
            <a:pPr lvl="2"/>
            <a:r>
              <a:rPr lang="en-US" sz="1800" dirty="0"/>
              <a:t>Fuchs</a:t>
            </a:r>
          </a:p>
          <a:p>
            <a:r>
              <a:rPr lang="en-US" sz="2400" dirty="0"/>
              <a:t>Etiology</a:t>
            </a:r>
          </a:p>
          <a:p>
            <a:pPr lvl="1"/>
            <a:r>
              <a:rPr lang="en-US" sz="2400" dirty="0"/>
              <a:t>Age, trauma, iatrogenic, secondary, medication-induced</a:t>
            </a:r>
          </a:p>
          <a:p>
            <a:r>
              <a:rPr lang="en-US" sz="2400" dirty="0"/>
              <a:t>Patient</a:t>
            </a:r>
          </a:p>
          <a:p>
            <a:pPr lvl="1"/>
            <a:r>
              <a:rPr lang="en-US" sz="2400" dirty="0"/>
              <a:t>Understanding</a:t>
            </a:r>
          </a:p>
          <a:p>
            <a:pPr lvl="1"/>
            <a:r>
              <a:rPr lang="en-US" sz="2400" dirty="0"/>
              <a:t>Cooperation</a:t>
            </a:r>
          </a:p>
        </p:txBody>
      </p:sp>
    </p:spTree>
    <p:extLst>
      <p:ext uri="{BB962C8B-B14F-4D97-AF65-F5344CB8AC3E}">
        <p14:creationId xmlns:p14="http://schemas.microsoft.com/office/powerpoint/2010/main" val="4114929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Anesthesia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00E2FC7-366E-4DBF-BF5F-8960B82522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7986804"/>
              </p:ext>
            </p:extLst>
          </p:nvPr>
        </p:nvGraphicFramePr>
        <p:xfrm>
          <a:off x="609600" y="1543047"/>
          <a:ext cx="10972800" cy="183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389689786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80018388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98793040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281163897"/>
                    </a:ext>
                  </a:extLst>
                </a:gridCol>
              </a:tblGrid>
              <a:tr h="457930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Garamond" panose="02020404030301010803" pitchFamily="18" charset="0"/>
                        </a:rPr>
                        <a:t>Uncomplicated Eye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Garamond" panose="02020404030301010803" pitchFamily="18" charset="0"/>
                        </a:rPr>
                        <a:t>Complex Eye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Garamond" panose="02020404030301010803" pitchFamily="18" charset="0"/>
                        </a:rPr>
                        <a:t>Complicated Eye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7497483"/>
                  </a:ext>
                </a:extLst>
              </a:tr>
              <a:tr h="4579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Garamond" panose="02020404030301010803" pitchFamily="18" charset="0"/>
                        </a:rPr>
                        <a:t>Cooperative Patient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Garamond" panose="02020404030301010803" pitchFamily="18" charset="0"/>
                        </a:rPr>
                        <a:t>MAC + topical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Garamond" panose="02020404030301010803" pitchFamily="18" charset="0"/>
                        </a:rPr>
                        <a:t>MAC + topical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Garamond" panose="02020404030301010803" pitchFamily="18" charset="0"/>
                        </a:rPr>
                        <a:t>MAC + Block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0560045"/>
                  </a:ext>
                </a:extLst>
              </a:tr>
              <a:tr h="4579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Garamond" panose="02020404030301010803" pitchFamily="18" charset="0"/>
                        </a:rPr>
                        <a:t>Unknown Cooperativity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Garamond" panose="02020404030301010803" pitchFamily="18" charset="0"/>
                        </a:rPr>
                        <a:t>MAC + topical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Garamond" panose="02020404030301010803" pitchFamily="18" charset="0"/>
                        </a:rPr>
                        <a:t>MAC + block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Garamond" panose="02020404030301010803" pitchFamily="18" charset="0"/>
                        </a:rPr>
                        <a:t>GA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8240199"/>
                  </a:ext>
                </a:extLst>
              </a:tr>
              <a:tr h="4579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Garamond" panose="02020404030301010803" pitchFamily="18" charset="0"/>
                        </a:rPr>
                        <a:t>Uncooperative Patient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Garamond" panose="02020404030301010803" pitchFamily="18" charset="0"/>
                        </a:rPr>
                        <a:t>GA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Garamond" panose="02020404030301010803" pitchFamily="18" charset="0"/>
                        </a:rPr>
                        <a:t>GA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Garamond" panose="02020404030301010803" pitchFamily="18" charset="0"/>
                        </a:rPr>
                        <a:t>GA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9941268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/>
          <a:lstStyle/>
          <a:p>
            <a:fld id="{7CEED5A3-9C0A-204B-9366-5304630B46DF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7C1ACA-157F-47F4-B218-32435C4BF823}"/>
              </a:ext>
            </a:extLst>
          </p:cNvPr>
          <p:cNvSpPr txBox="1"/>
          <p:nvPr/>
        </p:nvSpPr>
        <p:spPr>
          <a:xfrm>
            <a:off x="609600" y="3385451"/>
            <a:ext cx="109728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Risk factors for an uncooperative patient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Dementia, psych hx or meds, difficult pre-op exam, developmental delay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Consider anesthesia risk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Increases with medical co-morbidities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If on anticoagulants and need to block: cut-down sub-Tenons “on the field” rather than peribulbar block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Minimizes risk of retrobulbar hemorrhage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Supplemental sub-Tenons if globe formed</a:t>
            </a:r>
          </a:p>
        </p:txBody>
      </p:sp>
    </p:spTree>
    <p:extLst>
      <p:ext uri="{BB962C8B-B14F-4D97-AF65-F5344CB8AC3E}">
        <p14:creationId xmlns:p14="http://schemas.microsoft.com/office/powerpoint/2010/main" val="3547296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Lens Access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Pupil management</a:t>
            </a:r>
          </a:p>
          <a:p>
            <a:pPr lvl="1"/>
            <a:r>
              <a:rPr lang="en-US" dirty="0"/>
              <a:t>Iris hooks</a:t>
            </a:r>
          </a:p>
          <a:p>
            <a:pPr lvl="1"/>
            <a:r>
              <a:rPr lang="en-US" dirty="0" err="1"/>
              <a:t>Malyugin</a:t>
            </a:r>
            <a:r>
              <a:rPr lang="en-US" dirty="0"/>
              <a:t> ring</a:t>
            </a:r>
          </a:p>
          <a:p>
            <a:r>
              <a:rPr lang="en-US" dirty="0"/>
              <a:t>Capsulotomy</a:t>
            </a:r>
          </a:p>
          <a:p>
            <a:pPr lvl="1"/>
            <a:r>
              <a:rPr lang="en-US" dirty="0"/>
              <a:t>Trypan Blue</a:t>
            </a:r>
          </a:p>
          <a:p>
            <a:pPr lvl="1"/>
            <a:r>
              <a:rPr lang="en-US" dirty="0"/>
              <a:t>Consider needle decompression</a:t>
            </a:r>
          </a:p>
          <a:p>
            <a:pPr lvl="2"/>
            <a:r>
              <a:rPr lang="en-US" sz="2800" dirty="0"/>
              <a:t>25G needle bevel DOWN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/>
          <a:lstStyle/>
          <a:p>
            <a:fld id="{7CEED5A3-9C0A-204B-9366-5304630B46DF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6BA435-D508-4594-A3B9-D0FB9EB84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480" y="1728102"/>
            <a:ext cx="4618420" cy="426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86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8E7E3-9875-40A9-BE99-5684BE098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Phaco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644CC-4A3E-4C1E-A9B0-027497970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Contraindications</a:t>
            </a:r>
          </a:p>
          <a:p>
            <a:pPr lvl="1"/>
            <a:r>
              <a:rPr lang="en-US" dirty="0"/>
              <a:t>Truly </a:t>
            </a:r>
            <a:r>
              <a:rPr lang="en-US" dirty="0" err="1"/>
              <a:t>brunescent</a:t>
            </a:r>
            <a:r>
              <a:rPr lang="en-US" dirty="0"/>
              <a:t> lens</a:t>
            </a:r>
          </a:p>
          <a:p>
            <a:r>
              <a:rPr lang="en-US" dirty="0"/>
              <a:t>Benefits</a:t>
            </a:r>
          </a:p>
          <a:p>
            <a:pPr lvl="1"/>
            <a:r>
              <a:rPr lang="en-US" dirty="0"/>
              <a:t>Small incision</a:t>
            </a:r>
          </a:p>
          <a:p>
            <a:r>
              <a:rPr lang="en-US" dirty="0"/>
              <a:t>Considerations</a:t>
            </a:r>
          </a:p>
          <a:p>
            <a:pPr lvl="1"/>
            <a:r>
              <a:rPr lang="en-US" dirty="0"/>
              <a:t>Incorporate chopping</a:t>
            </a:r>
          </a:p>
          <a:p>
            <a:pPr lvl="2"/>
            <a:r>
              <a:rPr lang="en-US" sz="2800" dirty="0"/>
              <a:t>Crater</a:t>
            </a:r>
          </a:p>
          <a:p>
            <a:pPr lvl="1"/>
            <a:r>
              <a:rPr lang="en-US" dirty="0"/>
              <a:t>Copious viscoelastic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394ED-40A6-428E-83DC-B3B3FBD8E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 descr="A picture containing sitting, table, glass, counter&#10;&#10;Description automatically generated">
            <a:extLst>
              <a:ext uri="{FF2B5EF4-FFF2-40B4-BE49-F238E27FC236}">
                <a16:creationId xmlns:a16="http://schemas.microsoft.com/office/drawing/2014/main" id="{5C952527-F7EE-4D58-BE6A-16AD921DD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029" y="1719943"/>
            <a:ext cx="6080749" cy="408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559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69DC0-3AD5-437D-9096-16D64BEDB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Femto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DA714-5CC7-4013-BA56-3D88FDDC2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199"/>
            <a:ext cx="10972800" cy="4811905"/>
          </a:xfrm>
        </p:spPr>
        <p:txBody>
          <a:bodyPr>
            <a:normAutofit fontScale="70000" lnSpcReduction="20000"/>
          </a:bodyPr>
          <a:lstStyle/>
          <a:p>
            <a:r>
              <a:rPr lang="en-US" sz="3400" dirty="0"/>
              <a:t>Contraindications</a:t>
            </a:r>
          </a:p>
          <a:p>
            <a:pPr lvl="1"/>
            <a:r>
              <a:rPr lang="en-US" sz="3300" dirty="0" err="1"/>
              <a:t>Brunescent</a:t>
            </a:r>
            <a:r>
              <a:rPr lang="en-US" sz="3300" dirty="0"/>
              <a:t> lens</a:t>
            </a:r>
          </a:p>
          <a:p>
            <a:r>
              <a:rPr lang="en-US" sz="3400" dirty="0"/>
              <a:t>Benefits</a:t>
            </a:r>
          </a:p>
          <a:p>
            <a:pPr lvl="1"/>
            <a:r>
              <a:rPr lang="en-US" sz="3300" dirty="0"/>
              <a:t>Small incision</a:t>
            </a:r>
          </a:p>
          <a:p>
            <a:pPr lvl="1"/>
            <a:r>
              <a:rPr lang="en-US" sz="3300" dirty="0"/>
              <a:t>Capsulotomy</a:t>
            </a:r>
          </a:p>
          <a:p>
            <a:pPr lvl="1"/>
            <a:r>
              <a:rPr lang="en-US" sz="3300" dirty="0"/>
              <a:t>Decreased </a:t>
            </a:r>
            <a:r>
              <a:rPr lang="en-US" sz="3300" dirty="0" err="1"/>
              <a:t>phaco</a:t>
            </a:r>
            <a:r>
              <a:rPr lang="en-US" sz="3300" dirty="0"/>
              <a:t> energy</a:t>
            </a:r>
          </a:p>
          <a:p>
            <a:r>
              <a:rPr lang="en-US" sz="3400" dirty="0"/>
              <a:t>Considerations</a:t>
            </a:r>
          </a:p>
          <a:p>
            <a:pPr lvl="1"/>
            <a:r>
              <a:rPr lang="en-US" sz="3300" dirty="0"/>
              <a:t>Anterior fragmentation only</a:t>
            </a:r>
          </a:p>
          <a:p>
            <a:pPr lvl="1"/>
            <a:r>
              <a:rPr lang="en-US" sz="3300" dirty="0"/>
              <a:t>18% risk of incomplete capsulotomy</a:t>
            </a:r>
          </a:p>
          <a:p>
            <a:pPr lvl="2"/>
            <a:r>
              <a:rPr lang="en-US" sz="2600" dirty="0"/>
              <a:t>Soon-</a:t>
            </a:r>
            <a:r>
              <a:rPr lang="en-US" sz="2600" dirty="0" err="1"/>
              <a:t>Phaik</a:t>
            </a:r>
            <a:r>
              <a:rPr lang="en-US" sz="2600" dirty="0"/>
              <a:t>, BJO 2019</a:t>
            </a:r>
          </a:p>
          <a:p>
            <a:pPr lvl="1"/>
            <a:r>
              <a:rPr lang="en-US" sz="3300" dirty="0"/>
              <a:t>Requires</a:t>
            </a:r>
          </a:p>
          <a:p>
            <a:pPr lvl="2"/>
            <a:r>
              <a:rPr lang="en-US" sz="2600" dirty="0"/>
              <a:t>Cooperation</a:t>
            </a:r>
          </a:p>
          <a:p>
            <a:pPr lvl="2"/>
            <a:r>
              <a:rPr lang="en-US" sz="2600" dirty="0"/>
              <a:t>Large IPF</a:t>
            </a:r>
          </a:p>
          <a:p>
            <a:pPr lvl="2"/>
            <a:r>
              <a:rPr lang="en-US" sz="2600" dirty="0"/>
              <a:t>Adequate dilation (7 mm)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63E6F-BE4C-46B3-AE83-E9CB1E4D8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34A7DA-8B9D-4B14-9A30-B30F3AA9F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296" y="1567433"/>
            <a:ext cx="5315104" cy="462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7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1731</TotalTime>
  <Words>1243</Words>
  <Application>Microsoft Macintosh PowerPoint</Application>
  <PresentationFormat>Widescreen</PresentationFormat>
  <Paragraphs>408</Paragraphs>
  <Slides>29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Garamond</vt:lpstr>
      <vt:lpstr>Office Theme</vt:lpstr>
      <vt:lpstr>PowerPoint Presentation</vt:lpstr>
      <vt:lpstr>Considerations</vt:lpstr>
      <vt:lpstr>Definitions</vt:lpstr>
      <vt:lpstr>Grading</vt:lpstr>
      <vt:lpstr>Preoperative Assessment – Risk/Benefit Analysis</vt:lpstr>
      <vt:lpstr>Anesthesia</vt:lpstr>
      <vt:lpstr>Lens Access</vt:lpstr>
      <vt:lpstr>Phaco</vt:lpstr>
      <vt:lpstr>Femto</vt:lpstr>
      <vt:lpstr>MiLoop</vt:lpstr>
      <vt:lpstr>Traditional Extracap (ECCE) – Limbal Approach</vt:lpstr>
      <vt:lpstr>Manual Small Incision Cataract Surgery (MSICS)</vt:lpstr>
      <vt:lpstr>Zonulopathy</vt:lpstr>
      <vt:lpstr>Closing the Case</vt:lpstr>
      <vt:lpstr>Post-Op – Meds</vt:lpstr>
      <vt:lpstr>Post-Op – Hiccups</vt:lpstr>
      <vt:lpstr>Post-Op – Hiccups</vt:lpstr>
      <vt:lpstr>Post-Op – Hiccups</vt:lpstr>
      <vt:lpstr>Complications – Endophthalmitis</vt:lpstr>
      <vt:lpstr>Complications – Vitreous in AC Post-Op</vt:lpstr>
      <vt:lpstr>Complications – Retained Lens Material</vt:lpstr>
      <vt:lpstr>Complications – IOL Malposition</vt:lpstr>
      <vt:lpstr>Complications – UGH syndrome</vt:lpstr>
      <vt:lpstr>Complications – Persistent Post-Op Iritis</vt:lpstr>
      <vt:lpstr>Complications – Retinal Tear</vt:lpstr>
      <vt:lpstr>Complications – Refractive Surprise</vt:lpstr>
      <vt:lpstr>Advice – Complex Cataracts &amp; Complications</vt:lpstr>
      <vt:lpstr>Advice – Complex Cataracts &amp; Complications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Douglas Wisner</dc:creator>
  <cp:keywords/>
  <dc:description/>
  <cp:lastModifiedBy>Michael Abendroth</cp:lastModifiedBy>
  <cp:revision>17</cp:revision>
  <dcterms:created xsi:type="dcterms:W3CDTF">2020-09-28T09:33:09Z</dcterms:created>
  <dcterms:modified xsi:type="dcterms:W3CDTF">2021-01-16T05:19:23Z</dcterms:modified>
  <cp:category/>
</cp:coreProperties>
</file>