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48" r:id="rId1"/>
  </p:sldMasterIdLst>
  <p:notesMasterIdLst>
    <p:notesMasterId r:id="rId30"/>
  </p:notesMasterIdLst>
  <p:handoutMasterIdLst>
    <p:handoutMasterId r:id="rId31"/>
  </p:handoutMasterIdLst>
  <p:sldIdLst>
    <p:sldId id="256" r:id="rId2"/>
    <p:sldId id="303" r:id="rId3"/>
    <p:sldId id="304" r:id="rId4"/>
    <p:sldId id="305" r:id="rId5"/>
    <p:sldId id="306" r:id="rId6"/>
    <p:sldId id="307" r:id="rId7"/>
    <p:sldId id="308" r:id="rId8"/>
    <p:sldId id="309" r:id="rId9"/>
    <p:sldId id="310" r:id="rId10"/>
    <p:sldId id="265" r:id="rId11"/>
    <p:sldId id="311" r:id="rId12"/>
    <p:sldId id="312" r:id="rId13"/>
    <p:sldId id="313" r:id="rId14"/>
    <p:sldId id="328" r:id="rId15"/>
    <p:sldId id="314" r:id="rId16"/>
    <p:sldId id="316" r:id="rId17"/>
    <p:sldId id="317" r:id="rId18"/>
    <p:sldId id="318" r:id="rId19"/>
    <p:sldId id="319" r:id="rId20"/>
    <p:sldId id="320" r:id="rId21"/>
    <p:sldId id="321" r:id="rId22"/>
    <p:sldId id="322" r:id="rId23"/>
    <p:sldId id="323" r:id="rId24"/>
    <p:sldId id="324" r:id="rId25"/>
    <p:sldId id="326" r:id="rId26"/>
    <p:sldId id="327" r:id="rId27"/>
    <p:sldId id="329" r:id="rId28"/>
    <p:sldId id="260"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wNuWGjiqN9dKc+/QmfdjsQ==" hashData="6PtyGg5tCaqoI2la5jyX4w26FR+EVtEI5TGw1NQHSXJBRVWNI0lhFyUKqnWZ6GUPKHFEaUVl20jl732lRbr4B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1835"/>
    <a:srgbClr val="FE0001"/>
    <a:srgbClr val="CE0F25"/>
    <a:srgbClr val="C91427"/>
    <a:srgbClr val="861138"/>
    <a:srgbClr val="EEBEC6"/>
    <a:srgbClr val="EDBDC6"/>
    <a:srgbClr val="C11633"/>
    <a:srgbClr val="4F862A"/>
    <a:srgbClr val="FF686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74" autoAdjust="0"/>
    <p:restoredTop sz="86656" autoAdjust="0"/>
  </p:normalViewPr>
  <p:slideViewPr>
    <p:cSldViewPr snapToGrid="0" snapToObjects="1">
      <p:cViewPr varScale="1">
        <p:scale>
          <a:sx n="90" d="100"/>
          <a:sy n="90" d="100"/>
        </p:scale>
        <p:origin x="1520" y="192"/>
      </p:cViewPr>
      <p:guideLst>
        <p:guide orient="horz" pos="2160"/>
        <p:guide pos="3840"/>
      </p:guideLst>
    </p:cSldViewPr>
  </p:slideViewPr>
  <p:outlineViewPr>
    <p:cViewPr>
      <p:scale>
        <a:sx n="33" d="100"/>
        <a:sy n="33" d="100"/>
      </p:scale>
      <p:origin x="0" y="-16950"/>
    </p:cViewPr>
  </p:outlineViewPr>
  <p:notesTextViewPr>
    <p:cViewPr>
      <p:scale>
        <a:sx n="110" d="100"/>
        <a:sy n="110" d="100"/>
      </p:scale>
      <p:origin x="0" y="0"/>
    </p:cViewPr>
  </p:notesTextViewPr>
  <p:sorterViewPr>
    <p:cViewPr>
      <p:scale>
        <a:sx n="100" d="100"/>
        <a:sy n="100" d="100"/>
      </p:scale>
      <p:origin x="0" y="-699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3559CFF-7984-8049-9E18-9CED8E3CB6D1}" type="datetimeFigureOut">
              <a:rPr lang="en-US" smtClean="0"/>
              <a:t>1/15/21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4B1768B-CEB8-3D48-A5A3-4C1DFABE4194}" type="slidenum">
              <a:rPr lang="en-US" smtClean="0"/>
              <a:t>‹#›</a:t>
            </a:fld>
            <a:endParaRPr lang="en-US"/>
          </a:p>
        </p:txBody>
      </p:sp>
    </p:spTree>
    <p:extLst>
      <p:ext uri="{BB962C8B-B14F-4D97-AF65-F5344CB8AC3E}">
        <p14:creationId xmlns:p14="http://schemas.microsoft.com/office/powerpoint/2010/main" val="126207807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FC9883-3C4C-EA4E-9F95-518ACBD41BE1}" type="datetimeFigureOut">
              <a:rPr lang="en-US" smtClean="0"/>
              <a:t>1/15/21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0E8948-4663-9F45-9E99-9723FF9E588E}" type="slidenum">
              <a:rPr lang="en-US" smtClean="0"/>
              <a:t>‹#›</a:t>
            </a:fld>
            <a:endParaRPr lang="en-US"/>
          </a:p>
        </p:txBody>
      </p:sp>
    </p:spTree>
    <p:extLst>
      <p:ext uri="{BB962C8B-B14F-4D97-AF65-F5344CB8AC3E}">
        <p14:creationId xmlns:p14="http://schemas.microsoft.com/office/powerpoint/2010/main" val="410275090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0E8948-4663-9F45-9E99-9723FF9E588E}" type="slidenum">
              <a:rPr lang="en-US" smtClean="0"/>
              <a:t>0</a:t>
            </a:fld>
            <a:endParaRPr lang="en-US"/>
          </a:p>
        </p:txBody>
      </p:sp>
    </p:spTree>
    <p:extLst>
      <p:ext uri="{BB962C8B-B14F-4D97-AF65-F5344CB8AC3E}">
        <p14:creationId xmlns:p14="http://schemas.microsoft.com/office/powerpoint/2010/main" val="2011781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0E8948-4663-9F45-9E99-9723FF9E588E}" type="slidenum">
              <a:rPr lang="en-US" smtClean="0"/>
              <a:t>8</a:t>
            </a:fld>
            <a:endParaRPr lang="en-US"/>
          </a:p>
        </p:txBody>
      </p:sp>
    </p:spTree>
    <p:extLst>
      <p:ext uri="{BB962C8B-B14F-4D97-AF65-F5344CB8AC3E}">
        <p14:creationId xmlns:p14="http://schemas.microsoft.com/office/powerpoint/2010/main" val="38871419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0E8948-4663-9F45-9E99-9723FF9E588E}" type="slidenum">
              <a:rPr lang="en-US" smtClean="0"/>
              <a:t>9</a:t>
            </a:fld>
            <a:endParaRPr lang="en-US"/>
          </a:p>
        </p:txBody>
      </p:sp>
    </p:spTree>
    <p:extLst>
      <p:ext uri="{BB962C8B-B14F-4D97-AF65-F5344CB8AC3E}">
        <p14:creationId xmlns:p14="http://schemas.microsoft.com/office/powerpoint/2010/main" val="14471769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8948-4663-9F45-9E99-9723FF9E588E}" type="slidenum">
              <a:rPr lang="en-US" smtClean="0"/>
              <a:t>21</a:t>
            </a:fld>
            <a:endParaRPr lang="en-US"/>
          </a:p>
        </p:txBody>
      </p:sp>
    </p:spTree>
    <p:extLst>
      <p:ext uri="{BB962C8B-B14F-4D97-AF65-F5344CB8AC3E}">
        <p14:creationId xmlns:p14="http://schemas.microsoft.com/office/powerpoint/2010/main" val="1494206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8948-4663-9F45-9E99-9723FF9E588E}" type="slidenum">
              <a:rPr lang="en-US" smtClean="0"/>
              <a:t>22</a:t>
            </a:fld>
            <a:endParaRPr lang="en-US"/>
          </a:p>
        </p:txBody>
      </p:sp>
    </p:spTree>
    <p:extLst>
      <p:ext uri="{BB962C8B-B14F-4D97-AF65-F5344CB8AC3E}">
        <p14:creationId xmlns:p14="http://schemas.microsoft.com/office/powerpoint/2010/main" val="34316330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0E8948-4663-9F45-9E99-9723FF9E588E}" type="slidenum">
              <a:rPr lang="en-US" smtClean="0"/>
              <a:t>23</a:t>
            </a:fld>
            <a:endParaRPr lang="en-US"/>
          </a:p>
        </p:txBody>
      </p:sp>
    </p:spTree>
    <p:extLst>
      <p:ext uri="{BB962C8B-B14F-4D97-AF65-F5344CB8AC3E}">
        <p14:creationId xmlns:p14="http://schemas.microsoft.com/office/powerpoint/2010/main" val="10854541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6E8359-7930-2043-9A93-E12C9513A979}"/>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1" y="396"/>
            <a:ext cx="12192001" cy="6858000"/>
          </a:xfrm>
          <a:prstGeom prst="rect">
            <a:avLst/>
          </a:prstGeom>
        </p:spPr>
      </p:pic>
      <p:sp>
        <p:nvSpPr>
          <p:cNvPr id="12" name="Rectangle 11">
            <a:extLst>
              <a:ext uri="{FF2B5EF4-FFF2-40B4-BE49-F238E27FC236}">
                <a16:creationId xmlns:a16="http://schemas.microsoft.com/office/drawing/2014/main" id="{92D54DB2-AF69-A647-93D3-00CA0600DF13}"/>
              </a:ext>
            </a:extLst>
          </p:cNvPr>
          <p:cNvSpPr/>
          <p:nvPr userDrawn="1"/>
        </p:nvSpPr>
        <p:spPr>
          <a:xfrm>
            <a:off x="-2" y="5635392"/>
            <a:ext cx="12192000" cy="934007"/>
          </a:xfrm>
          <a:prstGeom prst="rect">
            <a:avLst/>
          </a:prstGeom>
          <a:solidFill>
            <a:srgbClr val="CE0F2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861138"/>
              </a:solidFill>
            </a:endParaRPr>
          </a:p>
        </p:txBody>
      </p:sp>
      <p:sp>
        <p:nvSpPr>
          <p:cNvPr id="15" name="Subtitle 2">
            <a:extLst>
              <a:ext uri="{FF2B5EF4-FFF2-40B4-BE49-F238E27FC236}">
                <a16:creationId xmlns:a16="http://schemas.microsoft.com/office/drawing/2014/main" id="{BE018003-0ED3-F549-9D51-A2D56A4AFD73}"/>
              </a:ext>
            </a:extLst>
          </p:cNvPr>
          <p:cNvSpPr txBox="1">
            <a:spLocks/>
          </p:cNvSpPr>
          <p:nvPr userDrawn="1"/>
        </p:nvSpPr>
        <p:spPr>
          <a:xfrm>
            <a:off x="0" y="5635391"/>
            <a:ext cx="6096000" cy="934007"/>
          </a:xfrm>
          <a:prstGeom prst="rect">
            <a:avLst/>
          </a:prstGeom>
          <a:ln>
            <a:noFill/>
          </a:ln>
        </p:spPr>
        <p:txBody>
          <a:bodyPr vert="horz" lIns="91440" tIns="45720" rIns="91440" bIns="45720" rtlCol="0" anchor="ct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3200" spc="0" dirty="0">
                <a:solidFill>
                  <a:schemeClr val="bg1"/>
                </a:solidFill>
                <a:effectLst/>
                <a:latin typeface="Garamond" panose="02020404030301010803" pitchFamily="18" charset="0"/>
                <a:ea typeface="Baskerville" panose="02020502070401020303" pitchFamily="18" charset="0"/>
                <a:cs typeface="Baghdad" pitchFamily="2" charset="-78"/>
              </a:rPr>
              <a:t>Wills Eye Surgical Curriculum</a:t>
            </a:r>
          </a:p>
        </p:txBody>
      </p:sp>
    </p:spTree>
    <p:extLst>
      <p:ext uri="{BB962C8B-B14F-4D97-AF65-F5344CB8AC3E}">
        <p14:creationId xmlns:p14="http://schemas.microsoft.com/office/powerpoint/2010/main" val="6117857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n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a:t>Click to edit Master title style</a:t>
            </a:r>
          </a:p>
        </p:txBody>
      </p:sp>
      <p:sp>
        <p:nvSpPr>
          <p:cNvPr id="3" name="Content Placeholder 2"/>
          <p:cNvSpPr>
            <a:spLocks noGrp="1"/>
          </p:cNvSpPr>
          <p:nvPr>
            <p:ph idx="1"/>
          </p:nvPr>
        </p:nvSpPr>
        <p:spPr/>
        <p:txBody>
          <a:bodyPr/>
          <a:lstStyle>
            <a:lvl1pPr>
              <a:defRPr>
                <a:latin typeface="Garamond" panose="02020404030301010803" pitchFamily="18" charset="0"/>
              </a:defRPr>
            </a:lvl1pPr>
            <a:lvl2pPr>
              <a:defRPr>
                <a:latin typeface="Garamond" panose="02020404030301010803" pitchFamily="18" charset="0"/>
              </a:defRPr>
            </a:lvl2pPr>
            <a:lvl3pPr>
              <a:defRPr>
                <a:latin typeface="Garamond" panose="02020404030301010803" pitchFamily="18" charset="0"/>
              </a:defRPr>
            </a:lvl3pPr>
            <a:lvl4pPr>
              <a:defRPr>
                <a:latin typeface="Garamond" panose="02020404030301010803" pitchFamily="18" charset="0"/>
              </a:defRPr>
            </a:lvl4pPr>
            <a:lvl5pPr>
              <a:defRPr>
                <a:latin typeface="Garamond" panose="02020404030301010803"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34E7C012-435F-5946-9707-89E899B2B412}"/>
              </a:ext>
            </a:extLst>
          </p:cNvPr>
          <p:cNvSpPr txBox="1"/>
          <p:nvPr userDrawn="1"/>
        </p:nvSpPr>
        <p:spPr>
          <a:xfrm>
            <a:off x="2481943" y="6483927"/>
            <a:ext cx="184731" cy="369332"/>
          </a:xfrm>
          <a:prstGeom prst="rect">
            <a:avLst/>
          </a:prstGeom>
          <a:noFill/>
        </p:spPr>
        <p:txBody>
          <a:bodyPr wrap="none" rtlCol="0">
            <a:spAutoFit/>
          </a:bodyPr>
          <a:lstStyle/>
          <a:p>
            <a:endParaRPr lang="en-US">
              <a:latin typeface="Garamond" panose="02020404030301010803" pitchFamily="18" charset="0"/>
            </a:endParaRPr>
          </a:p>
        </p:txBody>
      </p:sp>
      <p:sp>
        <p:nvSpPr>
          <p:cNvPr id="8" name="Slide Number Placeholder 6">
            <a:extLst>
              <a:ext uri="{FF2B5EF4-FFF2-40B4-BE49-F238E27FC236}">
                <a16:creationId xmlns:a16="http://schemas.microsoft.com/office/drawing/2014/main" id="{529A16B5-C609-1C40-A8DD-FC419D1B0350}"/>
              </a:ext>
            </a:extLst>
          </p:cNvPr>
          <p:cNvSpPr>
            <a:spLocks noGrp="1"/>
          </p:cNvSpPr>
          <p:nvPr>
            <p:ph type="sldNum" sz="quarter" idx="12"/>
          </p:nvPr>
        </p:nvSpPr>
        <p:spPr>
          <a:xfrm>
            <a:off x="8737600" y="6412105"/>
            <a:ext cx="2844800" cy="365125"/>
          </a:xfrm>
        </p:spPr>
        <p:txBody>
          <a:bodyPr/>
          <a:lstStyle>
            <a:lvl1pPr>
              <a:defRPr>
                <a:latin typeface="Garamond" panose="02020404030301010803" pitchFamily="18" charset="0"/>
              </a:defRPr>
            </a:lvl1pPr>
          </a:lstStyle>
          <a:p>
            <a:fld id="{90F0153F-5A2C-3A4E-B55D-76C3916E214D}" type="slidenum">
              <a:rPr lang="en-US" smtClean="0"/>
              <a:pPr/>
              <a:t>‹#›</a:t>
            </a:fld>
            <a:endParaRPr lang="en-US"/>
          </a:p>
        </p:txBody>
      </p:sp>
    </p:spTree>
    <p:extLst>
      <p:ext uri="{BB962C8B-B14F-4D97-AF65-F5344CB8AC3E}">
        <p14:creationId xmlns:p14="http://schemas.microsoft.com/office/powerpoint/2010/main" val="276160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Garamond" panose="02020404030301010803" pitchFamily="18" charset="0"/>
              </a:defRPr>
            </a:lvl1p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atin typeface="Garamond" panose="02020404030301010803" pitchFamily="18" charset="0"/>
              </a:defRPr>
            </a:lvl1pPr>
            <a:lvl2pPr>
              <a:defRPr sz="2400">
                <a:latin typeface="Garamond" panose="02020404030301010803" pitchFamily="18" charset="0"/>
              </a:defRPr>
            </a:lvl2pPr>
            <a:lvl3pPr>
              <a:defRPr sz="2000">
                <a:latin typeface="Garamond" panose="02020404030301010803" pitchFamily="18" charset="0"/>
              </a:defRPr>
            </a:lvl3pPr>
            <a:lvl4pPr>
              <a:defRPr sz="1800">
                <a:latin typeface="Garamond" panose="02020404030301010803" pitchFamily="18" charset="0"/>
              </a:defRPr>
            </a:lvl4pPr>
            <a:lvl5pPr>
              <a:defRPr sz="1800">
                <a:latin typeface="Garamond" panose="02020404030301010803"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atin typeface="Garamond" panose="02020404030301010803" pitchFamily="18" charset="0"/>
              </a:defRPr>
            </a:lvl1pPr>
            <a:lvl2pPr>
              <a:defRPr sz="2400">
                <a:latin typeface="Garamond" panose="02020404030301010803" pitchFamily="18" charset="0"/>
              </a:defRPr>
            </a:lvl2pPr>
            <a:lvl3pPr>
              <a:defRPr sz="2000">
                <a:latin typeface="Garamond" panose="02020404030301010803" pitchFamily="18" charset="0"/>
              </a:defRPr>
            </a:lvl3pPr>
            <a:lvl4pPr>
              <a:defRPr sz="1800">
                <a:latin typeface="Garamond" panose="02020404030301010803" pitchFamily="18" charset="0"/>
              </a:defRPr>
            </a:lvl4pPr>
            <a:lvl5pPr>
              <a:defRPr sz="1800">
                <a:latin typeface="Garamond" panose="02020404030301010803"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Garamond" panose="02020404030301010803" pitchFamily="18" charset="0"/>
              </a:defRPr>
            </a:lvl1pPr>
          </a:lstStyle>
          <a:p>
            <a:fld id="{90F0153F-5A2C-3A4E-B55D-76C3916E214D}" type="slidenum">
              <a:rPr lang="en-US" smtClean="0"/>
              <a:pPr/>
              <a:t>‹#›</a:t>
            </a:fld>
            <a:endParaRPr lang="en-US"/>
          </a:p>
        </p:txBody>
      </p:sp>
    </p:spTree>
    <p:extLst>
      <p:ext uri="{BB962C8B-B14F-4D97-AF65-F5344CB8AC3E}">
        <p14:creationId xmlns:p14="http://schemas.microsoft.com/office/powerpoint/2010/main" val="2757375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23113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F6E8359-7930-2043-9A93-E12C9513A979}"/>
              </a:ext>
            </a:extLst>
          </p:cNvPr>
          <p:cNvPicPr>
            <a:picLocks noChangeAspect="1"/>
          </p:cNvPicPr>
          <p:nvPr userDrawn="1"/>
        </p:nvPicPr>
        <p:blipFill>
          <a:blip r:embed="rId2">
            <a:alphaModFix amt="25000"/>
            <a:extLst>
              <a:ext uri="{28A0092B-C50C-407E-A947-70E740481C1C}">
                <a14:useLocalDpi xmlns:a14="http://schemas.microsoft.com/office/drawing/2010/main" val="0"/>
              </a:ext>
            </a:extLst>
          </a:blip>
          <a:stretch>
            <a:fillRect/>
          </a:stretch>
        </p:blipFill>
        <p:spPr>
          <a:xfrm>
            <a:off x="-1" y="396"/>
            <a:ext cx="12192001" cy="6858000"/>
          </a:xfrm>
          <a:prstGeom prst="rect">
            <a:avLst/>
          </a:prstGeom>
        </p:spPr>
      </p:pic>
      <p:pic>
        <p:nvPicPr>
          <p:cNvPr id="3" name="Picture 2">
            <a:extLst>
              <a:ext uri="{FF2B5EF4-FFF2-40B4-BE49-F238E27FC236}">
                <a16:creationId xmlns:a16="http://schemas.microsoft.com/office/drawing/2014/main" id="{128CBA03-07C2-0D43-A60D-AF13CB4D490E}"/>
              </a:ext>
            </a:extLst>
          </p:cNvPr>
          <p:cNvPicPr>
            <a:picLocks noChangeAspect="1"/>
          </p:cNvPicPr>
          <p:nvPr userDrawn="1"/>
        </p:nvPicPr>
        <p:blipFill>
          <a:blip r:embed="rId3"/>
          <a:stretch>
            <a:fillRect/>
          </a:stretch>
        </p:blipFill>
        <p:spPr>
          <a:xfrm>
            <a:off x="3512214" y="1977158"/>
            <a:ext cx="5167571" cy="2903683"/>
          </a:xfrm>
          <a:prstGeom prst="rect">
            <a:avLst/>
          </a:prstGeom>
        </p:spPr>
      </p:pic>
    </p:spTree>
    <p:extLst>
      <p:ext uri="{BB962C8B-B14F-4D97-AF65-F5344CB8AC3E}">
        <p14:creationId xmlns:p14="http://schemas.microsoft.com/office/powerpoint/2010/main" val="26801440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0"/>
            <a:ext cx="10972800" cy="458888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737600" y="6412105"/>
            <a:ext cx="2844800" cy="365125"/>
          </a:xfrm>
          <a:prstGeom prst="rect">
            <a:avLst/>
          </a:prstGeom>
        </p:spPr>
        <p:txBody>
          <a:bodyPr vert="horz" lIns="91440" tIns="45720" rIns="91440" bIns="45720" rtlCol="0" anchor="ctr"/>
          <a:lstStyle>
            <a:lvl1pPr algn="r">
              <a:defRPr sz="1200">
                <a:solidFill>
                  <a:schemeClr val="tx1">
                    <a:tint val="75000"/>
                  </a:schemeClr>
                </a:solidFill>
                <a:latin typeface="Garamond" panose="02020404030301010803" pitchFamily="18" charset="0"/>
              </a:defRPr>
            </a:lvl1pPr>
          </a:lstStyle>
          <a:p>
            <a:fld id="{8A34BE12-C449-5242-AF55-CB887E18AF5D}" type="slidenum">
              <a:rPr lang="en-US" smtClean="0"/>
              <a:pPr/>
              <a:t>‹#›</a:t>
            </a:fld>
            <a:endParaRPr lang="en-US" dirty="0"/>
          </a:p>
        </p:txBody>
      </p:sp>
      <p:cxnSp>
        <p:nvCxnSpPr>
          <p:cNvPr id="8" name="Straight Connector 7"/>
          <p:cNvCxnSpPr/>
          <p:nvPr userDrawn="1"/>
        </p:nvCxnSpPr>
        <p:spPr>
          <a:xfrm>
            <a:off x="609600" y="1417638"/>
            <a:ext cx="10972800" cy="0"/>
          </a:xfrm>
          <a:prstGeom prst="line">
            <a:avLst/>
          </a:prstGeom>
          <a:ln w="63500" cmpd="thickThi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userDrawn="1"/>
        </p:nvCxnSpPr>
        <p:spPr>
          <a:xfrm>
            <a:off x="609600" y="6311744"/>
            <a:ext cx="10972800" cy="0"/>
          </a:xfrm>
          <a:prstGeom prst="line">
            <a:avLst/>
          </a:prstGeom>
          <a:ln w="2540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userDrawn="1"/>
        </p:nvPicPr>
        <p:blipFill rotWithShape="1">
          <a:blip r:embed="rId7">
            <a:extLst>
              <a:ext uri="{28A0092B-C50C-407E-A947-70E740481C1C}">
                <a14:useLocalDpi xmlns:a14="http://schemas.microsoft.com/office/drawing/2010/main" val="0"/>
              </a:ext>
            </a:extLst>
          </a:blip>
          <a:srcRect l="41013" t="9781" r="40811" b="61128"/>
          <a:stretch/>
        </p:blipFill>
        <p:spPr>
          <a:xfrm>
            <a:off x="686789" y="6460460"/>
            <a:ext cx="289108" cy="231285"/>
          </a:xfrm>
          <a:prstGeom prst="rect">
            <a:avLst/>
          </a:prstGeom>
        </p:spPr>
      </p:pic>
      <p:sp>
        <p:nvSpPr>
          <p:cNvPr id="5" name="TextBox 4">
            <a:extLst>
              <a:ext uri="{FF2B5EF4-FFF2-40B4-BE49-F238E27FC236}">
                <a16:creationId xmlns:a16="http://schemas.microsoft.com/office/drawing/2014/main" id="{EE7EDDAC-2F7C-1B4A-B377-208C6728CB3E}"/>
              </a:ext>
            </a:extLst>
          </p:cNvPr>
          <p:cNvSpPr txBox="1"/>
          <p:nvPr userDrawn="1"/>
        </p:nvSpPr>
        <p:spPr>
          <a:xfrm>
            <a:off x="975897" y="6333394"/>
            <a:ext cx="4024889" cy="461665"/>
          </a:xfrm>
          <a:prstGeom prst="rect">
            <a:avLst/>
          </a:prstGeom>
          <a:noFill/>
        </p:spPr>
        <p:txBody>
          <a:bodyPr wrap="square" rtlCol="0">
            <a:spAutoFit/>
          </a:bodyPr>
          <a:lstStyle/>
          <a:p>
            <a:r>
              <a:rPr lang="en-US" sz="2400" spc="0" dirty="0">
                <a:solidFill>
                  <a:srgbClr val="E21835"/>
                </a:solidFill>
                <a:latin typeface="Garamond" panose="02020404030301010803" pitchFamily="18" charset="0"/>
                <a:ea typeface="Baskerville" panose="02020502070401020303" pitchFamily="18" charset="0"/>
                <a:cs typeface="Baghdad" pitchFamily="2" charset="-78"/>
              </a:rPr>
              <a:t>Wills Eye</a:t>
            </a:r>
            <a:r>
              <a:rPr lang="en-US" sz="2400" spc="0" dirty="0">
                <a:latin typeface="Garamond" panose="02020404030301010803" pitchFamily="18" charset="0"/>
                <a:ea typeface="Baskerville" panose="02020502070401020303" pitchFamily="18" charset="0"/>
                <a:cs typeface="Baghdad" pitchFamily="2" charset="-78"/>
              </a:rPr>
              <a:t> Surgical Curriculum</a:t>
            </a:r>
          </a:p>
        </p:txBody>
      </p:sp>
    </p:spTree>
    <p:extLst>
      <p:ext uri="{BB962C8B-B14F-4D97-AF65-F5344CB8AC3E}">
        <p14:creationId xmlns:p14="http://schemas.microsoft.com/office/powerpoint/2010/main" val="30269062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hf hdr="0" ftr="0"/>
  <p:txStyles>
    <p:titleStyle>
      <a:lvl1pPr algn="l" defTabSz="457200" rtl="0" eaLnBrk="1" latinLnBrk="0" hangingPunct="1">
        <a:spcBef>
          <a:spcPct val="0"/>
        </a:spcBef>
        <a:buNone/>
        <a:defRPr sz="4400" kern="1200">
          <a:solidFill>
            <a:schemeClr val="tx1"/>
          </a:solidFill>
          <a:latin typeface="Garamond" panose="02020404030301010803"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Garamond" panose="02020404030301010803" pitchFamily="18"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aramond" panose="02020404030301010803" pitchFamily="18"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aramond" panose="02020404030301010803"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anose="02020404030301010803"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anose="02020404030301010803"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38.png"/></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jpg"/><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50.jp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7CD9B08D-25E8-C447-B18F-8035DE3F15FB}"/>
              </a:ext>
            </a:extLst>
          </p:cNvPr>
          <p:cNvSpPr txBox="1">
            <a:spLocks/>
          </p:cNvSpPr>
          <p:nvPr/>
        </p:nvSpPr>
        <p:spPr>
          <a:xfrm>
            <a:off x="5738383" y="5649678"/>
            <a:ext cx="6539345" cy="934007"/>
          </a:xfrm>
          <a:prstGeom prst="rect">
            <a:avLst/>
          </a:prstGeom>
          <a:ln>
            <a:noFill/>
          </a:ln>
        </p:spPr>
        <p:txBody>
          <a:bodyPr vert="horz" lIns="91440" tIns="45720" rIns="91440" bIns="45720" rtlCol="0" anchor="ctr">
            <a:no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z="2800" spc="0" dirty="0">
                <a:solidFill>
                  <a:schemeClr val="bg1"/>
                </a:solidFill>
                <a:effectLst/>
                <a:latin typeface="Garamond" panose="02020404030301010803" pitchFamily="18" charset="0"/>
                <a:ea typeface="Baskerville" panose="02020502070401020303" pitchFamily="18" charset="0"/>
                <a:cs typeface="Baghdad" pitchFamily="2" charset="-78"/>
              </a:rPr>
              <a:t>Edward H Bedrossian Jr., MD, FACS, MD</a:t>
            </a:r>
          </a:p>
        </p:txBody>
      </p:sp>
      <p:pic>
        <p:nvPicPr>
          <p:cNvPr id="6" name="Content Placeholder 1"/>
          <p:cNvPicPr>
            <a:picLocks noChangeAspect="1"/>
          </p:cNvPicPr>
          <p:nvPr/>
        </p:nvPicPr>
        <p:blipFill rotWithShape="1">
          <a:blip r:embed="rId3">
            <a:extLst>
              <a:ext uri="{28A0092B-C50C-407E-A947-70E740481C1C}">
                <a14:useLocalDpi xmlns:a14="http://schemas.microsoft.com/office/drawing/2010/main" val="0"/>
              </a:ext>
            </a:extLst>
          </a:blip>
          <a:srcRect r="6416"/>
          <a:stretch/>
        </p:blipFill>
        <p:spPr bwMode="auto">
          <a:xfrm>
            <a:off x="3473049" y="1810168"/>
            <a:ext cx="4530667" cy="3615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1A96A0CB-FACE-F244-9BD2-3418980DD9F0}"/>
              </a:ext>
            </a:extLst>
          </p:cNvPr>
          <p:cNvSpPr txBox="1"/>
          <p:nvPr/>
        </p:nvSpPr>
        <p:spPr>
          <a:xfrm>
            <a:off x="0" y="471180"/>
            <a:ext cx="12192000" cy="1200329"/>
          </a:xfrm>
          <a:prstGeom prst="rect">
            <a:avLst/>
          </a:prstGeom>
          <a:noFill/>
        </p:spPr>
        <p:txBody>
          <a:bodyPr wrap="square" rtlCol="0" anchor="ctr">
            <a:spAutoFit/>
          </a:bodyPr>
          <a:lstStyle/>
          <a:p>
            <a:pPr algn="ctr"/>
            <a:r>
              <a:rPr lang="en-US" sz="7200" b="1" spc="-150" dirty="0">
                <a:ln w="1270">
                  <a:solidFill>
                    <a:schemeClr val="bg1"/>
                  </a:solidFill>
                </a:ln>
                <a:solidFill>
                  <a:srgbClr val="CE0F25"/>
                </a:solidFill>
                <a:latin typeface="Garamond" panose="02020404030301010803" pitchFamily="18" charset="0"/>
              </a:rPr>
              <a:t>Enucleation &amp; Evisceration</a:t>
            </a:r>
          </a:p>
        </p:txBody>
      </p:sp>
    </p:spTree>
    <p:extLst>
      <p:ext uri="{BB962C8B-B14F-4D97-AF65-F5344CB8AC3E}">
        <p14:creationId xmlns:p14="http://schemas.microsoft.com/office/powerpoint/2010/main" val="7544461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09600" y="174624"/>
            <a:ext cx="10806113" cy="1125538"/>
          </a:xfrm>
        </p:spPr>
        <p:txBody>
          <a:bodyPr>
            <a:noAutofit/>
          </a:bodyPr>
          <a:lstStyle/>
          <a:p>
            <a:pPr marL="342900" lvl="0" indent="-342900">
              <a:spcBef>
                <a:spcPct val="20000"/>
              </a:spcBef>
            </a:pPr>
            <a:r>
              <a:rPr lang="en-US" altLang="en-US" sz="2800" dirty="0"/>
              <a:t>Inadvertent evisceration of eyes containing uveal melanoma.</a:t>
            </a:r>
            <a:br>
              <a:rPr lang="en-US" altLang="en-US" sz="2800" dirty="0"/>
            </a:br>
            <a:r>
              <a:rPr lang="en-US" altLang="en-US" sz="2800" dirty="0"/>
              <a:t>Eagle RC, </a:t>
            </a:r>
            <a:r>
              <a:rPr lang="en-US" altLang="en-US" sz="2800" dirty="0" err="1"/>
              <a:t>Grossniklaus</a:t>
            </a:r>
            <a:r>
              <a:rPr lang="en-US" altLang="en-US" sz="2800" dirty="0"/>
              <a:t> HE, Syed N, Hogan RN, Lloyd WC, </a:t>
            </a:r>
            <a:r>
              <a:rPr lang="en-US" altLang="en-US" sz="2800" dirty="0" err="1"/>
              <a:t>Folberg</a:t>
            </a:r>
            <a:r>
              <a:rPr lang="en-US" altLang="en-US" sz="2800" dirty="0"/>
              <a:t> R. Arch </a:t>
            </a:r>
            <a:r>
              <a:rPr lang="en-US" altLang="en-US" sz="2800" dirty="0" err="1"/>
              <a:t>Ophthalmol</a:t>
            </a:r>
            <a:r>
              <a:rPr lang="en-US" altLang="en-US" sz="2800" dirty="0"/>
              <a:t>. 2009 Feb;127(2):141-5.</a:t>
            </a:r>
          </a:p>
        </p:txBody>
      </p:sp>
      <p:sp>
        <p:nvSpPr>
          <p:cNvPr id="7" name="Content Placeholder 2">
            <a:extLst>
              <a:ext uri="{FF2B5EF4-FFF2-40B4-BE49-F238E27FC236}">
                <a16:creationId xmlns:a16="http://schemas.microsoft.com/office/drawing/2014/main" id="{E16E8D0A-A1D9-FD40-B30F-7943204D3A11}"/>
              </a:ext>
            </a:extLst>
          </p:cNvPr>
          <p:cNvSpPr>
            <a:spLocks noGrp="1"/>
          </p:cNvSpPr>
          <p:nvPr>
            <p:ph idx="1"/>
          </p:nvPr>
        </p:nvSpPr>
        <p:spPr>
          <a:xfrm>
            <a:off x="609600" y="1600200"/>
            <a:ext cx="10972800" cy="4588882"/>
          </a:xfrm>
        </p:spPr>
        <p:txBody>
          <a:bodyPr>
            <a:noAutofit/>
          </a:bodyPr>
          <a:lstStyle/>
          <a:p>
            <a:r>
              <a:rPr lang="en-US" sz="2050" b="1" dirty="0">
                <a:solidFill>
                  <a:srgbClr val="212121"/>
                </a:solidFill>
              </a:rPr>
              <a:t>Objectives: </a:t>
            </a:r>
            <a:r>
              <a:rPr lang="en-US" sz="2050" dirty="0"/>
              <a:t>To report </a:t>
            </a:r>
            <a:r>
              <a:rPr lang="en-US" sz="2050" dirty="0">
                <a:solidFill>
                  <a:srgbClr val="E21835"/>
                </a:solidFill>
              </a:rPr>
              <a:t>an important complication of ocular evisceration </a:t>
            </a:r>
            <a:r>
              <a:rPr lang="en-US" sz="2050" dirty="0">
                <a:solidFill>
                  <a:srgbClr val="212121"/>
                </a:solidFill>
              </a:rPr>
              <a:t>therapy for blind, painful eyes and to stress the need for careful preoperative </a:t>
            </a:r>
            <a:r>
              <a:rPr lang="en-US" sz="2050" dirty="0"/>
              <a:t>evaluation to exclude </a:t>
            </a:r>
            <a:r>
              <a:rPr lang="en-US" sz="2050" dirty="0">
                <a:solidFill>
                  <a:srgbClr val="E21835"/>
                </a:solidFill>
              </a:rPr>
              <a:t>occult neoplasms </a:t>
            </a:r>
            <a:r>
              <a:rPr lang="en-US" sz="2050" dirty="0"/>
              <a:t>prior to therapy.</a:t>
            </a:r>
          </a:p>
          <a:p>
            <a:r>
              <a:rPr lang="en-US" sz="2050" b="1" dirty="0">
                <a:solidFill>
                  <a:srgbClr val="212121"/>
                </a:solidFill>
              </a:rPr>
              <a:t>Design: </a:t>
            </a:r>
            <a:r>
              <a:rPr lang="en-US" sz="2050" dirty="0">
                <a:solidFill>
                  <a:srgbClr val="212121"/>
                </a:solidFill>
              </a:rPr>
              <a:t>Multicenter, retrospective, nonrandomized clinicopathological case series of patients found to have previously </a:t>
            </a:r>
            <a:r>
              <a:rPr lang="en-US" sz="2050" dirty="0">
                <a:solidFill>
                  <a:srgbClr val="E21835"/>
                </a:solidFill>
              </a:rPr>
              <a:t>unsuspected uveal malignant melanoma </a:t>
            </a:r>
            <a:r>
              <a:rPr lang="en-US" sz="2050" dirty="0">
                <a:solidFill>
                  <a:srgbClr val="212121"/>
                </a:solidFill>
              </a:rPr>
              <a:t>during histopathological examination of blind, painful eyes treated by evisceration.</a:t>
            </a:r>
          </a:p>
          <a:p>
            <a:r>
              <a:rPr lang="en-US" sz="2050" b="1" dirty="0">
                <a:solidFill>
                  <a:srgbClr val="212121"/>
                </a:solidFill>
              </a:rPr>
              <a:t>Results: </a:t>
            </a:r>
            <a:r>
              <a:rPr lang="en-US" sz="2050" dirty="0">
                <a:solidFill>
                  <a:srgbClr val="212121"/>
                </a:solidFill>
              </a:rPr>
              <a:t>Histopathological examination of evisceration specimens disclosed previously </a:t>
            </a:r>
            <a:r>
              <a:rPr lang="en-US" sz="2050" dirty="0">
                <a:solidFill>
                  <a:srgbClr val="E21835"/>
                </a:solidFill>
              </a:rPr>
              <a:t>unsuspected uveal melanoma in 7 patients</a:t>
            </a:r>
            <a:r>
              <a:rPr lang="en-US" sz="2050" dirty="0">
                <a:solidFill>
                  <a:srgbClr val="FF0000"/>
                </a:solidFill>
              </a:rPr>
              <a:t> </a:t>
            </a:r>
            <a:r>
              <a:rPr lang="en-US" sz="2050" dirty="0">
                <a:solidFill>
                  <a:srgbClr val="212121"/>
                </a:solidFill>
              </a:rPr>
              <a:t>who were treated for blind, painful eyes. Inflammation caused by necrosis of the tumor and other ocular tissues led to misdiagnosis as endophthalmitis, orbital cellulitis, or idiopathic orbital inflammation in several cases. </a:t>
            </a:r>
            <a:r>
              <a:rPr lang="en-US" sz="2050" dirty="0"/>
              <a:t>Preoperative imaging was not performed in 3 cases and failed to detect tumors in 4 cases. Failure of necrotic tumors to enhance contributed to misdiagnosis.</a:t>
            </a:r>
          </a:p>
          <a:p>
            <a:r>
              <a:rPr lang="en-US" sz="2050" b="1" dirty="0">
                <a:solidFill>
                  <a:srgbClr val="212121"/>
                </a:solidFill>
              </a:rPr>
              <a:t>Conclusions: </a:t>
            </a:r>
            <a:r>
              <a:rPr lang="en-US" sz="2050" dirty="0">
                <a:solidFill>
                  <a:srgbClr val="212121"/>
                </a:solidFill>
              </a:rPr>
              <a:t>The presence of </a:t>
            </a:r>
            <a:r>
              <a:rPr lang="en-US" sz="2050" dirty="0"/>
              <a:t>a </a:t>
            </a:r>
            <a:r>
              <a:rPr lang="en-US" sz="2050" dirty="0">
                <a:solidFill>
                  <a:srgbClr val="E21835"/>
                </a:solidFill>
              </a:rPr>
              <a:t>malignant</a:t>
            </a:r>
            <a:r>
              <a:rPr lang="en-US" sz="2050" dirty="0"/>
              <a:t> </a:t>
            </a:r>
            <a:r>
              <a:rPr lang="en-US" sz="2050" dirty="0">
                <a:solidFill>
                  <a:srgbClr val="E21835"/>
                </a:solidFill>
              </a:rPr>
              <a:t>intraocular neoplasm should be excluded prior to evisceration </a:t>
            </a:r>
            <a:r>
              <a:rPr lang="en-US" sz="2050" dirty="0"/>
              <a:t>of any blind eye or blind, painful eye, particularly with opaque media</a:t>
            </a:r>
            <a:r>
              <a:rPr lang="en-US" sz="2050" dirty="0">
                <a:solidFill>
                  <a:srgbClr val="212121"/>
                </a:solidFill>
              </a:rPr>
              <a:t>. Necrosis-related inflammation can confound the clinical diagnosis of occult lesions, as can failure of necrotic tumors to enhance on imaging.</a:t>
            </a:r>
          </a:p>
        </p:txBody>
      </p:sp>
    </p:spTree>
    <p:extLst>
      <p:ext uri="{BB962C8B-B14F-4D97-AF65-F5344CB8AC3E}">
        <p14:creationId xmlns:p14="http://schemas.microsoft.com/office/powerpoint/2010/main" val="217668614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5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25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25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Evisceration: Indications</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5719763" cy="4588882"/>
          </a:xfrm>
        </p:spPr>
        <p:txBody>
          <a:bodyPr/>
          <a:lstStyle/>
          <a:p>
            <a:r>
              <a:rPr lang="en-US" dirty="0"/>
              <a:t>Endophthalmitis</a:t>
            </a:r>
          </a:p>
          <a:p>
            <a:r>
              <a:rPr lang="en-US" dirty="0"/>
              <a:t>End-stage glaucoma</a:t>
            </a:r>
          </a:p>
          <a:p>
            <a:r>
              <a:rPr lang="en-US" dirty="0"/>
              <a:t>Poor surgical candidate</a:t>
            </a:r>
          </a:p>
          <a:p>
            <a:r>
              <a:rPr lang="en-US" dirty="0"/>
              <a:t>Expulsive choroidal hemorrhage</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10</a:t>
            </a:fld>
            <a:endParaRPr lang="en-US"/>
          </a:p>
        </p:txBody>
      </p:sp>
      <p:pic>
        <p:nvPicPr>
          <p:cNvPr id="6" name="Picture 6" descr="evisceration  PK button  Trauma 6-10-06 016 (1)">
            <a:extLst>
              <a:ext uri="{FF2B5EF4-FFF2-40B4-BE49-F238E27FC236}">
                <a16:creationId xmlns:a16="http://schemas.microsoft.com/office/drawing/2014/main" id="{F93AD56D-2A8C-5147-B75C-FFA328059AC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379" t="715" r="8700" b="19262"/>
          <a:stretch/>
        </p:blipFill>
        <p:spPr>
          <a:xfrm>
            <a:off x="6772274" y="1889629"/>
            <a:ext cx="4669606" cy="401002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7606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Evisceration: Advantages</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5719763" cy="4588882"/>
          </a:xfrm>
        </p:spPr>
        <p:txBody>
          <a:bodyPr/>
          <a:lstStyle/>
          <a:p>
            <a:r>
              <a:rPr lang="en-US" altLang="en-US" dirty="0"/>
              <a:t>Orbital structures left intact</a:t>
            </a:r>
          </a:p>
          <a:p>
            <a:r>
              <a:rPr lang="en-US" altLang="en-US" dirty="0"/>
              <a:t>Technically less involved</a:t>
            </a:r>
          </a:p>
          <a:p>
            <a:r>
              <a:rPr lang="en-US" altLang="en-US" dirty="0"/>
              <a:t>Shorter surgery time</a:t>
            </a:r>
          </a:p>
          <a:p>
            <a:r>
              <a:rPr lang="en-US" altLang="en-US" dirty="0"/>
              <a:t>Minimal chance of spreading infection</a:t>
            </a:r>
          </a:p>
          <a:p>
            <a:r>
              <a:rPr lang="en-US" altLang="en-US" dirty="0"/>
              <a:t>Less painful</a:t>
            </a:r>
          </a:p>
          <a:p>
            <a:r>
              <a:rPr lang="en-US" altLang="en-US" dirty="0"/>
              <a:t>Better motility</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11</a:t>
            </a:fld>
            <a:endParaRPr lang="en-US"/>
          </a:p>
        </p:txBody>
      </p:sp>
      <p:pic>
        <p:nvPicPr>
          <p:cNvPr id="7" name="Picture 7" descr="osteology images  chapter 19  my book065 (1)">
            <a:extLst>
              <a:ext uri="{FF2B5EF4-FFF2-40B4-BE49-F238E27FC236}">
                <a16:creationId xmlns:a16="http://schemas.microsoft.com/office/drawing/2014/main" id="{04B9DC0E-DD81-F445-8286-51C11E3D9F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018"/>
          <a:stretch>
            <a:fillRect/>
          </a:stretch>
        </p:blipFill>
        <p:spPr>
          <a:xfrm>
            <a:off x="6096000" y="1666885"/>
            <a:ext cx="5449677" cy="44102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Oval 7">
            <a:extLst>
              <a:ext uri="{FF2B5EF4-FFF2-40B4-BE49-F238E27FC236}">
                <a16:creationId xmlns:a16="http://schemas.microsoft.com/office/drawing/2014/main" id="{16265BD0-A4D9-DE42-A5CA-1E641546A73D}"/>
              </a:ext>
            </a:extLst>
          </p:cNvPr>
          <p:cNvSpPr/>
          <p:nvPr/>
        </p:nvSpPr>
        <p:spPr>
          <a:xfrm>
            <a:off x="8758411" y="2589986"/>
            <a:ext cx="1432192" cy="1535408"/>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enucl evis images 005">
            <a:extLst>
              <a:ext uri="{FF2B5EF4-FFF2-40B4-BE49-F238E27FC236}">
                <a16:creationId xmlns:a16="http://schemas.microsoft.com/office/drawing/2014/main" id="{A045648D-6EDA-294D-B8C8-395B5A470490}"/>
              </a:ext>
            </a:extLst>
          </p:cNvPr>
          <p:cNvPicPr>
            <a:picLocks noChangeAspect="1" noChangeArrowheads="1"/>
          </p:cNvPicPr>
          <p:nvPr/>
        </p:nvPicPr>
        <p:blipFill rotWithShape="1">
          <a:blip r:embed="rId3">
            <a:lum bright="12000" contrast="18000"/>
            <a:extLst>
              <a:ext uri="{28A0092B-C50C-407E-A947-70E740481C1C}">
                <a14:useLocalDpi xmlns:a14="http://schemas.microsoft.com/office/drawing/2010/main" val="0"/>
              </a:ext>
            </a:extLst>
          </a:blip>
          <a:srcRect t="-1065" r="3334" b="16314"/>
          <a:stretch/>
        </p:blipFill>
        <p:spPr>
          <a:xfrm>
            <a:off x="6095999" y="2192143"/>
            <a:ext cx="5449677" cy="320853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614999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par>
                                <p:cTn id="8" presetID="1" presetClass="exit" presetSubtype="0" fill="hold" nodeType="withEffect">
                                  <p:stCondLst>
                                    <p:cond delay="0"/>
                                  </p:stCondLst>
                                  <p:childTnLst>
                                    <p:set>
                                      <p:cBhvr>
                                        <p:cTn id="9" dur="1" fill="hold">
                                          <p:stCondLst>
                                            <p:cond delay="0"/>
                                          </p:stCondLst>
                                        </p:cTn>
                                        <p:tgtEl>
                                          <p:spTgt spid="7"/>
                                        </p:tgtEl>
                                        <p:attrNameLst>
                                          <p:attrName>style.visibility</p:attrName>
                                        </p:attrNameLst>
                                      </p:cBhvr>
                                      <p:to>
                                        <p:strVal val="hidden"/>
                                      </p:to>
                                    </p:set>
                                  </p:childTnLst>
                                </p:cTn>
                              </p:par>
                              <p:par>
                                <p:cTn id="10" presetID="1" presetClass="exit"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5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25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25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25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25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Evisceration: Disadvantages</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5719763" cy="4588882"/>
          </a:xfrm>
        </p:spPr>
        <p:txBody>
          <a:bodyPr/>
          <a:lstStyle/>
          <a:p>
            <a:r>
              <a:rPr lang="en-US" altLang="en-US" dirty="0"/>
              <a:t>May miss occult tumor</a:t>
            </a:r>
          </a:p>
          <a:p>
            <a:r>
              <a:rPr lang="en-US" altLang="en-US" dirty="0"/>
              <a:t>Sympathetic Ophthalmia</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12</a:t>
            </a:fld>
            <a:endParaRPr lang="en-US"/>
          </a:p>
        </p:txBody>
      </p:sp>
      <p:pic>
        <p:nvPicPr>
          <p:cNvPr id="11" name="Picture 9" descr="enucl evis images 006">
            <a:extLst>
              <a:ext uri="{FF2B5EF4-FFF2-40B4-BE49-F238E27FC236}">
                <a16:creationId xmlns:a16="http://schemas.microsoft.com/office/drawing/2014/main" id="{34690863-5967-0F41-A130-11F16E4C24D5}"/>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l="3773"/>
          <a:stretch>
            <a:fillRect/>
          </a:stretch>
        </p:blipFill>
        <p:spPr>
          <a:xfrm>
            <a:off x="5954232" y="1952542"/>
            <a:ext cx="5566735" cy="388419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5244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Evisceration: Complications</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5719763" cy="4588882"/>
          </a:xfrm>
        </p:spPr>
        <p:txBody>
          <a:bodyPr/>
          <a:lstStyle/>
          <a:p>
            <a:r>
              <a:rPr lang="en-US" dirty="0"/>
              <a:t>Orbital edema</a:t>
            </a:r>
          </a:p>
          <a:p>
            <a:r>
              <a:rPr lang="en-US" dirty="0"/>
              <a:t>Retrobulbar hemorrhage</a:t>
            </a:r>
          </a:p>
          <a:p>
            <a:r>
              <a:rPr lang="en-US" dirty="0"/>
              <a:t>Implant extrusion</a:t>
            </a:r>
          </a:p>
          <a:p>
            <a:r>
              <a:rPr lang="en-US" dirty="0"/>
              <a:t>Dissemination of unexpected intraocular neoplasm</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13</a:t>
            </a:fld>
            <a:endParaRPr lang="en-US"/>
          </a:p>
        </p:txBody>
      </p:sp>
      <p:pic>
        <p:nvPicPr>
          <p:cNvPr id="6" name="Picture 5">
            <a:extLst>
              <a:ext uri="{FF2B5EF4-FFF2-40B4-BE49-F238E27FC236}">
                <a16:creationId xmlns:a16="http://schemas.microsoft.com/office/drawing/2014/main" id="{17B3C2C9-9BC7-4846-A3E0-6BBB0FDB1FDA}"/>
              </a:ext>
            </a:extLst>
          </p:cNvPr>
          <p:cNvPicPr>
            <a:picLocks noChangeAspect="1"/>
          </p:cNvPicPr>
          <p:nvPr/>
        </p:nvPicPr>
        <p:blipFill rotWithShape="1">
          <a:blip r:embed="rId2">
            <a:extLst>
              <a:ext uri="{28A0092B-C50C-407E-A947-70E740481C1C}">
                <a14:useLocalDpi xmlns:a14="http://schemas.microsoft.com/office/drawing/2010/main" val="0"/>
              </a:ext>
            </a:extLst>
          </a:blip>
          <a:srcRect l="53402" t="30996" r="13922" b="18208"/>
          <a:stretch/>
        </p:blipFill>
        <p:spPr>
          <a:xfrm>
            <a:off x="6856303" y="1534384"/>
            <a:ext cx="3992509" cy="4654698"/>
          </a:xfrm>
          <a:prstGeom prst="rect">
            <a:avLst/>
          </a:prstGeom>
        </p:spPr>
      </p:pic>
    </p:spTree>
    <p:extLst>
      <p:ext uri="{BB962C8B-B14F-4D97-AF65-F5344CB8AC3E}">
        <p14:creationId xmlns:p14="http://schemas.microsoft.com/office/powerpoint/2010/main" val="2122405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Evisceration: Technique</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5588001" cy="4588882"/>
          </a:xfrm>
        </p:spPr>
        <p:txBody>
          <a:bodyPr/>
          <a:lstStyle/>
          <a:p>
            <a:pPr marL="514350" indent="-514350">
              <a:buFont typeface="+mj-lt"/>
              <a:buAutoNum type="arabicPeriod"/>
            </a:pPr>
            <a:r>
              <a:rPr lang="en-US" altLang="en-US" dirty="0"/>
              <a:t>Peri-bulbar block, prep and drape, then lid speculum</a:t>
            </a:r>
          </a:p>
          <a:p>
            <a:pPr marL="514350" indent="-514350">
              <a:buFont typeface="+mj-lt"/>
              <a:buAutoNum type="arabicPeriod"/>
            </a:pPr>
            <a:r>
              <a:rPr lang="en-US" altLang="en-US" dirty="0"/>
              <a:t>360-degree limbal peritomy</a:t>
            </a:r>
          </a:p>
          <a:p>
            <a:pPr marL="514350" indent="-514350">
              <a:buFont typeface="+mj-lt"/>
              <a:buAutoNum type="arabicPeriod"/>
            </a:pPr>
            <a:r>
              <a:rPr lang="en-US" altLang="en-US" dirty="0"/>
              <a:t>Insert </a:t>
            </a:r>
            <a:r>
              <a:rPr lang="en-US" altLang="en-US" dirty="0" err="1"/>
              <a:t>Supersharp</a:t>
            </a:r>
            <a:r>
              <a:rPr lang="en-US" altLang="en-US" dirty="0"/>
              <a:t> blade at limbus, parallel to iris plane</a:t>
            </a:r>
          </a:p>
          <a:p>
            <a:pPr marL="514350" indent="-514350">
              <a:buFont typeface="+mj-lt"/>
              <a:buAutoNum type="arabicPeriod" startAt="4"/>
            </a:pPr>
            <a:r>
              <a:rPr lang="en-US" altLang="en-US" dirty="0"/>
              <a:t>Extend corneoscleral incision 360-degrees</a:t>
            </a:r>
          </a:p>
          <a:p>
            <a:pPr marL="514350" indent="-514350">
              <a:buFont typeface="+mj-lt"/>
              <a:buAutoNum type="arabicPeriod" startAt="4"/>
            </a:pPr>
            <a:r>
              <a:rPr lang="en-US" altLang="en-US" dirty="0"/>
              <a:t>Remove entire cornea</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14</a:t>
            </a:fld>
            <a:endParaRPr lang="en-US"/>
          </a:p>
        </p:txBody>
      </p:sp>
      <p:pic>
        <p:nvPicPr>
          <p:cNvPr id="6" name="Content Placeholder 5">
            <a:extLst>
              <a:ext uri="{FF2B5EF4-FFF2-40B4-BE49-F238E27FC236}">
                <a16:creationId xmlns:a16="http://schemas.microsoft.com/office/drawing/2014/main" id="{93FCF71A-2053-F44A-B7ED-ED2DC3158B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97600" y="2055852"/>
            <a:ext cx="5384800" cy="3614658"/>
          </a:xfrm>
          <a:prstGeom prst="rect">
            <a:avLst/>
          </a:prstGeom>
        </p:spPr>
      </p:pic>
      <p:pic>
        <p:nvPicPr>
          <p:cNvPr id="7" name="Content Placeholder 6">
            <a:extLst>
              <a:ext uri="{FF2B5EF4-FFF2-40B4-BE49-F238E27FC236}">
                <a16:creationId xmlns:a16="http://schemas.microsoft.com/office/drawing/2014/main" id="{660786EF-B00F-0A4F-B7ED-D86EDB53283A}"/>
              </a:ext>
            </a:extLst>
          </p:cNvPr>
          <p:cNvPicPr>
            <a:picLocks noChangeAspect="1"/>
          </p:cNvPicPr>
          <p:nvPr/>
        </p:nvPicPr>
        <p:blipFill rotWithShape="1">
          <a:blip r:embed="rId3">
            <a:extLst>
              <a:ext uri="{28A0092B-C50C-407E-A947-70E740481C1C}">
                <a14:useLocalDpi xmlns:a14="http://schemas.microsoft.com/office/drawing/2010/main" val="0"/>
              </a:ext>
            </a:extLst>
          </a:blip>
          <a:srcRect r="12546" b="12546"/>
          <a:stretch/>
        </p:blipFill>
        <p:spPr>
          <a:xfrm>
            <a:off x="6197600" y="2055852"/>
            <a:ext cx="5384800" cy="3614658"/>
          </a:xfrm>
          <a:prstGeom prst="rect">
            <a:avLst/>
          </a:prstGeom>
        </p:spPr>
      </p:pic>
    </p:spTree>
    <p:extLst>
      <p:ext uri="{BB962C8B-B14F-4D97-AF65-F5344CB8AC3E}">
        <p14:creationId xmlns:p14="http://schemas.microsoft.com/office/powerpoint/2010/main" val="3955619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50"/>
                                        <p:tgtEl>
                                          <p:spTgt spid="3">
                                            <p:txEl>
                                              <p:pRg st="3" end="3"/>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5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Evisceration: Technique</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5588001" cy="4588882"/>
          </a:xfrm>
        </p:spPr>
        <p:txBody>
          <a:bodyPr/>
          <a:lstStyle/>
          <a:p>
            <a:pPr marL="514350" indent="-514350">
              <a:buFont typeface="+mj-lt"/>
              <a:buAutoNum type="arabicPeriod" startAt="6"/>
            </a:pPr>
            <a:r>
              <a:rPr lang="en-US" altLang="en-US" dirty="0"/>
              <a:t>Lyse attachments of uvea to sclera using an iris spatula</a:t>
            </a:r>
          </a:p>
          <a:p>
            <a:pPr marL="514350" indent="-514350">
              <a:buFont typeface="+mj-lt"/>
              <a:buAutoNum type="arabicPeriod" startAt="6"/>
            </a:pPr>
            <a:r>
              <a:rPr lang="en-US" altLang="en-US" dirty="0"/>
              <a:t>Remove vitreous and uvea using an evisceration spoon</a:t>
            </a:r>
          </a:p>
          <a:p>
            <a:pPr marL="514350" indent="-514350">
              <a:buFont typeface="+mj-lt"/>
              <a:buAutoNum type="arabicPeriod" startAt="6"/>
            </a:pPr>
            <a:r>
              <a:rPr lang="en-US" altLang="en-US" dirty="0"/>
              <a:t>Remove remaining uvea using gauze or cotton-tip applicator (optional: soaked in hydrogen peroxide or similar)</a:t>
            </a:r>
          </a:p>
        </p:txBody>
      </p:sp>
      <p:pic>
        <p:nvPicPr>
          <p:cNvPr id="8" name="Picture 2" descr="3. Removal of intraocular contents:&#10;The uveal tissue is seperated from the sclera with help&#10;of an evisceration spatula and...">
            <a:extLst>
              <a:ext uri="{FF2B5EF4-FFF2-40B4-BE49-F238E27FC236}">
                <a16:creationId xmlns:a16="http://schemas.microsoft.com/office/drawing/2014/main" id="{B85826AF-9B59-204A-8EDE-31D5A75FA6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6832" t="35781" r="9681" b="43019"/>
          <a:stretch/>
        </p:blipFill>
        <p:spPr bwMode="auto">
          <a:xfrm>
            <a:off x="6197600" y="2055853"/>
            <a:ext cx="5384800" cy="3645216"/>
          </a:xfrm>
          <a:prstGeom prst="rect">
            <a:avLst/>
          </a:prstGeom>
          <a:noFill/>
          <a:extLst>
            <a:ext uri="{909E8E84-426E-40DD-AFC4-6F175D3DCCD1}">
              <a14:hiddenFill xmlns:a14="http://schemas.microsoft.com/office/drawing/2010/main">
                <a:solidFill>
                  <a:srgbClr val="FFFFFF"/>
                </a:solidFill>
              </a14:hiddenFill>
            </a:ext>
          </a:extLst>
        </p:spPr>
      </p:pic>
      <p:pic>
        <p:nvPicPr>
          <p:cNvPr id="9" name="Content Placeholder 7">
            <a:extLst>
              <a:ext uri="{FF2B5EF4-FFF2-40B4-BE49-F238E27FC236}">
                <a16:creationId xmlns:a16="http://schemas.microsoft.com/office/drawing/2014/main" id="{166757C6-1D24-3A44-A6AF-317AE0F95797}"/>
              </a:ext>
            </a:extLst>
          </p:cNvPr>
          <p:cNvPicPr>
            <a:picLocks noChangeAspect="1"/>
          </p:cNvPicPr>
          <p:nvPr/>
        </p:nvPicPr>
        <p:blipFill rotWithShape="1">
          <a:blip r:embed="rId3">
            <a:extLst>
              <a:ext uri="{28A0092B-C50C-407E-A947-70E740481C1C}">
                <a14:useLocalDpi xmlns:a14="http://schemas.microsoft.com/office/drawing/2010/main" val="0"/>
              </a:ext>
            </a:extLst>
          </a:blip>
          <a:srcRect l="11899" t="2460" b="8667"/>
          <a:stretch/>
        </p:blipFill>
        <p:spPr>
          <a:xfrm>
            <a:off x="6199095" y="2055852"/>
            <a:ext cx="5383305" cy="3645217"/>
          </a:xfrm>
          <a:prstGeom prst="rect">
            <a:avLst/>
          </a:prstGeom>
        </p:spPr>
      </p:pic>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15</a:t>
            </a:fld>
            <a:endParaRPr lang="en-US"/>
          </a:p>
        </p:txBody>
      </p:sp>
    </p:spTree>
    <p:extLst>
      <p:ext uri="{BB962C8B-B14F-4D97-AF65-F5344CB8AC3E}">
        <p14:creationId xmlns:p14="http://schemas.microsoft.com/office/powerpoint/2010/main" val="186463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Evisceration: Technique</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5588001" cy="4588882"/>
          </a:xfrm>
        </p:spPr>
        <p:txBody>
          <a:bodyPr/>
          <a:lstStyle/>
          <a:p>
            <a:pPr marL="514350" indent="-514350">
              <a:buFont typeface="+mj-lt"/>
              <a:buAutoNum type="arabicPeriod" startAt="9"/>
            </a:pPr>
            <a:r>
              <a:rPr lang="en-US" altLang="en-US" dirty="0"/>
              <a:t>Remove triangles of sclera at 3:00 and 9:00</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16</a:t>
            </a:fld>
            <a:endParaRPr lang="en-US"/>
          </a:p>
        </p:txBody>
      </p:sp>
      <p:pic>
        <p:nvPicPr>
          <p:cNvPr id="10" name="Picture 6" descr="Evisceration with four anterior relaxing incisions and circumferential  posterior sclerotomies with porous polyethylene orbital implants: an 8‐year  study - Kim - 2011 - Acta Ophthalmologica - Wiley Online Library">
            <a:extLst>
              <a:ext uri="{FF2B5EF4-FFF2-40B4-BE49-F238E27FC236}">
                <a16:creationId xmlns:a16="http://schemas.microsoft.com/office/drawing/2014/main" id="{592CC59F-0B05-5346-B5A1-050999699A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415" t="1" r="13187" b="-555"/>
          <a:stretch/>
        </p:blipFill>
        <p:spPr bwMode="auto">
          <a:xfrm>
            <a:off x="6727021" y="1916389"/>
            <a:ext cx="4021157" cy="3996964"/>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9ACDF6B4-044B-4741-B419-10A768786E15}"/>
              </a:ext>
            </a:extLst>
          </p:cNvPr>
          <p:cNvSpPr/>
          <p:nvPr/>
        </p:nvSpPr>
        <p:spPr>
          <a:xfrm>
            <a:off x="8297858" y="3521961"/>
            <a:ext cx="808806" cy="7858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F298199-E712-0A4C-B169-C70E8D6F92F0}"/>
              </a:ext>
            </a:extLst>
          </p:cNvPr>
          <p:cNvSpPr/>
          <p:nvPr/>
        </p:nvSpPr>
        <p:spPr>
          <a:xfrm>
            <a:off x="6901451" y="3521961"/>
            <a:ext cx="811874" cy="7858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54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250"/>
                                        <p:tgtEl>
                                          <p:spTgt spid="11"/>
                                        </p:tgtEl>
                                      </p:cBhvr>
                                    </p:animEffect>
                                  </p:childTnLst>
                                </p:cTn>
                              </p:par>
                              <p:par>
                                <p:cTn id="8" presetID="16" presetClass="entr" presetSubtype="21" fill="hold" grpId="0"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Evisceration: Technique</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5588001" cy="4588882"/>
          </a:xfrm>
        </p:spPr>
        <p:txBody>
          <a:bodyPr/>
          <a:lstStyle/>
          <a:p>
            <a:pPr marL="571500" indent="-571500">
              <a:buFont typeface="+mj-lt"/>
              <a:buAutoNum type="arabicPeriod" startAt="10"/>
            </a:pPr>
            <a:r>
              <a:rPr lang="en-US" altLang="en-US" dirty="0"/>
              <a:t>Insert implant</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17</a:t>
            </a:fld>
            <a:endParaRPr lang="en-US"/>
          </a:p>
        </p:txBody>
      </p:sp>
      <p:pic>
        <p:nvPicPr>
          <p:cNvPr id="8" name="Content Placeholder 8">
            <a:extLst>
              <a:ext uri="{FF2B5EF4-FFF2-40B4-BE49-F238E27FC236}">
                <a16:creationId xmlns:a16="http://schemas.microsoft.com/office/drawing/2014/main" id="{0A1DEA95-5228-C44B-81C1-6C5A6F86BEA6}"/>
              </a:ext>
            </a:extLst>
          </p:cNvPr>
          <p:cNvPicPr>
            <a:picLocks noChangeAspect="1"/>
          </p:cNvPicPr>
          <p:nvPr/>
        </p:nvPicPr>
        <p:blipFill rotWithShape="1">
          <a:blip r:embed="rId2">
            <a:extLst>
              <a:ext uri="{28A0092B-C50C-407E-A947-70E740481C1C}">
                <a14:useLocalDpi xmlns:a14="http://schemas.microsoft.com/office/drawing/2010/main" val="0"/>
              </a:ext>
            </a:extLst>
          </a:blip>
          <a:srcRect l="19555" t="11980" r="12112" b="26453"/>
          <a:stretch/>
        </p:blipFill>
        <p:spPr>
          <a:xfrm rot="16200000">
            <a:off x="5101921" y="2758254"/>
            <a:ext cx="4090319" cy="2473783"/>
          </a:xfrm>
          <a:prstGeom prst="rect">
            <a:avLst/>
          </a:prstGeom>
        </p:spPr>
      </p:pic>
      <p:pic>
        <p:nvPicPr>
          <p:cNvPr id="9" name="Content Placeholder 7">
            <a:extLst>
              <a:ext uri="{FF2B5EF4-FFF2-40B4-BE49-F238E27FC236}">
                <a16:creationId xmlns:a16="http://schemas.microsoft.com/office/drawing/2014/main" id="{789B3292-1E50-8C4A-BA97-BD225D18239E}"/>
              </a:ext>
            </a:extLst>
          </p:cNvPr>
          <p:cNvPicPr>
            <a:picLocks noChangeAspect="1"/>
          </p:cNvPicPr>
          <p:nvPr/>
        </p:nvPicPr>
        <p:blipFill rotWithShape="1">
          <a:blip r:embed="rId3">
            <a:extLst>
              <a:ext uri="{28A0092B-C50C-407E-A947-70E740481C1C}">
                <a14:useLocalDpi xmlns:a14="http://schemas.microsoft.com/office/drawing/2010/main" val="0"/>
              </a:ext>
            </a:extLst>
          </a:blip>
          <a:srcRect l="15868" t="5698" r="29015" b="14218"/>
          <a:stretch/>
        </p:blipFill>
        <p:spPr>
          <a:xfrm>
            <a:off x="3837482" y="1940419"/>
            <a:ext cx="1892758" cy="4096826"/>
          </a:xfrm>
          <a:prstGeom prst="rect">
            <a:avLst/>
          </a:prstGeom>
        </p:spPr>
      </p:pic>
      <p:pic>
        <p:nvPicPr>
          <p:cNvPr id="13" name="Picture 12">
            <a:extLst>
              <a:ext uri="{FF2B5EF4-FFF2-40B4-BE49-F238E27FC236}">
                <a16:creationId xmlns:a16="http://schemas.microsoft.com/office/drawing/2014/main" id="{1BAFDA27-185F-5E4C-A6EE-038196B24205}"/>
              </a:ext>
            </a:extLst>
          </p:cNvPr>
          <p:cNvPicPr>
            <a:picLocks noChangeAspect="1"/>
          </p:cNvPicPr>
          <p:nvPr/>
        </p:nvPicPr>
        <p:blipFill rotWithShape="1">
          <a:blip r:embed="rId4">
            <a:extLst>
              <a:ext uri="{28A0092B-C50C-407E-A947-70E740481C1C}">
                <a14:useLocalDpi xmlns:a14="http://schemas.microsoft.com/office/drawing/2010/main" val="0"/>
              </a:ext>
            </a:extLst>
          </a:blip>
          <a:srcRect l="16394" t="18169" r="15674" b="7910"/>
          <a:stretch/>
        </p:blipFill>
        <p:spPr>
          <a:xfrm rot="5400000">
            <a:off x="8021573" y="2500830"/>
            <a:ext cx="4087258" cy="2985571"/>
          </a:xfrm>
          <a:prstGeom prst="rect">
            <a:avLst/>
          </a:prstGeom>
        </p:spPr>
      </p:pic>
    </p:spTree>
    <p:extLst>
      <p:ext uri="{BB962C8B-B14F-4D97-AF65-F5344CB8AC3E}">
        <p14:creationId xmlns:p14="http://schemas.microsoft.com/office/powerpoint/2010/main" val="15749247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Implants: Non-Integrated</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5588001" cy="4588882"/>
          </a:xfrm>
        </p:spPr>
        <p:txBody>
          <a:bodyPr/>
          <a:lstStyle/>
          <a:p>
            <a:pPr marL="0" indent="0">
              <a:buNone/>
            </a:pPr>
            <a:r>
              <a:rPr lang="en-US" altLang="en-US" dirty="0"/>
              <a:t>For both enucleations and eviscerations</a:t>
            </a:r>
          </a:p>
          <a:p>
            <a:pPr marL="0" indent="0">
              <a:buNone/>
            </a:pPr>
            <a:endParaRPr lang="en-US" altLang="en-US" sz="2400" dirty="0"/>
          </a:p>
          <a:p>
            <a:r>
              <a:rPr lang="en-US" altLang="en-US" dirty="0"/>
              <a:t>Acrylic				$39</a:t>
            </a:r>
          </a:p>
          <a:p>
            <a:r>
              <a:rPr lang="en-US" altLang="en-US" dirty="0"/>
              <a:t>Silicone</a:t>
            </a:r>
          </a:p>
          <a:p>
            <a:r>
              <a:rPr lang="en-US" altLang="en-US" dirty="0"/>
              <a:t>PMMA</a:t>
            </a:r>
          </a:p>
          <a:p>
            <a:r>
              <a:rPr lang="en-US" altLang="en-US" dirty="0"/>
              <a:t>Glass Marbles		$0.25</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18</a:t>
            </a:fld>
            <a:endParaRPr lang="en-US"/>
          </a:p>
        </p:txBody>
      </p:sp>
      <p:pic>
        <p:nvPicPr>
          <p:cNvPr id="10" name="Content Placeholder 7">
            <a:extLst>
              <a:ext uri="{FF2B5EF4-FFF2-40B4-BE49-F238E27FC236}">
                <a16:creationId xmlns:a16="http://schemas.microsoft.com/office/drawing/2014/main" id="{EE9A01B1-6284-AD4A-9917-0AB0A041F38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97600" y="1938526"/>
            <a:ext cx="5208665" cy="3912229"/>
          </a:xfrm>
          <a:prstGeom prst="rect">
            <a:avLst/>
          </a:prstGeom>
        </p:spPr>
      </p:pic>
    </p:spTree>
    <p:extLst>
      <p:ext uri="{BB962C8B-B14F-4D97-AF65-F5344CB8AC3E}">
        <p14:creationId xmlns:p14="http://schemas.microsoft.com/office/powerpoint/2010/main" val="2210179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600" y="1600200"/>
            <a:ext cx="8128000" cy="4588882"/>
          </a:xfrm>
        </p:spPr>
        <p:txBody>
          <a:bodyPr/>
          <a:lstStyle/>
          <a:p>
            <a:r>
              <a:rPr lang="en-US" b="1" dirty="0"/>
              <a:t>Enucleation</a:t>
            </a:r>
            <a:r>
              <a:rPr lang="en-US" dirty="0"/>
              <a:t>: removal of entire globe and optic nerve with preservation of periorbital contents</a:t>
            </a:r>
          </a:p>
          <a:p>
            <a:pPr marL="0" indent="0">
              <a:buNone/>
            </a:pPr>
            <a:endParaRPr lang="en-US" dirty="0"/>
          </a:p>
          <a:p>
            <a:pPr marL="0" indent="0">
              <a:buNone/>
            </a:pPr>
            <a:endParaRPr lang="en-US" sz="3600" dirty="0"/>
          </a:p>
          <a:p>
            <a:r>
              <a:rPr lang="en-US" b="1" dirty="0"/>
              <a:t>Evisceration</a:t>
            </a:r>
            <a:r>
              <a:rPr lang="en-US" dirty="0"/>
              <a:t>: removal of globe contents      with preservation of sclera, optic nerve,        and extraocular muscles</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1</a:t>
            </a:fld>
            <a:endParaRPr lang="en-US"/>
          </a:p>
        </p:txBody>
      </p:sp>
      <p:pic>
        <p:nvPicPr>
          <p:cNvPr id="5" name="Picture 4" descr="ORBITAL TRAUMA IMAGES  Everett-bey enucleation hypopyon5-26-04  039 (9)">
            <a:extLst>
              <a:ext uri="{FF2B5EF4-FFF2-40B4-BE49-F238E27FC236}">
                <a16:creationId xmlns:a16="http://schemas.microsoft.com/office/drawing/2014/main" id="{32FE6734-E2A1-094F-A041-C01CD61A52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83" t="16962" r="7369" b="31479"/>
          <a:stretch/>
        </p:blipFill>
        <p:spPr>
          <a:xfrm>
            <a:off x="8894282" y="1494032"/>
            <a:ext cx="2688118" cy="24345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Content Placeholder 7">
            <a:extLst>
              <a:ext uri="{FF2B5EF4-FFF2-40B4-BE49-F238E27FC236}">
                <a16:creationId xmlns:a16="http://schemas.microsoft.com/office/drawing/2014/main" id="{9F918DB6-C361-0441-B9BD-121238CEC9DC}"/>
              </a:ext>
            </a:extLst>
          </p:cNvPr>
          <p:cNvPicPr>
            <a:picLocks noChangeAspect="1"/>
          </p:cNvPicPr>
          <p:nvPr/>
        </p:nvPicPr>
        <p:blipFill rotWithShape="1">
          <a:blip r:embed="rId3">
            <a:extLst>
              <a:ext uri="{28A0092B-C50C-407E-A947-70E740481C1C}">
                <a14:useLocalDpi xmlns:a14="http://schemas.microsoft.com/office/drawing/2010/main" val="0"/>
              </a:ext>
            </a:extLst>
          </a:blip>
          <a:srcRect l="7206" t="6263" r="498" b="4105"/>
          <a:stretch/>
        </p:blipFill>
        <p:spPr>
          <a:xfrm>
            <a:off x="8100728" y="3970433"/>
            <a:ext cx="3481672" cy="2269649"/>
          </a:xfrm>
          <a:prstGeom prst="rect">
            <a:avLst/>
          </a:prstGeom>
        </p:spPr>
      </p:pic>
    </p:spTree>
    <p:extLst>
      <p:ext uri="{BB962C8B-B14F-4D97-AF65-F5344CB8AC3E}">
        <p14:creationId xmlns:p14="http://schemas.microsoft.com/office/powerpoint/2010/main" val="3050846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25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Implants: Semi-Integrated</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5588001" cy="4588882"/>
          </a:xfrm>
        </p:spPr>
        <p:txBody>
          <a:bodyPr/>
          <a:lstStyle/>
          <a:p>
            <a:pPr marL="0" indent="0">
              <a:buNone/>
            </a:pPr>
            <a:r>
              <a:rPr lang="en-US" altLang="en-US" dirty="0"/>
              <a:t>For enucleations</a:t>
            </a:r>
          </a:p>
          <a:p>
            <a:pPr marL="0" indent="0">
              <a:buNone/>
            </a:pPr>
            <a:endParaRPr lang="en-US" altLang="en-US" sz="2400" dirty="0"/>
          </a:p>
          <a:p>
            <a:r>
              <a:rPr lang="en-US" altLang="en-US" dirty="0"/>
              <a:t>Allen</a:t>
            </a:r>
          </a:p>
          <a:p>
            <a:r>
              <a:rPr lang="en-US" altLang="en-US" dirty="0"/>
              <a:t>Iowa</a:t>
            </a:r>
          </a:p>
          <a:p>
            <a:r>
              <a:rPr lang="en-US" altLang="en-US" dirty="0"/>
              <a:t>Universal</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19</a:t>
            </a:fld>
            <a:endParaRPr lang="en-US"/>
          </a:p>
        </p:txBody>
      </p:sp>
      <p:pic>
        <p:nvPicPr>
          <p:cNvPr id="6" name="Content Placeholder 1">
            <a:extLst>
              <a:ext uri="{FF2B5EF4-FFF2-40B4-BE49-F238E27FC236}">
                <a16:creationId xmlns:a16="http://schemas.microsoft.com/office/drawing/2014/main" id="{3AD0201D-5F56-F14A-AF1F-753431372170}"/>
              </a:ext>
            </a:extLst>
          </p:cNvPr>
          <p:cNvPicPr>
            <a:picLocks noChangeAspect="1"/>
          </p:cNvPicPr>
          <p:nvPr/>
        </p:nvPicPr>
        <p:blipFill>
          <a:blip r:embed="rId2">
            <a:extLst>
              <a:ext uri="{28A0092B-C50C-407E-A947-70E740481C1C}">
                <a14:useLocalDpi xmlns:a14="http://schemas.microsoft.com/office/drawing/2010/main" val="0"/>
              </a:ext>
            </a:extLst>
          </a:blip>
          <a:srcRect l="41891" t="42145" r="34282" b="27802"/>
          <a:stretch>
            <a:fillRect/>
          </a:stretch>
        </p:blipFill>
        <p:spPr>
          <a:xfrm>
            <a:off x="6669875" y="1938210"/>
            <a:ext cx="4135450" cy="3911913"/>
          </a:xfrm>
          <a:prstGeom prst="rect">
            <a:avLst/>
          </a:prstGeom>
        </p:spPr>
      </p:pic>
    </p:spTree>
    <p:extLst>
      <p:ext uri="{BB962C8B-B14F-4D97-AF65-F5344CB8AC3E}">
        <p14:creationId xmlns:p14="http://schemas.microsoft.com/office/powerpoint/2010/main" val="622926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F7ACACD-7439-F54A-93C6-AEFA854C3DA5}"/>
              </a:ext>
            </a:extLst>
          </p:cNvPr>
          <p:cNvPicPr>
            <a:picLocks noChangeAspect="1"/>
          </p:cNvPicPr>
          <p:nvPr/>
        </p:nvPicPr>
        <p:blipFill>
          <a:blip r:embed="rId2">
            <a:extLst>
              <a:ext uri="{28A0092B-C50C-407E-A947-70E740481C1C}">
                <a14:useLocalDpi xmlns:a14="http://schemas.microsoft.com/office/drawing/2010/main" val="0"/>
              </a:ext>
            </a:extLst>
          </a:blip>
          <a:srcRect l="30222" t="21188" r="36444" b="33333"/>
          <a:stretch>
            <a:fillRect/>
          </a:stretch>
        </p:blipFill>
        <p:spPr bwMode="auto">
          <a:xfrm>
            <a:off x="8242962" y="2413588"/>
            <a:ext cx="3295074" cy="2997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1">
            <a:extLst>
              <a:ext uri="{FF2B5EF4-FFF2-40B4-BE49-F238E27FC236}">
                <a16:creationId xmlns:a16="http://schemas.microsoft.com/office/drawing/2014/main" id="{BDA48336-F876-FF4B-8D14-2E1DF2EC480F}"/>
              </a:ext>
            </a:extLst>
          </p:cNvPr>
          <p:cNvPicPr>
            <a:picLocks noChangeAspect="1"/>
          </p:cNvPicPr>
          <p:nvPr/>
        </p:nvPicPr>
        <p:blipFill>
          <a:blip r:embed="rId3">
            <a:extLst>
              <a:ext uri="{28A0092B-C50C-407E-A947-70E740481C1C}">
                <a14:useLocalDpi xmlns:a14="http://schemas.microsoft.com/office/drawing/2010/main" val="0"/>
              </a:ext>
            </a:extLst>
          </a:blip>
          <a:srcRect l="3345" t="13219" r="23077" b="3773"/>
          <a:stretch>
            <a:fillRect/>
          </a:stretch>
        </p:blipFill>
        <p:spPr>
          <a:xfrm>
            <a:off x="8371665" y="2393727"/>
            <a:ext cx="3037669" cy="3037669"/>
          </a:xfrm>
          <a:prstGeom prst="rect">
            <a:avLst/>
          </a:prstGeom>
        </p:spPr>
      </p:pic>
      <p:pic>
        <p:nvPicPr>
          <p:cNvPr id="7" name="Picture 7" descr="enucl evis images 063">
            <a:extLst>
              <a:ext uri="{FF2B5EF4-FFF2-40B4-BE49-F238E27FC236}">
                <a16:creationId xmlns:a16="http://schemas.microsoft.com/office/drawing/2014/main" id="{162C39DF-078D-AA41-85D5-E607256943C0}"/>
              </a:ext>
            </a:extLst>
          </p:cNvPr>
          <p:cNvPicPr>
            <a:picLocks noChangeAspect="1" noChangeArrowheads="1"/>
          </p:cNvPicPr>
          <p:nvPr/>
        </p:nvPicPr>
        <p:blipFill rotWithShape="1">
          <a:blip r:embed="rId4">
            <a:lum bright="-6000" contrast="12000"/>
            <a:extLst>
              <a:ext uri="{28A0092B-C50C-407E-A947-70E740481C1C}">
                <a14:useLocalDpi xmlns:a14="http://schemas.microsoft.com/office/drawing/2010/main" val="0"/>
              </a:ext>
            </a:extLst>
          </a:blip>
          <a:srcRect l="17337" t="8372" r="13209"/>
          <a:stretch/>
        </p:blipFill>
        <p:spPr bwMode="auto">
          <a:xfrm>
            <a:off x="8198602" y="2393727"/>
            <a:ext cx="3383797" cy="299794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Implants: Integrated</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6907079" cy="4588882"/>
          </a:xfrm>
        </p:spPr>
        <p:txBody>
          <a:bodyPr/>
          <a:lstStyle/>
          <a:p>
            <a:pPr marL="0" indent="0">
              <a:buNone/>
            </a:pPr>
            <a:r>
              <a:rPr lang="en-US" altLang="en-US" dirty="0"/>
              <a:t>For enucleations for enhanced movement</a:t>
            </a:r>
          </a:p>
          <a:p>
            <a:pPr marL="0" indent="0">
              <a:buNone/>
            </a:pPr>
            <a:endParaRPr lang="en-US" altLang="en-US" sz="2800" dirty="0"/>
          </a:p>
          <a:p>
            <a:r>
              <a:rPr lang="en-US" altLang="en-US" dirty="0"/>
              <a:t>Autologous dermis-fat graft</a:t>
            </a:r>
          </a:p>
          <a:p>
            <a:r>
              <a:rPr lang="en-US" altLang="en-US" dirty="0"/>
              <a:t>Hydroxyapatite (HA, Bio-Eye)		$650</a:t>
            </a:r>
          </a:p>
          <a:p>
            <a:r>
              <a:rPr lang="en-US" altLang="en-US" dirty="0"/>
              <a:t>Porous Polyethylene (MEDPOR)	$450</a:t>
            </a:r>
          </a:p>
          <a:p>
            <a:r>
              <a:rPr lang="en-US" altLang="en-US" dirty="0" err="1"/>
              <a:t>Bioceramic</a:t>
            </a:r>
            <a:r>
              <a:rPr lang="en-US" altLang="en-US" dirty="0"/>
              <a:t> (synthetic HA)</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20</a:t>
            </a:fld>
            <a:endParaRPr lang="en-US"/>
          </a:p>
        </p:txBody>
      </p:sp>
      <p:pic>
        <p:nvPicPr>
          <p:cNvPr id="10" name="Picture 9">
            <a:extLst>
              <a:ext uri="{FF2B5EF4-FFF2-40B4-BE49-F238E27FC236}">
                <a16:creationId xmlns:a16="http://schemas.microsoft.com/office/drawing/2014/main" id="{5AC88F2A-7FFB-1C49-BA90-D1FEED3C471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42962" y="2393727"/>
            <a:ext cx="3314196" cy="3037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1328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0" presetClass="entr" presetSubtype="0" fill="hold" grpId="0"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animEffect transition="in" filter="fade">
                                      <p:cBhvr>
                                        <p:cTn id="9" dur="250"/>
                                        <p:tgtEl>
                                          <p:spTgt spid="3">
                                            <p:txEl>
                                              <p:pRg st="3" end="3"/>
                                            </p:txEl>
                                          </p:spTgt>
                                        </p:tgtEl>
                                      </p:cBhvr>
                                    </p:animEffect>
                                  </p:childTnLst>
                                </p:cTn>
                              </p:par>
                              <p:par>
                                <p:cTn id="10" presetID="10"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5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5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25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250"/>
                                        <p:tgtEl>
                                          <p:spTgt spid="3">
                                            <p:txEl>
                                              <p:pRg st="5" end="5"/>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Implants: Integrated</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6907079" cy="4588882"/>
          </a:xfrm>
        </p:spPr>
        <p:txBody>
          <a:bodyPr/>
          <a:lstStyle/>
          <a:p>
            <a:pPr marL="0" indent="0">
              <a:buNone/>
            </a:pPr>
            <a:r>
              <a:rPr lang="en-US" altLang="en-US" dirty="0"/>
              <a:t>Scanning electron microscope images</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21</a:t>
            </a:fld>
            <a:endParaRPr lang="en-US"/>
          </a:p>
        </p:txBody>
      </p:sp>
      <p:pic>
        <p:nvPicPr>
          <p:cNvPr id="11" name="Content Placeholder 3">
            <a:extLst>
              <a:ext uri="{FF2B5EF4-FFF2-40B4-BE49-F238E27FC236}">
                <a16:creationId xmlns:a16="http://schemas.microsoft.com/office/drawing/2014/main" id="{81C7E941-4E60-254F-BB18-744EF0A7AB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351637" y="2677505"/>
            <a:ext cx="3944997" cy="2629997"/>
          </a:xfrm>
          <a:prstGeom prst="rect">
            <a:avLst/>
          </a:prstGeom>
        </p:spPr>
      </p:pic>
      <p:pic>
        <p:nvPicPr>
          <p:cNvPr id="12" name="Picture 4">
            <a:extLst>
              <a:ext uri="{FF2B5EF4-FFF2-40B4-BE49-F238E27FC236}">
                <a16:creationId xmlns:a16="http://schemas.microsoft.com/office/drawing/2014/main" id="{10923F6D-1606-1747-9B15-4238D347107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7557" y="2670100"/>
            <a:ext cx="3944995" cy="2629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Content Placeholder 2">
            <a:extLst>
              <a:ext uri="{FF2B5EF4-FFF2-40B4-BE49-F238E27FC236}">
                <a16:creationId xmlns:a16="http://schemas.microsoft.com/office/drawing/2014/main" id="{528ECFBE-7266-064B-933D-97567A4C27F7}"/>
              </a:ext>
            </a:extLst>
          </p:cNvPr>
          <p:cNvPicPr>
            <a:picLocks noChangeAspect="1"/>
          </p:cNvPicPr>
          <p:nvPr/>
        </p:nvPicPr>
        <p:blipFill>
          <a:blip r:embed="rId5">
            <a:extLst>
              <a:ext uri="{28A0092B-C50C-407E-A947-70E740481C1C}">
                <a14:useLocalDpi xmlns:a14="http://schemas.microsoft.com/office/drawing/2010/main" val="0"/>
              </a:ext>
            </a:extLst>
          </a:blip>
          <a:srcRect l="11533" t="3670" r="9073"/>
          <a:stretch>
            <a:fillRect/>
          </a:stretch>
        </p:blipFill>
        <p:spPr bwMode="auto">
          <a:xfrm>
            <a:off x="8345719" y="2670100"/>
            <a:ext cx="3510483" cy="2632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tangle 14">
            <a:extLst>
              <a:ext uri="{FF2B5EF4-FFF2-40B4-BE49-F238E27FC236}">
                <a16:creationId xmlns:a16="http://schemas.microsoft.com/office/drawing/2014/main" id="{35B39F28-AB4B-BA4B-A3BF-518B11D7DF82}"/>
              </a:ext>
            </a:extLst>
          </p:cNvPr>
          <p:cNvSpPr/>
          <p:nvPr/>
        </p:nvSpPr>
        <p:spPr>
          <a:xfrm>
            <a:off x="901304" y="5347257"/>
            <a:ext cx="2857500" cy="400110"/>
          </a:xfrm>
          <a:prstGeom prst="rect">
            <a:avLst/>
          </a:prstGeom>
        </p:spPr>
        <p:txBody>
          <a:bodyPr>
            <a:spAutoFit/>
          </a:bodyPr>
          <a:lstStyle/>
          <a:p>
            <a:pPr algn="ctr">
              <a:defRPr/>
            </a:pPr>
            <a:r>
              <a:rPr lang="en-US" sz="2000" b="1" dirty="0">
                <a:latin typeface="+mj-lt"/>
              </a:rPr>
              <a:t>coralline hydroxyapatite </a:t>
            </a:r>
          </a:p>
        </p:txBody>
      </p:sp>
      <p:sp>
        <p:nvSpPr>
          <p:cNvPr id="16" name="Rectangle 15">
            <a:extLst>
              <a:ext uri="{FF2B5EF4-FFF2-40B4-BE49-F238E27FC236}">
                <a16:creationId xmlns:a16="http://schemas.microsoft.com/office/drawing/2014/main" id="{E99509C3-293A-C047-B1C3-A4258EF035F4}"/>
              </a:ext>
            </a:extLst>
          </p:cNvPr>
          <p:cNvSpPr/>
          <p:nvPr/>
        </p:nvSpPr>
        <p:spPr>
          <a:xfrm>
            <a:off x="4914435" y="5347257"/>
            <a:ext cx="2819400" cy="400110"/>
          </a:xfrm>
          <a:prstGeom prst="rect">
            <a:avLst/>
          </a:prstGeom>
        </p:spPr>
        <p:txBody>
          <a:bodyPr>
            <a:spAutoFit/>
          </a:bodyPr>
          <a:lstStyle/>
          <a:p>
            <a:pPr algn="ctr">
              <a:defRPr/>
            </a:pPr>
            <a:r>
              <a:rPr lang="en-US" sz="2000" b="1" dirty="0">
                <a:latin typeface="+mj-lt"/>
              </a:rPr>
              <a:t>human cancellous bone </a:t>
            </a:r>
          </a:p>
        </p:txBody>
      </p:sp>
      <p:sp>
        <p:nvSpPr>
          <p:cNvPr id="17" name="TextBox 16">
            <a:extLst>
              <a:ext uri="{FF2B5EF4-FFF2-40B4-BE49-F238E27FC236}">
                <a16:creationId xmlns:a16="http://schemas.microsoft.com/office/drawing/2014/main" id="{E12514C2-A9C1-F544-974E-6C94049B7C5C}"/>
              </a:ext>
            </a:extLst>
          </p:cNvPr>
          <p:cNvSpPr txBox="1"/>
          <p:nvPr/>
        </p:nvSpPr>
        <p:spPr>
          <a:xfrm>
            <a:off x="9387623" y="5347257"/>
            <a:ext cx="1573251" cy="400110"/>
          </a:xfrm>
          <a:prstGeom prst="rect">
            <a:avLst/>
          </a:prstGeom>
          <a:noFill/>
        </p:spPr>
        <p:txBody>
          <a:bodyPr wrap="none">
            <a:spAutoFit/>
          </a:bodyPr>
          <a:lstStyle/>
          <a:p>
            <a:pPr>
              <a:defRPr/>
            </a:pPr>
            <a:r>
              <a:rPr lang="en-US" sz="2000" b="1" dirty="0">
                <a:latin typeface="+mj-lt"/>
              </a:rPr>
              <a:t>polyethylene</a:t>
            </a:r>
          </a:p>
        </p:txBody>
      </p:sp>
    </p:spTree>
    <p:extLst>
      <p:ext uri="{BB962C8B-B14F-4D97-AF65-F5344CB8AC3E}">
        <p14:creationId xmlns:p14="http://schemas.microsoft.com/office/powerpoint/2010/main" val="210516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25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5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Implants: Integrated</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22</a:t>
            </a:fld>
            <a:endParaRPr lang="en-US"/>
          </a:p>
        </p:txBody>
      </p:sp>
      <p:sp>
        <p:nvSpPr>
          <p:cNvPr id="15" name="Rectangle 14">
            <a:extLst>
              <a:ext uri="{FF2B5EF4-FFF2-40B4-BE49-F238E27FC236}">
                <a16:creationId xmlns:a16="http://schemas.microsoft.com/office/drawing/2014/main" id="{35B39F28-AB4B-BA4B-A3BF-518B11D7DF82}"/>
              </a:ext>
            </a:extLst>
          </p:cNvPr>
          <p:cNvSpPr/>
          <p:nvPr/>
        </p:nvSpPr>
        <p:spPr>
          <a:xfrm>
            <a:off x="1710317" y="1945650"/>
            <a:ext cx="3267740" cy="400110"/>
          </a:xfrm>
          <a:prstGeom prst="rect">
            <a:avLst/>
          </a:prstGeom>
        </p:spPr>
        <p:txBody>
          <a:bodyPr wrap="square">
            <a:spAutoFit/>
          </a:bodyPr>
          <a:lstStyle/>
          <a:p>
            <a:pPr algn="ctr">
              <a:defRPr/>
            </a:pPr>
            <a:r>
              <a:rPr lang="en-US" sz="2000" b="1" dirty="0">
                <a:latin typeface="+mj-lt"/>
              </a:rPr>
              <a:t>Before blood vessel ingrowth</a:t>
            </a:r>
          </a:p>
        </p:txBody>
      </p:sp>
      <p:pic>
        <p:nvPicPr>
          <p:cNvPr id="14" name="Content Placeholder 20">
            <a:extLst>
              <a:ext uri="{FF2B5EF4-FFF2-40B4-BE49-F238E27FC236}">
                <a16:creationId xmlns:a16="http://schemas.microsoft.com/office/drawing/2014/main" id="{9DA89721-C646-3D4C-B5E5-D9CDF345EEE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13171" y="2392254"/>
            <a:ext cx="5262033" cy="3506742"/>
          </a:xfrm>
          <a:prstGeom prst="rect">
            <a:avLst/>
          </a:prstGeom>
        </p:spPr>
      </p:pic>
      <p:pic>
        <p:nvPicPr>
          <p:cNvPr id="18" name="Content Placeholder 21">
            <a:extLst>
              <a:ext uri="{FF2B5EF4-FFF2-40B4-BE49-F238E27FC236}">
                <a16:creationId xmlns:a16="http://schemas.microsoft.com/office/drawing/2014/main" id="{2926C154-A00D-9047-8001-17BF3F4861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199571" y="2392254"/>
            <a:ext cx="5262033" cy="3506742"/>
          </a:xfrm>
          <a:prstGeom prst="rect">
            <a:avLst/>
          </a:prstGeom>
        </p:spPr>
      </p:pic>
      <p:sp>
        <p:nvSpPr>
          <p:cNvPr id="19" name="Rectangle 18">
            <a:extLst>
              <a:ext uri="{FF2B5EF4-FFF2-40B4-BE49-F238E27FC236}">
                <a16:creationId xmlns:a16="http://schemas.microsoft.com/office/drawing/2014/main" id="{0E1F6553-4EC1-7B45-991E-F843BEFB0F0B}"/>
              </a:ext>
            </a:extLst>
          </p:cNvPr>
          <p:cNvSpPr/>
          <p:nvPr/>
        </p:nvSpPr>
        <p:spPr>
          <a:xfrm>
            <a:off x="7196717" y="1945650"/>
            <a:ext cx="3267740" cy="400110"/>
          </a:xfrm>
          <a:prstGeom prst="rect">
            <a:avLst/>
          </a:prstGeom>
        </p:spPr>
        <p:txBody>
          <a:bodyPr wrap="square">
            <a:spAutoFit/>
          </a:bodyPr>
          <a:lstStyle/>
          <a:p>
            <a:pPr algn="ctr">
              <a:defRPr/>
            </a:pPr>
            <a:r>
              <a:rPr lang="en-US" sz="2000" b="1" dirty="0">
                <a:latin typeface="+mj-lt"/>
              </a:rPr>
              <a:t>After blood vessel ingrowth</a:t>
            </a:r>
          </a:p>
        </p:txBody>
      </p:sp>
    </p:spTree>
    <p:extLst>
      <p:ext uri="{BB962C8B-B14F-4D97-AF65-F5344CB8AC3E}">
        <p14:creationId xmlns:p14="http://schemas.microsoft.com/office/powerpoint/2010/main" val="2072825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Implants: Integrated</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23</a:t>
            </a:fld>
            <a:endParaRPr lang="en-US"/>
          </a:p>
        </p:txBody>
      </p:sp>
      <p:pic>
        <p:nvPicPr>
          <p:cNvPr id="10" name="Picture 7">
            <a:extLst>
              <a:ext uri="{FF2B5EF4-FFF2-40B4-BE49-F238E27FC236}">
                <a16:creationId xmlns:a16="http://schemas.microsoft.com/office/drawing/2014/main" id="{ABEA8165-2EEF-1D42-B1C4-70FF53C851B9}"/>
              </a:ext>
            </a:extLst>
          </p:cNvPr>
          <p:cNvPicPr>
            <a:picLocks noChangeAspect="1"/>
          </p:cNvPicPr>
          <p:nvPr/>
        </p:nvPicPr>
        <p:blipFill rotWithShape="1">
          <a:blip r:embed="rId3">
            <a:extLst>
              <a:ext uri="{28A0092B-C50C-407E-A947-70E740481C1C}">
                <a14:useLocalDpi xmlns:a14="http://schemas.microsoft.com/office/drawing/2010/main" val="0"/>
              </a:ext>
            </a:extLst>
          </a:blip>
          <a:srcRect l="4499" t="7154" r="5878" b="3223"/>
          <a:stretch/>
        </p:blipFill>
        <p:spPr bwMode="auto">
          <a:xfrm>
            <a:off x="609600" y="1627244"/>
            <a:ext cx="1950580" cy="1944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44B09B64-02AB-2E48-AE75-12B245AE25E5}"/>
              </a:ext>
            </a:extLst>
          </p:cNvPr>
          <p:cNvPicPr>
            <a:picLocks noChangeAspect="1"/>
          </p:cNvPicPr>
          <p:nvPr/>
        </p:nvPicPr>
        <p:blipFill rotWithShape="1">
          <a:blip r:embed="rId4">
            <a:extLst>
              <a:ext uri="{28A0092B-C50C-407E-A947-70E740481C1C}">
                <a14:useLocalDpi xmlns:a14="http://schemas.microsoft.com/office/drawing/2010/main" val="0"/>
              </a:ext>
            </a:extLst>
          </a:blip>
          <a:srcRect l="19682" t="-171" r="10726" b="16644"/>
          <a:stretch/>
        </p:blipFill>
        <p:spPr bwMode="auto">
          <a:xfrm>
            <a:off x="2336076" y="3580108"/>
            <a:ext cx="2941504" cy="2648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444BC6B4-6699-A845-AE9B-1C926EC39BC8}"/>
              </a:ext>
            </a:extLst>
          </p:cNvPr>
          <p:cNvPicPr>
            <a:picLocks noChangeAspect="1"/>
          </p:cNvPicPr>
          <p:nvPr/>
        </p:nvPicPr>
        <p:blipFill rotWithShape="1">
          <a:blip r:embed="rId5">
            <a:extLst>
              <a:ext uri="{28A0092B-C50C-407E-A947-70E740481C1C}">
                <a14:useLocalDpi xmlns:a14="http://schemas.microsoft.com/office/drawing/2010/main" val="0"/>
              </a:ext>
            </a:extLst>
          </a:blip>
          <a:srcRect l="8933" t="10976" r="18503" b="13122"/>
          <a:stretch/>
        </p:blipFill>
        <p:spPr bwMode="auto">
          <a:xfrm>
            <a:off x="5002282" y="1627244"/>
            <a:ext cx="3379226" cy="2651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5">
            <a:extLst>
              <a:ext uri="{FF2B5EF4-FFF2-40B4-BE49-F238E27FC236}">
                <a16:creationId xmlns:a16="http://schemas.microsoft.com/office/drawing/2014/main" id="{30273C2C-5AFB-3143-B993-A4FA548A6067}"/>
              </a:ext>
            </a:extLst>
          </p:cNvPr>
          <p:cNvPicPr>
            <a:picLocks noChangeAspect="1"/>
          </p:cNvPicPr>
          <p:nvPr/>
        </p:nvPicPr>
        <p:blipFill rotWithShape="1">
          <a:blip r:embed="rId6">
            <a:extLst>
              <a:ext uri="{28A0092B-C50C-407E-A947-70E740481C1C}">
                <a14:useLocalDpi xmlns:a14="http://schemas.microsoft.com/office/drawing/2010/main" val="0"/>
              </a:ext>
            </a:extLst>
          </a:blip>
          <a:srcRect l="40388" t="24242" r="19905" b="32692"/>
          <a:stretch/>
        </p:blipFill>
        <p:spPr bwMode="auto">
          <a:xfrm>
            <a:off x="8199197" y="3476125"/>
            <a:ext cx="3383203" cy="2752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16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5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Evisceration: Technique</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600" y="1600200"/>
            <a:ext cx="5217764" cy="4588882"/>
          </a:xfrm>
        </p:spPr>
        <p:txBody>
          <a:bodyPr/>
          <a:lstStyle/>
          <a:p>
            <a:pPr marL="571500" indent="-571500">
              <a:buFont typeface="+mj-lt"/>
              <a:buAutoNum type="arabicPeriod" startAt="11"/>
            </a:pPr>
            <a:r>
              <a:rPr lang="en-US" altLang="en-US" dirty="0"/>
              <a:t>Close scleral triangles with 5-0 Chromic or </a:t>
            </a:r>
            <a:r>
              <a:rPr lang="en-US" altLang="en-US" dirty="0" err="1"/>
              <a:t>Vicryl</a:t>
            </a:r>
            <a:endParaRPr lang="en-US" altLang="en-US" dirty="0"/>
          </a:p>
          <a:p>
            <a:pPr marL="571500" indent="-571500">
              <a:buFont typeface="+mj-lt"/>
              <a:buAutoNum type="arabicPeriod" startAt="11"/>
            </a:pPr>
            <a:r>
              <a:rPr lang="en-US" altLang="en-US" dirty="0"/>
              <a:t>Close sclera with 5-0 Chromic or </a:t>
            </a:r>
            <a:r>
              <a:rPr lang="en-US" altLang="en-US" dirty="0" err="1"/>
              <a:t>Vicryl</a:t>
            </a:r>
            <a:endParaRPr lang="en-US" altLang="en-US" dirty="0"/>
          </a:p>
          <a:p>
            <a:pPr marL="571500" indent="-571500">
              <a:buFont typeface="+mj-lt"/>
              <a:buAutoNum type="arabicPeriod" startAt="11"/>
            </a:pPr>
            <a:r>
              <a:rPr lang="en-US" altLang="en-US" dirty="0"/>
              <a:t>Close Tenon’s with interrupted 5-0 Chromic</a:t>
            </a:r>
          </a:p>
          <a:p>
            <a:pPr marL="571500" indent="-571500">
              <a:buFont typeface="+mj-lt"/>
              <a:buAutoNum type="arabicPeriod" startAt="11"/>
            </a:pPr>
            <a:r>
              <a:rPr lang="en-US" altLang="en-US" dirty="0"/>
              <a:t>Close </a:t>
            </a:r>
            <a:r>
              <a:rPr lang="en-US" altLang="en-US" dirty="0" err="1"/>
              <a:t>conj</a:t>
            </a:r>
            <a:r>
              <a:rPr lang="en-US" altLang="en-US" dirty="0"/>
              <a:t> with locked running 6-0 plain gut</a:t>
            </a:r>
          </a:p>
          <a:p>
            <a:pPr marL="514350" indent="-514350">
              <a:buFont typeface="+mj-lt"/>
              <a:buAutoNum type="arabicPeriod" startAt="11"/>
            </a:pPr>
            <a:endParaRPr lang="en-US" altLang="en-US" dirty="0"/>
          </a:p>
          <a:p>
            <a:pPr marL="514350" indent="-514350">
              <a:buFont typeface="+mj-lt"/>
              <a:buAutoNum type="arabicPeriod" startAt="11"/>
            </a:pPr>
            <a:endParaRPr lang="en-US" altLang="en-US" dirty="0"/>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24</a:t>
            </a:fld>
            <a:endParaRPr lang="en-US"/>
          </a:p>
        </p:txBody>
      </p:sp>
      <p:pic>
        <p:nvPicPr>
          <p:cNvPr id="8" name="Content Placeholder 6">
            <a:extLst>
              <a:ext uri="{FF2B5EF4-FFF2-40B4-BE49-F238E27FC236}">
                <a16:creationId xmlns:a16="http://schemas.microsoft.com/office/drawing/2014/main" id="{69C35C38-12DC-2F42-8DAB-E802C8CCACE4}"/>
              </a:ext>
            </a:extLst>
          </p:cNvPr>
          <p:cNvPicPr>
            <a:picLocks noChangeAspect="1"/>
          </p:cNvPicPr>
          <p:nvPr/>
        </p:nvPicPr>
        <p:blipFill rotWithShape="1">
          <a:blip r:embed="rId2">
            <a:extLst>
              <a:ext uri="{28A0092B-C50C-407E-A947-70E740481C1C}">
                <a14:useLocalDpi xmlns:a14="http://schemas.microsoft.com/office/drawing/2010/main" val="0"/>
              </a:ext>
            </a:extLst>
          </a:blip>
          <a:srcRect l="39592" t="17975" r="17928" b="34705"/>
          <a:stretch/>
        </p:blipFill>
        <p:spPr>
          <a:xfrm>
            <a:off x="6044588" y="1570429"/>
            <a:ext cx="5537812" cy="4626706"/>
          </a:xfrm>
          <a:prstGeom prst="rect">
            <a:avLst/>
          </a:prstGeom>
        </p:spPr>
      </p:pic>
      <p:sp>
        <p:nvSpPr>
          <p:cNvPr id="9" name="Content Placeholder 2">
            <a:extLst>
              <a:ext uri="{FF2B5EF4-FFF2-40B4-BE49-F238E27FC236}">
                <a16:creationId xmlns:a16="http://schemas.microsoft.com/office/drawing/2014/main" id="{5A952B87-56B5-7D4F-9507-A6F375F73CF8}"/>
              </a:ext>
            </a:extLst>
          </p:cNvPr>
          <p:cNvSpPr txBox="1">
            <a:spLocks/>
          </p:cNvSpPr>
          <p:nvPr/>
        </p:nvSpPr>
        <p:spPr>
          <a:xfrm>
            <a:off x="6204612" y="5539389"/>
            <a:ext cx="5217764" cy="58764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Garamond" panose="02020404030301010803" pitchFamily="18"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Garamond" panose="02020404030301010803" pitchFamily="18"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Garamond" panose="02020404030301010803"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Garamond" panose="02020404030301010803"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Garamond" panose="02020404030301010803"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altLang="en-US" dirty="0">
                <a:solidFill>
                  <a:schemeClr val="bg1"/>
                </a:solidFill>
              </a:rPr>
              <a:t>16 mm acrylic implant</a:t>
            </a:r>
          </a:p>
        </p:txBody>
      </p:sp>
      <p:pic>
        <p:nvPicPr>
          <p:cNvPr id="13" name="Content Placeholder 5">
            <a:extLst>
              <a:ext uri="{FF2B5EF4-FFF2-40B4-BE49-F238E27FC236}">
                <a16:creationId xmlns:a16="http://schemas.microsoft.com/office/drawing/2014/main" id="{147A69A9-33F4-A449-8FA2-D8280223E2F1}"/>
              </a:ext>
            </a:extLst>
          </p:cNvPr>
          <p:cNvPicPr>
            <a:picLocks noChangeAspect="1"/>
          </p:cNvPicPr>
          <p:nvPr/>
        </p:nvPicPr>
        <p:blipFill rotWithShape="1">
          <a:blip r:embed="rId3">
            <a:extLst>
              <a:ext uri="{28A0092B-C50C-407E-A947-70E740481C1C}">
                <a14:useLocalDpi xmlns:a14="http://schemas.microsoft.com/office/drawing/2010/main" val="0"/>
              </a:ext>
            </a:extLst>
          </a:blip>
          <a:srcRect l="23166" t="8702" r="10087" b="16944"/>
          <a:stretch/>
        </p:blipFill>
        <p:spPr>
          <a:xfrm>
            <a:off x="6044588" y="1570429"/>
            <a:ext cx="5537812" cy="4626706"/>
          </a:xfrm>
          <a:prstGeom prst="rect">
            <a:avLst/>
          </a:prstGeom>
        </p:spPr>
      </p:pic>
      <p:pic>
        <p:nvPicPr>
          <p:cNvPr id="14" name="Picture 13">
            <a:extLst>
              <a:ext uri="{FF2B5EF4-FFF2-40B4-BE49-F238E27FC236}">
                <a16:creationId xmlns:a16="http://schemas.microsoft.com/office/drawing/2014/main" id="{8BF4EFC2-D54C-E44C-9294-2A39F65517A6}"/>
              </a:ext>
            </a:extLst>
          </p:cNvPr>
          <p:cNvPicPr>
            <a:picLocks noChangeAspect="1"/>
          </p:cNvPicPr>
          <p:nvPr/>
        </p:nvPicPr>
        <p:blipFill rotWithShape="1">
          <a:blip r:embed="rId4">
            <a:extLst>
              <a:ext uri="{28A0092B-C50C-407E-A947-70E740481C1C}">
                <a14:useLocalDpi xmlns:a14="http://schemas.microsoft.com/office/drawing/2010/main" val="0"/>
              </a:ext>
            </a:extLst>
          </a:blip>
          <a:srcRect l="14035" t="17046" r="30250" b="13612"/>
          <a:stretch/>
        </p:blipFill>
        <p:spPr>
          <a:xfrm>
            <a:off x="6044588" y="1570429"/>
            <a:ext cx="5537812" cy="4626706"/>
          </a:xfrm>
          <a:prstGeom prst="rect">
            <a:avLst/>
          </a:prstGeom>
        </p:spPr>
      </p:pic>
      <p:pic>
        <p:nvPicPr>
          <p:cNvPr id="15" name="Content Placeholder 5">
            <a:extLst>
              <a:ext uri="{FF2B5EF4-FFF2-40B4-BE49-F238E27FC236}">
                <a16:creationId xmlns:a16="http://schemas.microsoft.com/office/drawing/2014/main" id="{E527726A-82EC-F442-A64E-435987F71153}"/>
              </a:ext>
            </a:extLst>
          </p:cNvPr>
          <p:cNvPicPr>
            <a:picLocks noChangeAspect="1"/>
          </p:cNvPicPr>
          <p:nvPr/>
        </p:nvPicPr>
        <p:blipFill rotWithShape="1">
          <a:blip r:embed="rId5">
            <a:extLst>
              <a:ext uri="{28A0092B-C50C-407E-A947-70E740481C1C}">
                <a14:useLocalDpi xmlns:a14="http://schemas.microsoft.com/office/drawing/2010/main" val="0"/>
              </a:ext>
            </a:extLst>
          </a:blip>
          <a:srcRect l="26848" t="14447" r="10866" b="16167"/>
          <a:stretch/>
        </p:blipFill>
        <p:spPr>
          <a:xfrm>
            <a:off x="6044588" y="1570429"/>
            <a:ext cx="5537812" cy="4626706"/>
          </a:xfrm>
          <a:prstGeom prst="rect">
            <a:avLst/>
          </a:prstGeom>
        </p:spPr>
      </p:pic>
    </p:spTree>
    <p:extLst>
      <p:ext uri="{BB962C8B-B14F-4D97-AF65-F5344CB8AC3E}">
        <p14:creationId xmlns:p14="http://schemas.microsoft.com/office/powerpoint/2010/main" val="1336449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25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5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25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25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2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Evisceration: Technique</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600" y="1600200"/>
            <a:ext cx="5217764" cy="4588882"/>
          </a:xfrm>
        </p:spPr>
        <p:txBody>
          <a:bodyPr/>
          <a:lstStyle/>
          <a:p>
            <a:pPr marL="571500" indent="-571500">
              <a:buFont typeface="+mj-lt"/>
              <a:buAutoNum type="arabicPeriod" startAt="15"/>
            </a:pPr>
            <a:r>
              <a:rPr lang="en-US" altLang="en-US" dirty="0"/>
              <a:t>Place conformer</a:t>
            </a:r>
          </a:p>
          <a:p>
            <a:pPr marL="514350" indent="-514350">
              <a:buFont typeface="+mj-lt"/>
              <a:buAutoNum type="arabicPeriod" startAt="15"/>
            </a:pPr>
            <a:endParaRPr lang="en-US" altLang="en-US" dirty="0"/>
          </a:p>
          <a:p>
            <a:pPr marL="514350" indent="-514350">
              <a:buFont typeface="+mj-lt"/>
              <a:buAutoNum type="arabicPeriod" startAt="15"/>
            </a:pPr>
            <a:endParaRPr lang="en-US" altLang="en-US" dirty="0"/>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25</a:t>
            </a:fld>
            <a:endParaRPr lang="en-US"/>
          </a:p>
        </p:txBody>
      </p:sp>
      <p:pic>
        <p:nvPicPr>
          <p:cNvPr id="10" name="Content Placeholder 2">
            <a:extLst>
              <a:ext uri="{FF2B5EF4-FFF2-40B4-BE49-F238E27FC236}">
                <a16:creationId xmlns:a16="http://schemas.microsoft.com/office/drawing/2014/main" id="{A756FE5E-EBFA-9A48-AA38-8DA3B65CE11F}"/>
              </a:ext>
            </a:extLst>
          </p:cNvPr>
          <p:cNvPicPr>
            <a:picLocks noChangeAspect="1"/>
          </p:cNvPicPr>
          <p:nvPr/>
        </p:nvPicPr>
        <p:blipFill rotWithShape="1">
          <a:blip r:embed="rId2">
            <a:extLst>
              <a:ext uri="{28A0092B-C50C-407E-A947-70E740481C1C}">
                <a14:useLocalDpi xmlns:a14="http://schemas.microsoft.com/office/drawing/2010/main" val="0"/>
              </a:ext>
            </a:extLst>
          </a:blip>
          <a:srcRect l="25797" t="3165" r="23539" b="46171"/>
          <a:stretch/>
        </p:blipFill>
        <p:spPr>
          <a:xfrm>
            <a:off x="4084449" y="2201968"/>
            <a:ext cx="4627322" cy="3470492"/>
          </a:xfrm>
          <a:prstGeom prst="rect">
            <a:avLst/>
          </a:prstGeom>
        </p:spPr>
      </p:pic>
      <p:pic>
        <p:nvPicPr>
          <p:cNvPr id="11" name="Picture 2" descr="3. Removal of intraocular contents:&#10;The uveal tissue is seperated from the sclera with help&#10;of an evisceration spatula and...">
            <a:extLst>
              <a:ext uri="{FF2B5EF4-FFF2-40B4-BE49-F238E27FC236}">
                <a16:creationId xmlns:a16="http://schemas.microsoft.com/office/drawing/2014/main" id="{54A3C23F-5D99-9348-8CC6-FD109144F8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87" t="72549" r="50721" b="5392"/>
          <a:stretch/>
        </p:blipFill>
        <p:spPr bwMode="auto">
          <a:xfrm>
            <a:off x="609600" y="2767822"/>
            <a:ext cx="3418020" cy="225363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8A611AFF-6CC8-A041-A200-F189C26895A2}"/>
              </a:ext>
            </a:extLst>
          </p:cNvPr>
          <p:cNvPicPr>
            <a:picLocks noChangeAspect="1"/>
          </p:cNvPicPr>
          <p:nvPr/>
        </p:nvPicPr>
        <p:blipFill rotWithShape="1">
          <a:blip r:embed="rId4"/>
          <a:srcRect l="1391" r="50110"/>
          <a:stretch/>
        </p:blipFill>
        <p:spPr>
          <a:xfrm>
            <a:off x="8772042" y="1966295"/>
            <a:ext cx="2820691" cy="3725539"/>
          </a:xfrm>
          <a:prstGeom prst="rect">
            <a:avLst/>
          </a:prstGeom>
        </p:spPr>
      </p:pic>
    </p:spTree>
    <p:extLst>
      <p:ext uri="{BB962C8B-B14F-4D97-AF65-F5344CB8AC3E}">
        <p14:creationId xmlns:p14="http://schemas.microsoft.com/office/powerpoint/2010/main" val="4271122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600" y="1600200"/>
            <a:ext cx="8128000" cy="4588882"/>
          </a:xfrm>
        </p:spPr>
        <p:txBody>
          <a:bodyPr>
            <a:normAutofit lnSpcReduction="10000"/>
          </a:bodyPr>
          <a:lstStyle/>
          <a:p>
            <a:r>
              <a:rPr lang="en-US" b="1" dirty="0"/>
              <a:t>Enucleation</a:t>
            </a:r>
            <a:r>
              <a:rPr lang="en-US" dirty="0"/>
              <a:t>: removal of entire globe and optic nerve with preservation of periorbital contents</a:t>
            </a:r>
          </a:p>
          <a:p>
            <a:pPr lvl="1"/>
            <a:r>
              <a:rPr lang="en-US" dirty="0"/>
              <a:t>Indication</a:t>
            </a:r>
          </a:p>
          <a:p>
            <a:pPr lvl="1"/>
            <a:r>
              <a:rPr lang="en-US" dirty="0"/>
              <a:t>Advantages, Disadvantages, Complications</a:t>
            </a:r>
            <a:endParaRPr lang="en-US" sz="3600" dirty="0"/>
          </a:p>
          <a:p>
            <a:pPr>
              <a:spcBef>
                <a:spcPts val="3200"/>
              </a:spcBef>
            </a:pPr>
            <a:r>
              <a:rPr lang="en-US" b="1" dirty="0"/>
              <a:t>Evisceration</a:t>
            </a:r>
            <a:r>
              <a:rPr lang="en-US" dirty="0"/>
              <a:t>: removal of globe contents      with preservation of sclera, optic nerve,        and extraocular muscles</a:t>
            </a:r>
          </a:p>
          <a:p>
            <a:pPr lvl="1"/>
            <a:r>
              <a:rPr lang="en-US" dirty="0"/>
              <a:t>Indication</a:t>
            </a:r>
          </a:p>
          <a:p>
            <a:pPr lvl="1"/>
            <a:r>
              <a:rPr lang="en-US" dirty="0"/>
              <a:t>Advantages, Disadvantages, Complications</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26</a:t>
            </a:fld>
            <a:endParaRPr lang="en-US"/>
          </a:p>
        </p:txBody>
      </p:sp>
      <p:pic>
        <p:nvPicPr>
          <p:cNvPr id="5" name="Picture 4" descr="ORBITAL TRAUMA IMAGES  Everett-bey enucleation hypopyon5-26-04  039 (9)">
            <a:extLst>
              <a:ext uri="{FF2B5EF4-FFF2-40B4-BE49-F238E27FC236}">
                <a16:creationId xmlns:a16="http://schemas.microsoft.com/office/drawing/2014/main" id="{32FE6734-E2A1-094F-A041-C01CD61A522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83" t="16962" r="7369" b="31479"/>
          <a:stretch/>
        </p:blipFill>
        <p:spPr>
          <a:xfrm>
            <a:off x="8894282" y="1494032"/>
            <a:ext cx="2688118" cy="24345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Content Placeholder 7">
            <a:extLst>
              <a:ext uri="{FF2B5EF4-FFF2-40B4-BE49-F238E27FC236}">
                <a16:creationId xmlns:a16="http://schemas.microsoft.com/office/drawing/2014/main" id="{9F918DB6-C361-0441-B9BD-121238CEC9DC}"/>
              </a:ext>
            </a:extLst>
          </p:cNvPr>
          <p:cNvPicPr>
            <a:picLocks noChangeAspect="1"/>
          </p:cNvPicPr>
          <p:nvPr/>
        </p:nvPicPr>
        <p:blipFill rotWithShape="1">
          <a:blip r:embed="rId3">
            <a:extLst>
              <a:ext uri="{28A0092B-C50C-407E-A947-70E740481C1C}">
                <a14:useLocalDpi xmlns:a14="http://schemas.microsoft.com/office/drawing/2010/main" val="0"/>
              </a:ext>
            </a:extLst>
          </a:blip>
          <a:srcRect l="7206" t="6263" r="498" b="4105"/>
          <a:stretch/>
        </p:blipFill>
        <p:spPr>
          <a:xfrm>
            <a:off x="8100728" y="3970433"/>
            <a:ext cx="3481672" cy="2269649"/>
          </a:xfrm>
          <a:prstGeom prst="rect">
            <a:avLst/>
          </a:prstGeom>
        </p:spPr>
      </p:pic>
    </p:spTree>
    <p:extLst>
      <p:ext uri="{BB962C8B-B14F-4D97-AF65-F5344CB8AC3E}">
        <p14:creationId xmlns:p14="http://schemas.microsoft.com/office/powerpoint/2010/main" val="38085190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0390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Goals of Enucleation/Evisceration</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600" y="1600200"/>
            <a:ext cx="8128000" cy="4588882"/>
          </a:xfrm>
        </p:spPr>
        <p:txBody>
          <a:bodyPr/>
          <a:lstStyle/>
          <a:p>
            <a:r>
              <a:rPr lang="en-US" dirty="0"/>
              <a:t>Restore comfort and cosmesis</a:t>
            </a:r>
          </a:p>
          <a:p>
            <a:r>
              <a:rPr lang="en-US" dirty="0"/>
              <a:t>Resume social and occupational function</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2</a:t>
            </a:fld>
            <a:endParaRPr lang="en-US"/>
          </a:p>
        </p:txBody>
      </p:sp>
      <p:pic>
        <p:nvPicPr>
          <p:cNvPr id="7" name="Picture 15" descr="Dominican Republic 2-10-08 pre op socket reconst Reinosa Jose 086 (46)">
            <a:extLst>
              <a:ext uri="{FF2B5EF4-FFF2-40B4-BE49-F238E27FC236}">
                <a16:creationId xmlns:a16="http://schemas.microsoft.com/office/drawing/2014/main" id="{777FF961-9B30-E54A-AC21-B82D1FEB98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07" r="4546" b="9091"/>
          <a:stretch/>
        </p:blipFill>
        <p:spPr>
          <a:xfrm>
            <a:off x="819151" y="3243414"/>
            <a:ext cx="3581400" cy="26257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6" descr="Dominican Republic 1day po op socket reconstruction Bernardino Peguess 4-2,6-05 059 (5)">
            <a:extLst>
              <a:ext uri="{FF2B5EF4-FFF2-40B4-BE49-F238E27FC236}">
                <a16:creationId xmlns:a16="http://schemas.microsoft.com/office/drawing/2014/main" id="{0C5F4A14-D3F1-F341-AAA5-0DFAFDEFC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781" b="8881"/>
          <a:stretch>
            <a:fillRect/>
          </a:stretch>
        </p:blipFill>
        <p:spPr bwMode="auto">
          <a:xfrm>
            <a:off x="4433886" y="3243415"/>
            <a:ext cx="3657600"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5">
            <a:extLst>
              <a:ext uri="{FF2B5EF4-FFF2-40B4-BE49-F238E27FC236}">
                <a16:creationId xmlns:a16="http://schemas.microsoft.com/office/drawing/2014/main" id="{FE195C79-2DD6-0646-8CBA-F9E879BFBA1E}"/>
              </a:ext>
            </a:extLst>
          </p:cNvPr>
          <p:cNvPicPr>
            <a:picLocks noChangeAspect="1"/>
          </p:cNvPicPr>
          <p:nvPr/>
        </p:nvPicPr>
        <p:blipFill rotWithShape="1">
          <a:blip r:embed="rId4">
            <a:extLst>
              <a:ext uri="{28A0092B-C50C-407E-A947-70E740481C1C}">
                <a14:useLocalDpi xmlns:a14="http://schemas.microsoft.com/office/drawing/2010/main" val="0"/>
              </a:ext>
            </a:extLst>
          </a:blip>
          <a:srcRect l="12604" t="9451" r="2607" b="9796"/>
          <a:stretch/>
        </p:blipFill>
        <p:spPr>
          <a:xfrm>
            <a:off x="8310562" y="1588232"/>
            <a:ext cx="3228973" cy="2306409"/>
          </a:xfrm>
          <a:prstGeom prst="rect">
            <a:avLst/>
          </a:prstGeom>
        </p:spPr>
      </p:pic>
    </p:spTree>
    <p:extLst>
      <p:ext uri="{BB962C8B-B14F-4D97-AF65-F5344CB8AC3E}">
        <p14:creationId xmlns:p14="http://schemas.microsoft.com/office/powerpoint/2010/main" val="150456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5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Enucleation: Absolute Indications</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600" y="1600200"/>
            <a:ext cx="5332952" cy="4588882"/>
          </a:xfrm>
        </p:spPr>
        <p:txBody>
          <a:bodyPr/>
          <a:lstStyle/>
          <a:p>
            <a:r>
              <a:rPr lang="en-US" dirty="0"/>
              <a:t>Ocular tumors</a:t>
            </a:r>
          </a:p>
          <a:p>
            <a:r>
              <a:rPr lang="en-US" dirty="0"/>
              <a:t>Ocular trauma beyond repair</a:t>
            </a:r>
          </a:p>
          <a:p>
            <a:r>
              <a:rPr lang="en-US" dirty="0"/>
              <a:t>Sympathetic Ophthalmia</a:t>
            </a:r>
          </a:p>
          <a:p>
            <a:r>
              <a:rPr lang="en-US" dirty="0"/>
              <a:t>Blind painful eye of unknown etiology</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3</a:t>
            </a:fld>
            <a:endParaRPr lang="en-US"/>
          </a:p>
        </p:txBody>
      </p:sp>
      <p:pic>
        <p:nvPicPr>
          <p:cNvPr id="10" name="Picture 12" descr="ruptured globe fire cracker Benoit Alisa (1)">
            <a:extLst>
              <a:ext uri="{FF2B5EF4-FFF2-40B4-BE49-F238E27FC236}">
                <a16:creationId xmlns:a16="http://schemas.microsoft.com/office/drawing/2014/main" id="{765C8D2A-0430-4C48-A52B-A348CBC63F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6471"/>
          <a:stretch>
            <a:fillRect/>
          </a:stretch>
        </p:blipFill>
        <p:spPr>
          <a:xfrm>
            <a:off x="7867556" y="3834736"/>
            <a:ext cx="2487932" cy="24066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0">
            <a:extLst>
              <a:ext uri="{FF2B5EF4-FFF2-40B4-BE49-F238E27FC236}">
                <a16:creationId xmlns:a16="http://schemas.microsoft.com/office/drawing/2014/main" id="{CB8FE294-CD1D-C640-835B-59B78218C6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7464" y="1531936"/>
            <a:ext cx="2844801" cy="2246386"/>
          </a:xfrm>
          <a:prstGeom prst="rect">
            <a:avLst/>
          </a:prstGeom>
        </p:spPr>
      </p:pic>
      <p:pic>
        <p:nvPicPr>
          <p:cNvPr id="12" name="Content Placeholder 7" descr="enucl evis images 012">
            <a:extLst>
              <a:ext uri="{FF2B5EF4-FFF2-40B4-BE49-F238E27FC236}">
                <a16:creationId xmlns:a16="http://schemas.microsoft.com/office/drawing/2014/main" id="{F30182FC-DFEE-1746-A45D-9870BA82A0BD}"/>
              </a:ext>
            </a:extLst>
          </p:cNvPr>
          <p:cNvPicPr>
            <a:picLocks noChangeAspect="1" noChangeArrowheads="1"/>
          </p:cNvPicPr>
          <p:nvPr/>
        </p:nvPicPr>
        <p:blipFill rotWithShape="1">
          <a:blip r:embed="rId4">
            <a:lum bright="-6000" contrast="18000"/>
            <a:extLst>
              <a:ext uri="{28A0092B-C50C-407E-A947-70E740481C1C}">
                <a14:useLocalDpi xmlns:a14="http://schemas.microsoft.com/office/drawing/2010/main" val="0"/>
              </a:ext>
            </a:extLst>
          </a:blip>
          <a:srcRect l="29083" t="31467" r="40431" b="22391"/>
          <a:stretch/>
        </p:blipFill>
        <p:spPr>
          <a:xfrm>
            <a:off x="9268690" y="1531936"/>
            <a:ext cx="2247039" cy="224638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 name="Oval 12">
            <a:extLst>
              <a:ext uri="{FF2B5EF4-FFF2-40B4-BE49-F238E27FC236}">
                <a16:creationId xmlns:a16="http://schemas.microsoft.com/office/drawing/2014/main" id="{2F83EA3F-0C4E-C449-96EB-8AEFD1B91BFF}"/>
              </a:ext>
            </a:extLst>
          </p:cNvPr>
          <p:cNvSpPr/>
          <p:nvPr/>
        </p:nvSpPr>
        <p:spPr>
          <a:xfrm>
            <a:off x="9913356" y="2564593"/>
            <a:ext cx="556436" cy="605709"/>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21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250"/>
                                        <p:tgtEl>
                                          <p:spTgt spid="12"/>
                                        </p:tgtEl>
                                      </p:cBhvr>
                                    </p:animEffect>
                                  </p:childTnLst>
                                </p:cTn>
                              </p:par>
                              <p:par>
                                <p:cTn id="14" presetID="16" presetClass="entr" presetSubtype="21" fill="hold" grpId="0" nodeType="withEffect">
                                  <p:stCondLst>
                                    <p:cond delay="100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25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250"/>
                                        <p:tgtEl>
                                          <p:spTgt spid="3">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25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25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Enucleation: Indications</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600" y="1600200"/>
            <a:ext cx="5332952" cy="4588882"/>
          </a:xfrm>
        </p:spPr>
        <p:txBody>
          <a:bodyPr/>
          <a:lstStyle/>
          <a:p>
            <a:r>
              <a:rPr lang="en-US" dirty="0"/>
              <a:t>Endophthalmitis</a:t>
            </a:r>
          </a:p>
          <a:p>
            <a:r>
              <a:rPr lang="en-US" dirty="0"/>
              <a:t>Blind painful eye of known etiology (e.g. glaucoma)</a:t>
            </a:r>
          </a:p>
          <a:p>
            <a:r>
              <a:rPr lang="en-US" dirty="0"/>
              <a:t>Phthisis</a:t>
            </a:r>
          </a:p>
          <a:p>
            <a:r>
              <a:rPr lang="en-US" dirty="0"/>
              <a:t>Congenital cystic eye</a:t>
            </a:r>
          </a:p>
          <a:p>
            <a:r>
              <a:rPr lang="en-US" dirty="0"/>
              <a:t>Cadaver donation</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4</a:t>
            </a:fld>
            <a:endParaRPr lang="en-US"/>
          </a:p>
        </p:txBody>
      </p:sp>
      <p:pic>
        <p:nvPicPr>
          <p:cNvPr id="9" name="Picture 14" descr="ORBITAL TRAUMA IMAGES  Everett-bey enucleation hypopyon5-26-04  039">
            <a:extLst>
              <a:ext uri="{FF2B5EF4-FFF2-40B4-BE49-F238E27FC236}">
                <a16:creationId xmlns:a16="http://schemas.microsoft.com/office/drawing/2014/main" id="{92A3A081-58A2-5847-97FF-B0911A1AE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1539" r="12085" b="8345"/>
          <a:stretch>
            <a:fillRect/>
          </a:stretch>
        </p:blipFill>
        <p:spPr>
          <a:xfrm>
            <a:off x="5839063" y="1820537"/>
            <a:ext cx="5592840" cy="321692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34886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5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5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5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5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5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Enucleation: Advantages</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600" y="1600200"/>
            <a:ext cx="5332952" cy="4588882"/>
          </a:xfrm>
        </p:spPr>
        <p:txBody>
          <a:bodyPr/>
          <a:lstStyle/>
          <a:p>
            <a:r>
              <a:rPr lang="en-US" dirty="0"/>
              <a:t>Reduced risk of missing occult tumor</a:t>
            </a:r>
          </a:p>
          <a:p>
            <a:r>
              <a:rPr lang="en-US" dirty="0"/>
              <a:t>Entire globe available for histopathology</a:t>
            </a:r>
          </a:p>
          <a:p>
            <a:r>
              <a:rPr lang="en-US" dirty="0"/>
              <a:t>Reduced risk of Sympathetic Ophthalmia</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5</a:t>
            </a:fld>
            <a:endParaRPr lang="en-US"/>
          </a:p>
        </p:txBody>
      </p:sp>
      <p:pic>
        <p:nvPicPr>
          <p:cNvPr id="6" name="Picture 6" descr="enucl evis images 013">
            <a:extLst>
              <a:ext uri="{FF2B5EF4-FFF2-40B4-BE49-F238E27FC236}">
                <a16:creationId xmlns:a16="http://schemas.microsoft.com/office/drawing/2014/main" id="{1F80ACA9-7106-0749-AD83-8D670B717C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8928" t="2992" r="3571"/>
          <a:stretch>
            <a:fillRect/>
          </a:stretch>
        </p:blipFill>
        <p:spPr>
          <a:xfrm>
            <a:off x="5942552" y="1500183"/>
            <a:ext cx="4042149" cy="271462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8" descr="enucl evis images 076">
            <a:extLst>
              <a:ext uri="{FF2B5EF4-FFF2-40B4-BE49-F238E27FC236}">
                <a16:creationId xmlns:a16="http://schemas.microsoft.com/office/drawing/2014/main" id="{8ADCC3A2-6A8A-9943-B78E-E2B9C44974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95"/>
          <a:stretch>
            <a:fillRect/>
          </a:stretch>
        </p:blipFill>
        <p:spPr>
          <a:xfrm>
            <a:off x="8258175" y="3967618"/>
            <a:ext cx="3324226" cy="227861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1015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25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5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2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25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Enucleation: Disadvantages</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600" y="1600200"/>
            <a:ext cx="5332952" cy="4588882"/>
          </a:xfrm>
        </p:spPr>
        <p:txBody>
          <a:bodyPr/>
          <a:lstStyle/>
          <a:p>
            <a:r>
              <a:rPr lang="en-US" dirty="0"/>
              <a:t>Changes orbital physiology</a:t>
            </a:r>
          </a:p>
          <a:p>
            <a:r>
              <a:rPr lang="en-US" dirty="0"/>
              <a:t>Disrupts orbital blood flow</a:t>
            </a:r>
          </a:p>
          <a:p>
            <a:r>
              <a:rPr lang="en-US" dirty="0"/>
              <a:t>Disturbs orbital fat</a:t>
            </a:r>
          </a:p>
          <a:p>
            <a:r>
              <a:rPr lang="en-US" dirty="0"/>
              <a:t>Causes orbital volume loss</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6</a:t>
            </a:fld>
            <a:endParaRPr lang="en-US"/>
          </a:p>
        </p:txBody>
      </p:sp>
      <p:pic>
        <p:nvPicPr>
          <p:cNvPr id="8" name="Picture 6" descr="osteology images  chapter 19  my book065 (1)">
            <a:extLst>
              <a:ext uri="{FF2B5EF4-FFF2-40B4-BE49-F238E27FC236}">
                <a16:creationId xmlns:a16="http://schemas.microsoft.com/office/drawing/2014/main" id="{3177CF6C-7D80-D14C-BA43-B1C8BC731A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122" r="6349" b="4570"/>
          <a:stretch>
            <a:fillRect/>
          </a:stretch>
        </p:blipFill>
        <p:spPr>
          <a:xfrm>
            <a:off x="5596370" y="1538051"/>
            <a:ext cx="5986030" cy="465103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Oval 8">
            <a:extLst>
              <a:ext uri="{FF2B5EF4-FFF2-40B4-BE49-F238E27FC236}">
                <a16:creationId xmlns:a16="http://schemas.microsoft.com/office/drawing/2014/main" id="{A6B3D290-E7F6-DE4E-93F2-4CD432CA24EF}"/>
              </a:ext>
            </a:extLst>
          </p:cNvPr>
          <p:cNvSpPr/>
          <p:nvPr/>
        </p:nvSpPr>
        <p:spPr>
          <a:xfrm>
            <a:off x="8631059" y="2510748"/>
            <a:ext cx="1799122" cy="1779352"/>
          </a:xfrm>
          <a:prstGeom prst="ellipse">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Isosceles Triangle 3">
            <a:extLst>
              <a:ext uri="{FF2B5EF4-FFF2-40B4-BE49-F238E27FC236}">
                <a16:creationId xmlns:a16="http://schemas.microsoft.com/office/drawing/2014/main" id="{49B110F9-447E-8141-93C9-04A65BE000BB}"/>
              </a:ext>
            </a:extLst>
          </p:cNvPr>
          <p:cNvSpPr/>
          <p:nvPr/>
        </p:nvSpPr>
        <p:spPr>
          <a:xfrm rot="16200000">
            <a:off x="7474863" y="2504850"/>
            <a:ext cx="614706" cy="1799125"/>
          </a:xfrm>
          <a:prstGeom prst="triangle">
            <a:avLst>
              <a:gd name="adj" fmla="val 40730"/>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9790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5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25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25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9745F-D452-064B-B875-42B8821CF61C}"/>
              </a:ext>
            </a:extLst>
          </p:cNvPr>
          <p:cNvSpPr>
            <a:spLocks noGrp="1"/>
          </p:cNvSpPr>
          <p:nvPr>
            <p:ph type="title"/>
          </p:nvPr>
        </p:nvSpPr>
        <p:spPr/>
        <p:txBody>
          <a:bodyPr/>
          <a:lstStyle/>
          <a:p>
            <a:r>
              <a:rPr lang="en-US" dirty="0"/>
              <a:t>Enucleation: Complications</a:t>
            </a:r>
          </a:p>
        </p:txBody>
      </p:sp>
      <p:sp>
        <p:nvSpPr>
          <p:cNvPr id="3" name="Content Placeholder 2">
            <a:extLst>
              <a:ext uri="{FF2B5EF4-FFF2-40B4-BE49-F238E27FC236}">
                <a16:creationId xmlns:a16="http://schemas.microsoft.com/office/drawing/2014/main" id="{0DCEE8F6-BDB8-7D4F-A649-90349B3A5CC5}"/>
              </a:ext>
            </a:extLst>
          </p:cNvPr>
          <p:cNvSpPr>
            <a:spLocks noGrp="1"/>
          </p:cNvSpPr>
          <p:nvPr>
            <p:ph idx="1"/>
          </p:nvPr>
        </p:nvSpPr>
        <p:spPr>
          <a:xfrm>
            <a:off x="609599" y="1600200"/>
            <a:ext cx="5605463" cy="4588882"/>
          </a:xfrm>
        </p:spPr>
        <p:txBody>
          <a:bodyPr>
            <a:normAutofit lnSpcReduction="10000"/>
          </a:bodyPr>
          <a:lstStyle/>
          <a:p>
            <a:r>
              <a:rPr lang="en-US" dirty="0"/>
              <a:t>Hemorrhage</a:t>
            </a:r>
          </a:p>
          <a:p>
            <a:r>
              <a:rPr lang="en-US" dirty="0"/>
              <a:t>Loss of EOMs</a:t>
            </a:r>
          </a:p>
          <a:p>
            <a:r>
              <a:rPr lang="en-US" dirty="0"/>
              <a:t>Wound dehiscence</a:t>
            </a:r>
          </a:p>
          <a:p>
            <a:r>
              <a:rPr lang="en-US" dirty="0"/>
              <a:t>Orbital cellulitis</a:t>
            </a:r>
          </a:p>
          <a:p>
            <a:r>
              <a:rPr lang="en-US" dirty="0"/>
              <a:t>Implant extrusion</a:t>
            </a:r>
          </a:p>
          <a:p>
            <a:r>
              <a:rPr lang="en-US" dirty="0"/>
              <a:t>Ptosis, ectropion, entropion</a:t>
            </a:r>
          </a:p>
          <a:p>
            <a:r>
              <a:rPr lang="en-US" dirty="0"/>
              <a:t>Socket contraction</a:t>
            </a:r>
          </a:p>
          <a:p>
            <a:r>
              <a:rPr lang="en-US" dirty="0"/>
              <a:t>Orbital volume loss</a:t>
            </a:r>
          </a:p>
        </p:txBody>
      </p:sp>
      <p:sp>
        <p:nvSpPr>
          <p:cNvPr id="4" name="Slide Number Placeholder 3">
            <a:extLst>
              <a:ext uri="{FF2B5EF4-FFF2-40B4-BE49-F238E27FC236}">
                <a16:creationId xmlns:a16="http://schemas.microsoft.com/office/drawing/2014/main" id="{9AF49DB6-A15A-B840-9483-F36F1EE1010B}"/>
              </a:ext>
            </a:extLst>
          </p:cNvPr>
          <p:cNvSpPr>
            <a:spLocks noGrp="1"/>
          </p:cNvSpPr>
          <p:nvPr>
            <p:ph type="sldNum" sz="quarter" idx="12"/>
          </p:nvPr>
        </p:nvSpPr>
        <p:spPr/>
        <p:txBody>
          <a:bodyPr/>
          <a:lstStyle/>
          <a:p>
            <a:fld id="{90F0153F-5A2C-3A4E-B55D-76C3916E214D}" type="slidenum">
              <a:rPr lang="en-US" smtClean="0"/>
              <a:pPr/>
              <a:t>7</a:t>
            </a:fld>
            <a:endParaRPr lang="en-US"/>
          </a:p>
        </p:txBody>
      </p:sp>
      <p:pic>
        <p:nvPicPr>
          <p:cNvPr id="11" name="Picture 8" descr="IMPLANT EXPOSURE Mesh pre-op patch graft 5-19-03 001 (5 )down gaze">
            <a:extLst>
              <a:ext uri="{FF2B5EF4-FFF2-40B4-BE49-F238E27FC236}">
                <a16:creationId xmlns:a16="http://schemas.microsoft.com/office/drawing/2014/main" id="{65082D66-21DF-0741-BE80-5E98D7A46FCD}"/>
              </a:ext>
            </a:extLst>
          </p:cNvPr>
          <p:cNvPicPr>
            <a:picLocks noChangeAspect="1" noChangeArrowheads="1"/>
          </p:cNvPicPr>
          <p:nvPr/>
        </p:nvPicPr>
        <p:blipFill>
          <a:blip r:embed="rId2">
            <a:lum bright="12000" contrast="6000"/>
            <a:extLst>
              <a:ext uri="{28A0092B-C50C-407E-A947-70E740481C1C}">
                <a14:useLocalDpi xmlns:a14="http://schemas.microsoft.com/office/drawing/2010/main" val="0"/>
              </a:ext>
            </a:extLst>
          </a:blip>
          <a:srcRect r="9126" b="-955"/>
          <a:stretch>
            <a:fillRect/>
          </a:stretch>
        </p:blipFill>
        <p:spPr>
          <a:xfrm>
            <a:off x="5924550" y="1543048"/>
            <a:ext cx="3276600" cy="27320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 name="Picture 11" descr="ORBITAL TRAUMA IMAGES Everett-Bay  1-10-05  8mo po remove sissors 040">
            <a:extLst>
              <a:ext uri="{FF2B5EF4-FFF2-40B4-BE49-F238E27FC236}">
                <a16:creationId xmlns:a16="http://schemas.microsoft.com/office/drawing/2014/main" id="{01A4C70E-4E1E-934E-9DA2-20EFCC36A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485" r="6435" b="14294"/>
          <a:stretch>
            <a:fillRect/>
          </a:stretch>
        </p:blipFill>
        <p:spPr>
          <a:xfrm>
            <a:off x="8115300" y="3743319"/>
            <a:ext cx="3467100" cy="247434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19241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5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5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5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5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5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250"/>
                                        <p:tgtEl>
                                          <p:spTgt spid="3">
                                            <p:txEl>
                                              <p:pRg st="5" end="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5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250"/>
                                        <p:tgtEl>
                                          <p:spTgt spid="3">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Effect transition="in" filter="fade">
                                      <p:cBhvr>
                                        <p:cTn id="48" dur="25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a:xfrm>
            <a:off x="609600" y="174624"/>
            <a:ext cx="10806113" cy="1125538"/>
          </a:xfrm>
        </p:spPr>
        <p:txBody>
          <a:bodyPr>
            <a:noAutofit/>
          </a:bodyPr>
          <a:lstStyle/>
          <a:p>
            <a:pPr marL="342900" lvl="0" indent="-342900">
              <a:spcBef>
                <a:spcPct val="20000"/>
              </a:spcBef>
            </a:pPr>
            <a:r>
              <a:rPr lang="en-US" altLang="en-US" sz="2800" dirty="0">
                <a:solidFill>
                  <a:prstClr val="black"/>
                </a:solidFill>
                <a:ea typeface="+mn-ea"/>
                <a:cs typeface="+mn-cs"/>
              </a:rPr>
              <a:t>Evisceration: is sympathetic ophthalmia a concern in the new millennium? </a:t>
            </a:r>
            <a:r>
              <a:rPr lang="en-US" altLang="en-US" sz="2800" dirty="0">
                <a:solidFill>
                  <a:prstClr val="black"/>
                </a:solidFill>
              </a:rPr>
              <a:t>Levine MR, </a:t>
            </a:r>
            <a:r>
              <a:rPr lang="en-US" altLang="en-US" sz="2800" dirty="0" err="1">
                <a:solidFill>
                  <a:prstClr val="black"/>
                </a:solidFill>
              </a:rPr>
              <a:t>Pou</a:t>
            </a:r>
            <a:r>
              <a:rPr lang="en-US" altLang="en-US" sz="2800" dirty="0">
                <a:solidFill>
                  <a:prstClr val="black"/>
                </a:solidFill>
              </a:rPr>
              <a:t> CR, Lash RH: The Wendell Hughes Lecture.</a:t>
            </a:r>
            <a:br>
              <a:rPr lang="en-US" altLang="en-US" sz="2800" dirty="0">
                <a:solidFill>
                  <a:prstClr val="black"/>
                </a:solidFill>
                <a:ea typeface="+mn-ea"/>
                <a:cs typeface="+mn-cs"/>
              </a:rPr>
            </a:br>
            <a:r>
              <a:rPr lang="en-US" altLang="en-US" sz="2800" i="1" dirty="0" err="1">
                <a:solidFill>
                  <a:prstClr val="black"/>
                </a:solidFill>
                <a:ea typeface="+mn-ea"/>
                <a:cs typeface="+mn-cs"/>
              </a:rPr>
              <a:t>Ophthal</a:t>
            </a:r>
            <a:r>
              <a:rPr lang="en-US" altLang="en-US" sz="2800" i="1" dirty="0">
                <a:solidFill>
                  <a:prstClr val="black"/>
                </a:solidFill>
                <a:ea typeface="+mn-ea"/>
                <a:cs typeface="+mn-cs"/>
              </a:rPr>
              <a:t> Plastic </a:t>
            </a:r>
            <a:r>
              <a:rPr lang="en-US" altLang="en-US" sz="2800" i="1" dirty="0" err="1">
                <a:solidFill>
                  <a:prstClr val="black"/>
                </a:solidFill>
                <a:ea typeface="+mn-ea"/>
                <a:cs typeface="+mn-cs"/>
              </a:rPr>
              <a:t>Reconstr</a:t>
            </a:r>
            <a:r>
              <a:rPr lang="en-US" altLang="en-US" sz="2800" i="1" dirty="0">
                <a:solidFill>
                  <a:prstClr val="black"/>
                </a:solidFill>
                <a:ea typeface="+mn-ea"/>
                <a:cs typeface="+mn-cs"/>
              </a:rPr>
              <a:t> Surg</a:t>
            </a:r>
            <a:r>
              <a:rPr lang="en-US" altLang="en-US" sz="2800" dirty="0">
                <a:solidFill>
                  <a:prstClr val="black"/>
                </a:solidFill>
                <a:ea typeface="+mn-ea"/>
                <a:cs typeface="+mn-cs"/>
              </a:rPr>
              <a:t> </a:t>
            </a:r>
            <a:r>
              <a:rPr lang="en-US" altLang="en-US" sz="2800" i="1" dirty="0">
                <a:solidFill>
                  <a:prstClr val="black"/>
                </a:solidFill>
                <a:ea typeface="+mn-ea"/>
                <a:cs typeface="+mn-cs"/>
              </a:rPr>
              <a:t>15(1): 4-8.1999.</a:t>
            </a:r>
            <a:endParaRPr lang="en-US" altLang="en-US" sz="2800" dirty="0"/>
          </a:p>
        </p:txBody>
      </p:sp>
      <p:sp>
        <p:nvSpPr>
          <p:cNvPr id="7" name="Content Placeholder 2">
            <a:extLst>
              <a:ext uri="{FF2B5EF4-FFF2-40B4-BE49-F238E27FC236}">
                <a16:creationId xmlns:a16="http://schemas.microsoft.com/office/drawing/2014/main" id="{E16E8D0A-A1D9-FD40-B30F-7943204D3A11}"/>
              </a:ext>
            </a:extLst>
          </p:cNvPr>
          <p:cNvSpPr>
            <a:spLocks noGrp="1"/>
          </p:cNvSpPr>
          <p:nvPr>
            <p:ph idx="1"/>
          </p:nvPr>
        </p:nvSpPr>
        <p:spPr>
          <a:xfrm>
            <a:off x="609600" y="1600200"/>
            <a:ext cx="10972800" cy="4588882"/>
          </a:xfrm>
        </p:spPr>
        <p:txBody>
          <a:bodyPr>
            <a:normAutofit fontScale="77500" lnSpcReduction="20000"/>
          </a:bodyPr>
          <a:lstStyle/>
          <a:p>
            <a:r>
              <a:rPr lang="en-US" b="1" dirty="0">
                <a:solidFill>
                  <a:srgbClr val="212121"/>
                </a:solidFill>
              </a:rPr>
              <a:t>Purpose:</a:t>
            </a:r>
            <a:r>
              <a:rPr lang="en-US" dirty="0">
                <a:solidFill>
                  <a:srgbClr val="212121"/>
                </a:solidFill>
              </a:rPr>
              <a:t> investigate the relationship between evisceration and sympathetic ophthalmia (SO)</a:t>
            </a:r>
          </a:p>
          <a:p>
            <a:r>
              <a:rPr lang="en-US" b="1" dirty="0">
                <a:solidFill>
                  <a:srgbClr val="212121"/>
                </a:solidFill>
              </a:rPr>
              <a:t>Methods:</a:t>
            </a:r>
          </a:p>
          <a:p>
            <a:pPr lvl="1"/>
            <a:r>
              <a:rPr lang="en-US" dirty="0">
                <a:solidFill>
                  <a:srgbClr val="212121"/>
                </a:solidFill>
              </a:rPr>
              <a:t>Reviewed the data and histologic specimens of 51 patients who underwent evisceration at Mt. Sinai Medical Center and University Hospitals of Cleveland between 1980-1996</a:t>
            </a:r>
          </a:p>
          <a:p>
            <a:pPr lvl="1"/>
            <a:r>
              <a:rPr lang="en-US" dirty="0">
                <a:solidFill>
                  <a:srgbClr val="212121"/>
                </a:solidFill>
              </a:rPr>
              <a:t>Surveyed the American Society of Ophthalmic Plastic and Reconstructive Surgery, the Uveitis Society, and the Eastern Ophthalmic Pathology Society to determine the number of enucleations and eviscerations performed and the incidence of SO after evisceration</a:t>
            </a:r>
          </a:p>
          <a:p>
            <a:r>
              <a:rPr lang="en-US" b="1" dirty="0">
                <a:solidFill>
                  <a:srgbClr val="212121"/>
                </a:solidFill>
              </a:rPr>
              <a:t>Results:</a:t>
            </a:r>
            <a:endParaRPr lang="en-US" b="1" dirty="0"/>
          </a:p>
          <a:p>
            <a:pPr lvl="1"/>
            <a:r>
              <a:rPr lang="en-US" dirty="0"/>
              <a:t>There was </a:t>
            </a:r>
            <a:r>
              <a:rPr lang="en-US" dirty="0">
                <a:solidFill>
                  <a:srgbClr val="E21835"/>
                </a:solidFill>
              </a:rPr>
              <a:t>no clinical or histopathologic evidence of SO after evisceration</a:t>
            </a:r>
          </a:p>
          <a:p>
            <a:pPr lvl="1"/>
            <a:r>
              <a:rPr lang="en-US" dirty="0">
                <a:solidFill>
                  <a:srgbClr val="212121"/>
                </a:solidFill>
              </a:rPr>
              <a:t>The surveys showed a strong preference for enucleation over evisceration despite no documented evidence of SO after evisceration</a:t>
            </a:r>
          </a:p>
          <a:p>
            <a:r>
              <a:rPr lang="en-US" b="1" dirty="0">
                <a:solidFill>
                  <a:srgbClr val="212121"/>
                </a:solidFill>
              </a:rPr>
              <a:t>Conclusions: </a:t>
            </a:r>
            <a:r>
              <a:rPr lang="en-US" dirty="0"/>
              <a:t>Evisceration</a:t>
            </a:r>
            <a:r>
              <a:rPr lang="en-US" dirty="0">
                <a:solidFill>
                  <a:srgbClr val="FF0000"/>
                </a:solidFill>
              </a:rPr>
              <a:t> </a:t>
            </a:r>
            <a:r>
              <a:rPr lang="en-US" dirty="0">
                <a:solidFill>
                  <a:srgbClr val="212121"/>
                </a:solidFill>
              </a:rPr>
              <a:t>is a </a:t>
            </a:r>
            <a:r>
              <a:rPr lang="en-US" dirty="0">
                <a:solidFill>
                  <a:srgbClr val="E21835"/>
                </a:solidFill>
              </a:rPr>
              <a:t>safe and effective procedure</a:t>
            </a:r>
            <a:r>
              <a:rPr lang="en-US" dirty="0">
                <a:solidFill>
                  <a:srgbClr val="212121"/>
                </a:solidFill>
              </a:rPr>
              <a:t> with a </a:t>
            </a:r>
            <a:r>
              <a:rPr lang="en-US" dirty="0">
                <a:solidFill>
                  <a:srgbClr val="E21835"/>
                </a:solidFill>
              </a:rPr>
              <a:t>low risk for SO</a:t>
            </a:r>
          </a:p>
        </p:txBody>
      </p:sp>
    </p:spTree>
    <p:extLst>
      <p:ext uri="{BB962C8B-B14F-4D97-AF65-F5344CB8AC3E}">
        <p14:creationId xmlns:p14="http://schemas.microsoft.com/office/powerpoint/2010/main" val="241642786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25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250"/>
                                        <p:tgtEl>
                                          <p:spTgt spid="7">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fade">
                                      <p:cBhvr>
                                        <p:cTn id="15" dur="25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fade">
                                      <p:cBhvr>
                                        <p:cTn id="20" dur="25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7">
                                            <p:txEl>
                                              <p:pRg st="4" end="4"/>
                                            </p:txEl>
                                          </p:spTgt>
                                        </p:tgtEl>
                                        <p:attrNameLst>
                                          <p:attrName>style.visibility</p:attrName>
                                        </p:attrNameLst>
                                      </p:cBhvr>
                                      <p:to>
                                        <p:strVal val="visible"/>
                                      </p:to>
                                    </p:set>
                                    <p:animEffect transition="in" filter="fade">
                                      <p:cBhvr>
                                        <p:cTn id="25" dur="250"/>
                                        <p:tgtEl>
                                          <p:spTgt spid="7">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xEl>
                                              <p:pRg st="5" end="5"/>
                                            </p:txEl>
                                          </p:spTgt>
                                        </p:tgtEl>
                                        <p:attrNameLst>
                                          <p:attrName>style.visibility</p:attrName>
                                        </p:attrNameLst>
                                      </p:cBhvr>
                                      <p:to>
                                        <p:strVal val="visible"/>
                                      </p:to>
                                    </p:set>
                                    <p:animEffect transition="in" filter="fade">
                                      <p:cBhvr>
                                        <p:cTn id="28" dur="250"/>
                                        <p:tgtEl>
                                          <p:spTgt spid="7">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Effect transition="in" filter="fade">
                                      <p:cBhvr>
                                        <p:cTn id="33" dur="250"/>
                                        <p:tgtEl>
                                          <p:spTgt spid="7">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xEl>
                                              <p:pRg st="7" end="7"/>
                                            </p:txEl>
                                          </p:spTgt>
                                        </p:tgtEl>
                                        <p:attrNameLst>
                                          <p:attrName>style.visibility</p:attrName>
                                        </p:attrNameLst>
                                      </p:cBhvr>
                                      <p:to>
                                        <p:strVal val="visible"/>
                                      </p:to>
                                    </p:set>
                                    <p:animEffect transition="in" filter="fade">
                                      <p:cBhvr>
                                        <p:cTn id="38" dur="25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Ion Boardroom</Template>
  <TotalTime>22123</TotalTime>
  <Words>902</Words>
  <Application>Microsoft Macintosh PowerPoint</Application>
  <PresentationFormat>Widescreen</PresentationFormat>
  <Paragraphs>161</Paragraphs>
  <Slides>28</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Garamond</vt:lpstr>
      <vt:lpstr>Office Theme</vt:lpstr>
      <vt:lpstr>PowerPoint Presentation</vt:lpstr>
      <vt:lpstr>Introduction</vt:lpstr>
      <vt:lpstr>Goals of Enucleation/Evisceration</vt:lpstr>
      <vt:lpstr>Enucleation: Absolute Indications</vt:lpstr>
      <vt:lpstr>Enucleation: Indications</vt:lpstr>
      <vt:lpstr>Enucleation: Advantages</vt:lpstr>
      <vt:lpstr>Enucleation: Disadvantages</vt:lpstr>
      <vt:lpstr>Enucleation: Complications</vt:lpstr>
      <vt:lpstr>Evisceration: is sympathetic ophthalmia a concern in the new millennium? Levine MR, Pou CR, Lash RH: The Wendell Hughes Lecture. Ophthal Plastic Reconstr Surg 15(1): 4-8.1999.</vt:lpstr>
      <vt:lpstr>Inadvertent evisceration of eyes containing uveal melanoma. Eagle RC, Grossniklaus HE, Syed N, Hogan RN, Lloyd WC, Folberg R. Arch Ophthalmol. 2009 Feb;127(2):141-5.</vt:lpstr>
      <vt:lpstr>Evisceration: Indications</vt:lpstr>
      <vt:lpstr>Evisceration: Advantages</vt:lpstr>
      <vt:lpstr>Evisceration: Disadvantages</vt:lpstr>
      <vt:lpstr>Evisceration: Complications</vt:lpstr>
      <vt:lpstr>Evisceration: Technique</vt:lpstr>
      <vt:lpstr>Evisceration: Technique</vt:lpstr>
      <vt:lpstr>Evisceration: Technique</vt:lpstr>
      <vt:lpstr>Evisceration: Technique</vt:lpstr>
      <vt:lpstr>Implants: Non-Integrated</vt:lpstr>
      <vt:lpstr>Implants: Semi-Integrated</vt:lpstr>
      <vt:lpstr>Implants: Integrated</vt:lpstr>
      <vt:lpstr>Implants: Integrated</vt:lpstr>
      <vt:lpstr>Implants: Integrated</vt:lpstr>
      <vt:lpstr>Implants: Integrated</vt:lpstr>
      <vt:lpstr>Evisceration: Technique</vt:lpstr>
      <vt:lpstr>Evisceration: Technique</vt:lpstr>
      <vt:lpstr>Summary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Abendroth</dc:creator>
  <cp:lastModifiedBy>Michael Abendroth</cp:lastModifiedBy>
  <cp:revision>760</cp:revision>
  <cp:lastPrinted>2017-09-22T01:03:27Z</cp:lastPrinted>
  <dcterms:created xsi:type="dcterms:W3CDTF">2015-04-12T16:05:13Z</dcterms:created>
  <dcterms:modified xsi:type="dcterms:W3CDTF">2021-01-16T04:43:19Z</dcterms:modified>
</cp:coreProperties>
</file>